
<file path=[Content_Types].xml><?xml version="1.0" encoding="utf-8"?>
<Types xmlns="http://schemas.openxmlformats.org/package/2006/content-types">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notesSlides/notesSlide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129.xml" ContentType="application/vnd.openxmlformats-officedocument.presentationml.slide+xml"/>
  <Override PartName="/ppt/slides/slide147.xml" ContentType="application/vnd.openxmlformats-officedocument.presentationml.slide+xml"/>
  <Override PartName="/ppt/slides/slide158.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136.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32.xml" ContentType="application/vnd.openxmlformats-officedocument.presentationml.slide+xml"/>
  <Override PartName="/ppt/slides/slide150.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Default Extension="bin" ContentType="application/vnd.openxmlformats-officedocument.oleObject"/>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slides/slide159.xml" ContentType="application/vnd.openxmlformats-officedocument.presentationml.slide+xml"/>
  <Override PartName="/ppt/slides/slide119.xml" ContentType="application/vnd.openxmlformats-officedocument.presentationml.slide+xml"/>
  <Override PartName="/ppt/slides/slide148.xml" ContentType="application/vnd.openxmlformats-officedocument.presentationml.slide+xml"/>
  <Override PartName="/ppt/slideLayouts/slideLayout10.xml" ContentType="application/vnd.openxmlformats-officedocument.presentationml.slideLayout+xml"/>
  <Default Extension="gif" ContentType="image/gif"/>
  <Default Extension="vml" ContentType="application/vnd.openxmlformats-officedocument.vmlDrawing"/>
  <Override PartName="/ppt/notesSlides/notesSlide8.xml" ContentType="application/vnd.openxmlformats-officedocument.presentationml.notesSlide+xml"/>
  <Override PartName="/ppt/slides/slide89.xml" ContentType="application/vnd.openxmlformats-officedocument.presentationml.slide+xml"/>
  <Override PartName="/ppt/slides/slide108.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slides/slide155.xml" ContentType="application/vnd.openxmlformats-officedocument.presentationml.slide+xml"/>
  <Override PartName="/ppt/slides/slide49.xml" ContentType="application/vnd.openxmlformats-officedocument.presentationml.slide+xml"/>
  <Override PartName="/ppt/slides/slide78.xml" ContentType="application/vnd.openxmlformats-officedocument.presentationml.slide+xml"/>
  <Override PartName="/ppt/slides/slide96.xml" ContentType="application/vnd.openxmlformats-officedocument.presentationml.slide+xml"/>
  <Override PartName="/ppt/slides/slide115.xml" ContentType="application/vnd.openxmlformats-officedocument.presentationml.slide+xml"/>
  <Override PartName="/ppt/slides/slide144.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s/slide151.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s/slide140.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Override PartName="/ppt/slideLayouts/slideLayout15.xml" ContentType="application/vnd.openxmlformats-officedocument.presentationml.slideLayout+xml"/>
  <Default Extension="wmf" ContentType="image/x-wmf"/>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s/slide149.xml" ContentType="application/vnd.openxmlformats-officedocument.presentationml.slide+xml"/>
  <Override PartName="/ppt/slideLayouts/slideLayout11.xml" ContentType="application/vnd.openxmlformats-officedocument.presentationml.slideLayout+xml"/>
  <Override PartName="/ppt/slides/slide138.xml" ContentType="application/vnd.openxmlformats-officedocument.presentationml.slide+xml"/>
  <Override PartName="/ppt/notesSlides/notesSlide9.xml" ContentType="application/vnd.openxmlformats-officedocument.presentationml.notes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slides/slide156.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Layouts/slideLayout16.xml" ContentType="application/vnd.openxmlformats-officedocument.presentationml.slideLayout+xml"/>
  <Default Extension="jpeg" ContentType="image/jpeg"/>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s/slide20.xml" ContentType="application/vnd.openxmlformats-officedocument.presentationml.slide+xml"/>
  <Override PartName="/ppt/slideLayouts/slideLayout12.xml" ContentType="application/vnd.openxmlformats-officedocument.presentationml.slideLayout+xml"/>
  <Override PartName="/ppt/slides/slide139.xml" ContentType="application/vnd.openxmlformats-officedocument.presentationml.slide+xml"/>
  <Override PartName="/ppt/slides/slide157.xml" ContentType="application/vnd.openxmlformats-officedocument.presentationml.slide+xml"/>
  <Override PartName="/ppt/slides/slide98.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46.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s/slide106.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53.xml" ContentType="application/vnd.openxmlformats-officedocument.presentationml.slide+xml"/>
  <Override PartName="/ppt/slides/slide29.xml" ContentType="application/vnd.openxmlformats-officedocument.presentationml.slide+xml"/>
  <Override PartName="/ppt/slides/slide76.xml" ContentType="application/vnd.openxmlformats-officedocument.presentationml.slide+xml"/>
  <Override PartName="/ppt/slides/slide113.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102.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1"/>
  </p:notesMasterIdLst>
  <p:handoutMasterIdLst>
    <p:handoutMasterId r:id="rId162"/>
  </p:handoutMasterIdLst>
  <p:sldIdLst>
    <p:sldId id="291" r:id="rId2"/>
    <p:sldId id="374" r:id="rId3"/>
    <p:sldId id="375" r:id="rId4"/>
    <p:sldId id="376" r:id="rId5"/>
    <p:sldId id="377" r:id="rId6"/>
    <p:sldId id="378" r:id="rId7"/>
    <p:sldId id="379" r:id="rId8"/>
    <p:sldId id="380" r:id="rId9"/>
    <p:sldId id="381" r:id="rId10"/>
    <p:sldId id="382" r:id="rId11"/>
    <p:sldId id="343" r:id="rId12"/>
    <p:sldId id="344" r:id="rId13"/>
    <p:sldId id="345" r:id="rId14"/>
    <p:sldId id="346" r:id="rId15"/>
    <p:sldId id="347" r:id="rId16"/>
    <p:sldId id="348" r:id="rId17"/>
    <p:sldId id="349" r:id="rId18"/>
    <p:sldId id="350" r:id="rId19"/>
    <p:sldId id="351" r:id="rId20"/>
    <p:sldId id="352" r:id="rId21"/>
    <p:sldId id="353" r:id="rId22"/>
    <p:sldId id="354" r:id="rId23"/>
    <p:sldId id="355" r:id="rId24"/>
    <p:sldId id="356" r:id="rId25"/>
    <p:sldId id="357" r:id="rId26"/>
    <p:sldId id="358" r:id="rId27"/>
    <p:sldId id="359" r:id="rId28"/>
    <p:sldId id="360" r:id="rId29"/>
    <p:sldId id="361" r:id="rId30"/>
    <p:sldId id="362" r:id="rId31"/>
    <p:sldId id="363" r:id="rId32"/>
    <p:sldId id="364" r:id="rId33"/>
    <p:sldId id="365" r:id="rId34"/>
    <p:sldId id="366" r:id="rId35"/>
    <p:sldId id="367" r:id="rId36"/>
    <p:sldId id="368" r:id="rId37"/>
    <p:sldId id="369" r:id="rId38"/>
    <p:sldId id="370" r:id="rId39"/>
    <p:sldId id="371" r:id="rId40"/>
    <p:sldId id="372" r:id="rId41"/>
    <p:sldId id="373" r:id="rId42"/>
    <p:sldId id="383" r:id="rId43"/>
    <p:sldId id="384" r:id="rId44"/>
    <p:sldId id="385" r:id="rId45"/>
    <p:sldId id="386" r:id="rId46"/>
    <p:sldId id="387" r:id="rId47"/>
    <p:sldId id="388" r:id="rId48"/>
    <p:sldId id="389" r:id="rId49"/>
    <p:sldId id="390" r:id="rId50"/>
    <p:sldId id="391" r:id="rId51"/>
    <p:sldId id="392" r:id="rId52"/>
    <p:sldId id="393" r:id="rId53"/>
    <p:sldId id="394" r:id="rId54"/>
    <p:sldId id="395" r:id="rId55"/>
    <p:sldId id="396" r:id="rId56"/>
    <p:sldId id="397" r:id="rId57"/>
    <p:sldId id="398" r:id="rId58"/>
    <p:sldId id="399" r:id="rId59"/>
    <p:sldId id="400" r:id="rId60"/>
    <p:sldId id="401" r:id="rId61"/>
    <p:sldId id="402" r:id="rId62"/>
    <p:sldId id="403" r:id="rId63"/>
    <p:sldId id="404" r:id="rId64"/>
    <p:sldId id="405" r:id="rId65"/>
    <p:sldId id="406" r:id="rId66"/>
    <p:sldId id="407" r:id="rId67"/>
    <p:sldId id="408" r:id="rId68"/>
    <p:sldId id="409" r:id="rId69"/>
    <p:sldId id="410" r:id="rId70"/>
    <p:sldId id="411" r:id="rId71"/>
    <p:sldId id="412" r:id="rId72"/>
    <p:sldId id="413" r:id="rId73"/>
    <p:sldId id="414" r:id="rId74"/>
    <p:sldId id="415" r:id="rId75"/>
    <p:sldId id="416" r:id="rId76"/>
    <p:sldId id="417" r:id="rId77"/>
    <p:sldId id="418" r:id="rId78"/>
    <p:sldId id="419" r:id="rId79"/>
    <p:sldId id="420" r:id="rId80"/>
    <p:sldId id="421" r:id="rId81"/>
    <p:sldId id="422" r:id="rId82"/>
    <p:sldId id="423" r:id="rId83"/>
    <p:sldId id="424" r:id="rId84"/>
    <p:sldId id="425" r:id="rId85"/>
    <p:sldId id="426" r:id="rId86"/>
    <p:sldId id="427" r:id="rId87"/>
    <p:sldId id="428" r:id="rId88"/>
    <p:sldId id="429" r:id="rId89"/>
    <p:sldId id="430" r:id="rId90"/>
    <p:sldId id="431" r:id="rId91"/>
    <p:sldId id="432" r:id="rId92"/>
    <p:sldId id="433" r:id="rId93"/>
    <p:sldId id="434" r:id="rId94"/>
    <p:sldId id="435" r:id="rId95"/>
    <p:sldId id="436" r:id="rId96"/>
    <p:sldId id="437" r:id="rId97"/>
    <p:sldId id="438" r:id="rId98"/>
    <p:sldId id="439" r:id="rId99"/>
    <p:sldId id="440" r:id="rId100"/>
    <p:sldId id="441" r:id="rId101"/>
    <p:sldId id="442" r:id="rId102"/>
    <p:sldId id="443" r:id="rId103"/>
    <p:sldId id="444" r:id="rId104"/>
    <p:sldId id="445" r:id="rId105"/>
    <p:sldId id="446" r:id="rId106"/>
    <p:sldId id="447" r:id="rId107"/>
    <p:sldId id="448" r:id="rId108"/>
    <p:sldId id="449" r:id="rId109"/>
    <p:sldId id="450" r:id="rId110"/>
    <p:sldId id="451" r:id="rId111"/>
    <p:sldId id="452" r:id="rId112"/>
    <p:sldId id="453" r:id="rId113"/>
    <p:sldId id="454" r:id="rId114"/>
    <p:sldId id="455" r:id="rId115"/>
    <p:sldId id="456" r:id="rId116"/>
    <p:sldId id="457" r:id="rId117"/>
    <p:sldId id="458" r:id="rId118"/>
    <p:sldId id="459" r:id="rId119"/>
    <p:sldId id="460" r:id="rId120"/>
    <p:sldId id="461" r:id="rId121"/>
    <p:sldId id="462" r:id="rId122"/>
    <p:sldId id="463" r:id="rId123"/>
    <p:sldId id="464" r:id="rId124"/>
    <p:sldId id="465" r:id="rId125"/>
    <p:sldId id="466" r:id="rId126"/>
    <p:sldId id="467" r:id="rId127"/>
    <p:sldId id="468" r:id="rId128"/>
    <p:sldId id="469" r:id="rId129"/>
    <p:sldId id="470" r:id="rId130"/>
    <p:sldId id="471" r:id="rId131"/>
    <p:sldId id="472" r:id="rId132"/>
    <p:sldId id="474" r:id="rId133"/>
    <p:sldId id="475" r:id="rId134"/>
    <p:sldId id="476" r:id="rId135"/>
    <p:sldId id="477" r:id="rId136"/>
    <p:sldId id="478" r:id="rId137"/>
    <p:sldId id="479" r:id="rId138"/>
    <p:sldId id="480" r:id="rId139"/>
    <p:sldId id="481" r:id="rId140"/>
    <p:sldId id="482" r:id="rId141"/>
    <p:sldId id="483" r:id="rId142"/>
    <p:sldId id="484" r:id="rId143"/>
    <p:sldId id="485" r:id="rId144"/>
    <p:sldId id="486" r:id="rId145"/>
    <p:sldId id="487" r:id="rId146"/>
    <p:sldId id="488" r:id="rId147"/>
    <p:sldId id="489" r:id="rId148"/>
    <p:sldId id="490" r:id="rId149"/>
    <p:sldId id="491" r:id="rId150"/>
    <p:sldId id="492" r:id="rId151"/>
    <p:sldId id="493" r:id="rId152"/>
    <p:sldId id="494" r:id="rId153"/>
    <p:sldId id="495" r:id="rId154"/>
    <p:sldId id="496" r:id="rId155"/>
    <p:sldId id="497" r:id="rId156"/>
    <p:sldId id="498" r:id="rId157"/>
    <p:sldId id="499" r:id="rId158"/>
    <p:sldId id="500" r:id="rId159"/>
    <p:sldId id="473" r:id="rId1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8" d="100"/>
          <a:sy n="68" d="100"/>
        </p:scale>
        <p:origin x="-798"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notesMaster" Target="notesMasters/notesMaster1.xml"/><Relationship Id="rId16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16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handoutMaster" Target="handoutMasters/handout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1B0B5AE-DE76-4F05-B0F0-76D4BCEE4C84}" type="datetimeFigureOut">
              <a:rPr lang="en-US" smtClean="0"/>
              <a:pPr/>
              <a:t>9/9/2020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AE4A52-BBB6-4E24-B72C-DAE31AD36966}" type="slidenum">
              <a:rPr lang="en-US" smtClean="0"/>
              <a:pPr/>
              <a:t>‹#›</a:t>
            </a:fld>
            <a:endParaRPr lang="en-US"/>
          </a:p>
        </p:txBody>
      </p:sp>
    </p:spTree>
    <p:extLst>
      <p:ext uri="{BB962C8B-B14F-4D97-AF65-F5344CB8AC3E}">
        <p14:creationId xmlns:p14="http://schemas.microsoft.com/office/powerpoint/2010/main" xmlns="" val="133852153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wmf>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3.png>
</file>

<file path=ppt/media/image4.jpeg>
</file>

<file path=ppt/media/image5.gif>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48C1E4-647A-40B5-8563-8B8AF43F3AF8}" type="datetimeFigureOut">
              <a:rPr lang="en-US" smtClean="0"/>
              <a:pPr/>
              <a:t>9/9/2020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8B67C-3C0E-41A2-AD43-17FAEF976ABA}" type="slidenum">
              <a:rPr lang="en-US" smtClean="0"/>
              <a:pPr/>
              <a:t>‹#›</a:t>
            </a:fld>
            <a:endParaRPr lang="en-US"/>
          </a:p>
        </p:txBody>
      </p:sp>
    </p:spTree>
    <p:extLst>
      <p:ext uri="{BB962C8B-B14F-4D97-AF65-F5344CB8AC3E}">
        <p14:creationId xmlns:p14="http://schemas.microsoft.com/office/powerpoint/2010/main" xmlns="" val="1709251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1"/>
          </p:nvPr>
        </p:nvSpPr>
        <p:spPr/>
        <p:txBody>
          <a:bodyPr/>
          <a:lstStyle/>
          <a:p>
            <a:fld id="{33D6B764-9657-4DA4-A5EC-5EA8BC16F715}" type="slidenum">
              <a:rPr lang="en-US" smtClean="0"/>
              <a:pPr/>
              <a:t>1</a:t>
            </a:fld>
            <a:endParaRPr lang="en-US"/>
          </a:p>
        </p:txBody>
      </p:sp>
      <p:sp>
        <p:nvSpPr>
          <p:cNvPr id="6" name="Date Placeholder 5"/>
          <p:cNvSpPr>
            <a:spLocks noGrp="1"/>
          </p:cNvSpPr>
          <p:nvPr>
            <p:ph type="dt" idx="12"/>
          </p:nvPr>
        </p:nvSpPr>
        <p:spPr/>
        <p:txBody>
          <a:bodyPr/>
          <a:lstStyle/>
          <a:p>
            <a:fld id="{BC0A807E-B2CB-4EC9-930B-CE98C413907C}" type="datetime1">
              <a:rPr lang="en-US" smtClean="0"/>
              <a:pPr/>
              <a:t>9/9/2020</a:t>
            </a:fld>
            <a:endParaRPr lang="en-US"/>
          </a:p>
        </p:txBody>
      </p:sp>
    </p:spTree>
    <p:extLst>
      <p:ext uri="{BB962C8B-B14F-4D97-AF65-F5344CB8AC3E}">
        <p14:creationId xmlns:p14="http://schemas.microsoft.com/office/powerpoint/2010/main" xmlns="" val="3348135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D4FB98B-5CAF-47E0-9889-141CF6B33C13}" type="slidenum">
              <a:rPr lang="en-US"/>
              <a:pPr/>
              <a:t>4</a:t>
            </a:fld>
            <a:endParaRPr lang="en-US"/>
          </a:p>
        </p:txBody>
      </p:sp>
      <p:sp>
        <p:nvSpPr>
          <p:cNvPr id="238594"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85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endParaRPr lang="en-US" dirty="0"/>
          </a:p>
        </p:txBody>
      </p:sp>
    </p:spTree>
    <p:extLst>
      <p:ext uri="{BB962C8B-B14F-4D97-AF65-F5344CB8AC3E}">
        <p14:creationId xmlns:p14="http://schemas.microsoft.com/office/powerpoint/2010/main" xmlns="" val="953208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9B76B5-5C0F-412B-B20A-0BFC40F151FE}" type="slidenum">
              <a:rPr lang="en-US"/>
              <a:pPr/>
              <a:t>6</a:t>
            </a:fld>
            <a:endParaRPr lang="en-US"/>
          </a:p>
        </p:txBody>
      </p:sp>
      <p:sp>
        <p:nvSpPr>
          <p:cNvPr id="328706"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28707" name="Rectangle 3"/>
          <p:cNvSpPr>
            <a:spLocks noGrp="1" noChangeArrowheads="1"/>
          </p:cNvSpPr>
          <p:nvPr>
            <p:ph type="body" idx="1"/>
          </p:nvPr>
        </p:nvSpPr>
        <p:spPr bwMode="auto">
          <a:xfrm>
            <a:off x="1174750" y="4343400"/>
            <a:ext cx="5029200" cy="4114800"/>
          </a:xfrm>
          <a:prstGeom prst="rect">
            <a:avLst/>
          </a:prstGeom>
          <a:solidFill>
            <a:srgbClr val="FFFFFF"/>
          </a:solidFill>
          <a:ln>
            <a:solidFill>
              <a:srgbClr val="000000"/>
            </a:solidFill>
            <a:miter lim="800000"/>
            <a:headEnd/>
            <a:tailEnd/>
          </a:ln>
        </p:spPr>
        <p:txBody>
          <a:bodyPr lIns="89913" tIns="44956" rIns="89913" bIns="44956"/>
          <a:lstStyle/>
          <a:p>
            <a:endParaRPr lang="en-US" dirty="0"/>
          </a:p>
        </p:txBody>
      </p:sp>
    </p:spTree>
    <p:extLst>
      <p:ext uri="{BB962C8B-B14F-4D97-AF65-F5344CB8AC3E}">
        <p14:creationId xmlns:p14="http://schemas.microsoft.com/office/powerpoint/2010/main" xmlns="" val="2410350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DD4F185-A344-471E-8C8D-E752D890ADE0}" type="slidenum">
              <a:rPr lang="en-US"/>
              <a:pPr/>
              <a:t>7</a:t>
            </a:fld>
            <a:endParaRPr lang="en-US"/>
          </a:p>
        </p:txBody>
      </p:sp>
      <p:sp>
        <p:nvSpPr>
          <p:cNvPr id="267266"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672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endParaRPr lang="en-US" dirty="0"/>
          </a:p>
        </p:txBody>
      </p:sp>
    </p:spTree>
    <p:extLst>
      <p:ext uri="{BB962C8B-B14F-4D97-AF65-F5344CB8AC3E}">
        <p14:creationId xmlns:p14="http://schemas.microsoft.com/office/powerpoint/2010/main" xmlns="" val="22241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2CB25D-A1B6-4BF9-A66D-EBB48BF09956}" type="slidenum">
              <a:rPr lang="en-US"/>
              <a:pPr/>
              <a:t>8</a:t>
            </a:fld>
            <a:endParaRPr lang="en-US"/>
          </a:p>
        </p:txBody>
      </p:sp>
      <p:sp>
        <p:nvSpPr>
          <p:cNvPr id="269314"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6931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endParaRPr lang="en-US" dirty="0"/>
          </a:p>
        </p:txBody>
      </p:sp>
    </p:spTree>
    <p:extLst>
      <p:ext uri="{BB962C8B-B14F-4D97-AF65-F5344CB8AC3E}">
        <p14:creationId xmlns:p14="http://schemas.microsoft.com/office/powerpoint/2010/main" xmlns="" val="2508705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CAE5-431C-4F41-8C85-24A02DF05485}" type="slidenum">
              <a:rPr lang="en-US"/>
              <a:pPr/>
              <a:t>9</a:t>
            </a:fld>
            <a:endParaRPr lang="en-US"/>
          </a:p>
        </p:txBody>
      </p:sp>
      <p:sp>
        <p:nvSpPr>
          <p:cNvPr id="31437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43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88" tIns="44995" rIns="89988" bIns="44995"/>
          <a:lstStyle/>
          <a:p>
            <a:endParaRPr lang="en-US" dirty="0"/>
          </a:p>
        </p:txBody>
      </p:sp>
    </p:spTree>
    <p:extLst>
      <p:ext uri="{BB962C8B-B14F-4D97-AF65-F5344CB8AC3E}">
        <p14:creationId xmlns:p14="http://schemas.microsoft.com/office/powerpoint/2010/main" xmlns="" val="2701164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31ACAE5-431C-4F41-8C85-24A02DF05485}" type="slidenum">
              <a:rPr lang="en-US"/>
              <a:pPr/>
              <a:t>10</a:t>
            </a:fld>
            <a:endParaRPr lang="en-US"/>
          </a:p>
        </p:txBody>
      </p:sp>
      <p:sp>
        <p:nvSpPr>
          <p:cNvPr id="314370"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43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88" tIns="44995" rIns="89988" bIns="44995"/>
          <a:lstStyle/>
          <a:p>
            <a:endParaRPr lang="en-US" dirty="0"/>
          </a:p>
        </p:txBody>
      </p:sp>
    </p:spTree>
    <p:extLst>
      <p:ext uri="{BB962C8B-B14F-4D97-AF65-F5344CB8AC3E}">
        <p14:creationId xmlns:p14="http://schemas.microsoft.com/office/powerpoint/2010/main" xmlns="" val="29481842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E78EA0F6-1F38-49DE-A95A-4D2E01D74373}" type="slidenum">
              <a:rPr lang="en-GB" smtClean="0"/>
              <a:pPr/>
              <a:t>59</a:t>
            </a:fld>
            <a:endParaRPr lang="en-GB"/>
          </a:p>
        </p:txBody>
      </p:sp>
    </p:spTree>
    <p:extLst>
      <p:ext uri="{BB962C8B-B14F-4D97-AF65-F5344CB8AC3E}">
        <p14:creationId xmlns:p14="http://schemas.microsoft.com/office/powerpoint/2010/main" xmlns="" val="4020783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97EC2CA-4B78-411C-A2FA-F4D0C9DC2E7A}" type="slidenum">
              <a:rPr lang="en-US" smtClean="0"/>
              <a:pPr/>
              <a:t>107</a:t>
            </a:fld>
            <a:endParaRPr lang="en-US"/>
          </a:p>
        </p:txBody>
      </p:sp>
    </p:spTree>
    <p:extLst>
      <p:ext uri="{BB962C8B-B14F-4D97-AF65-F5344CB8AC3E}">
        <p14:creationId xmlns:p14="http://schemas.microsoft.com/office/powerpoint/2010/main" xmlns="" val="2833720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2844482-3D8E-40FE-B859-860AA21D9E90}"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312170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6B6228-3248-4797-A93F-7C860DD5D963}"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113810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E229B2-3ECF-4559-84BF-B846E1A74D7A}"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xmlns="" val="857667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08DFCA4-FC20-4DD5-8D02-3D2C72E5B3C5}"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40780722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DBF259-F525-4C10-9761-C7E059B8BA01}"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xmlns="" val="3567995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D16052-E026-4D69-8C43-494078495A94}"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3995099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E4EF95-4451-43FD-8426-6E6C43E8556A}"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408245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894AF7C-1C14-4393-948C-9E4857B60546}"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31980328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08F9778-16D0-43C8-A814-513540680C17}" type="datetime1">
              <a:rPr lang="en-US" smtClean="0"/>
              <a:t>9/9/2020</a:t>
            </a:fld>
            <a:endParaRPr lang="en-US"/>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pPr/>
              <a:t>‹#›</a:t>
            </a:fld>
            <a:endParaRPr lang="en-US"/>
          </a:p>
        </p:txBody>
      </p:sp>
    </p:spTree>
    <p:extLst>
      <p:ext uri="{BB962C8B-B14F-4D97-AF65-F5344CB8AC3E}">
        <p14:creationId xmlns:p14="http://schemas.microsoft.com/office/powerpoint/2010/main" xmlns="" val="66665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6B5880-E1BE-4521-963C-CCD555C640C8}"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513588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5E7C79E-CCBD-42E9-BCED-8E28A69FF2CA}" type="datetime1">
              <a:rPr lang="en-US" smtClean="0"/>
              <a:t>9/9/2020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3027233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20BB51F-278C-43A7-AD7F-C1EF070ED242}" type="datetime1">
              <a:rPr lang="en-US" smtClean="0"/>
              <a:t>9/9/2020</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
        <p:nvSpPr>
          <p:cNvPr id="7" name="Slide Number Placeholder 6"/>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1133271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A7B6B7E-ABE3-4319-BC70-3DE1794C018C}" type="datetime1">
              <a:rPr lang="en-US" smtClean="0"/>
              <a:t>9/9/2020</a:t>
            </a:fld>
            <a:endParaRPr lang="en-US"/>
          </a:p>
        </p:txBody>
      </p:sp>
      <p:sp>
        <p:nvSpPr>
          <p:cNvPr id="8" name="Footer Placeholder 7"/>
          <p:cNvSpPr>
            <a:spLocks noGrp="1"/>
          </p:cNvSpPr>
          <p:nvPr>
            <p:ph type="ftr" sz="quarter" idx="11"/>
          </p:nvPr>
        </p:nvSpPr>
        <p:spPr/>
        <p:txBody>
          <a:bodyPr/>
          <a:lstStyle/>
          <a:p>
            <a:r>
              <a:rPr lang="en-US" smtClean="0"/>
              <a:t>Data Structures-T.Anil Kumar</a:t>
            </a:r>
            <a:endParaRPr lang="en-US"/>
          </a:p>
        </p:txBody>
      </p:sp>
      <p:sp>
        <p:nvSpPr>
          <p:cNvPr id="9" name="Slide Number Placeholder 8"/>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90779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C7F4646-26A6-4063-A0AB-E8B0A955160D}" type="datetime1">
              <a:rPr lang="en-US" smtClean="0"/>
              <a:t>9/9/2020</a:t>
            </a:fld>
            <a:endParaRPr lang="en-US"/>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587836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C401F8-4F0E-4784-8C50-B4BF384BE196}" type="datetime1">
              <a:rPr lang="en-US" smtClean="0"/>
              <a:t>9/9/2020</a:t>
            </a:fld>
            <a:endParaRPr lang="en-US"/>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25837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51E9B7-2809-40FA-BE57-7D2049194729}" type="datetime1">
              <a:rPr lang="en-US" smtClean="0"/>
              <a:t>9/9/2020</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
        <p:nvSpPr>
          <p:cNvPr id="7" name="Slide Number Placeholder 6"/>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2429478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6023D1-5699-47F8-A62B-F448FF6045C6}" type="datetime1">
              <a:rPr lang="en-US" smtClean="0"/>
              <a:t>9/9/2020</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
        <p:nvSpPr>
          <p:cNvPr id="7" name="Slide Number Placeholder 6"/>
          <p:cNvSpPr>
            <a:spLocks noGrp="1"/>
          </p:cNvSpPr>
          <p:nvPr>
            <p:ph type="sldNum" sz="quarter" idx="12"/>
          </p:nvPr>
        </p:nvSpPr>
        <p:spPr/>
        <p:txBody>
          <a:body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4119758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8F3B1DC-B94D-48B9-8C05-0B17346CC947}" type="datetime1">
              <a:rPr lang="en-US" smtClean="0"/>
              <a:t>9/9/2020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smtClean="0"/>
              <a:t>Data Structures-T.Anil Kumar</a:t>
            </a:r>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59B9B6F-D550-41FB-97A3-3F5EDBC6875D}" type="slidenum">
              <a:rPr lang="en-US" smtClean="0"/>
              <a:pPr/>
              <a:t>‹#›</a:t>
            </a:fld>
            <a:endParaRPr lang="en-US"/>
          </a:p>
        </p:txBody>
      </p:sp>
    </p:spTree>
    <p:extLst>
      <p:ext uri="{BB962C8B-B14F-4D97-AF65-F5344CB8AC3E}">
        <p14:creationId xmlns:p14="http://schemas.microsoft.com/office/powerpoint/2010/main" xmlns="" val="11055700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3.jpeg"/></Relationships>
</file>

<file path=ppt/slides/_rels/slide3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hyperlink" Target="https://www.youtube.com/watch?v=HzxjohFympI" TargetMode="External"/><Relationship Id="rId2" Type="http://schemas.openxmlformats.org/officeDocument/2006/relationships/hyperlink" Target="https://www.youtube.com/watch?v=5KY_byy8kKU" TargetMode="External"/><Relationship Id="rId1" Type="http://schemas.openxmlformats.org/officeDocument/2006/relationships/slideLayout" Target="../slideLayouts/slideLayout2.xml"/><Relationship Id="rId5" Type="http://schemas.openxmlformats.org/officeDocument/2006/relationships/hyperlink" Target="https://youtu.be/YVNWewo3QKc" TargetMode="External"/><Relationship Id="rId4" Type="http://schemas.openxmlformats.org/officeDocument/2006/relationships/hyperlink" Target="https://youtu.be/vLQRWhfd1V4"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hyperlink" Target="https://youtu.be/D1b7q2TMrWY" TargetMode="External"/><Relationship Id="rId2" Type="http://schemas.openxmlformats.org/officeDocument/2006/relationships/hyperlink" Target="https://youtu.be/P-pDEJB6ITs" TargetMode="Externa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277948" y="1403464"/>
            <a:ext cx="5262086" cy="646331"/>
          </a:xfrm>
          <a:prstGeom prst="rect">
            <a:avLst/>
          </a:prstGeom>
          <a:noFill/>
        </p:spPr>
        <p:txBody>
          <a:bodyPr wrap="square" rtlCol="0">
            <a:spAutoFit/>
          </a:bodyPr>
          <a:lstStyle/>
          <a:p>
            <a:pPr algn="ctr"/>
            <a:r>
              <a:rPr lang="en-US" sz="3600" b="1" dirty="0">
                <a:solidFill>
                  <a:srgbClr val="0069B8"/>
                </a:solidFill>
                <a:latin typeface="+mj-lt"/>
              </a:rPr>
              <a:t>Data Structures</a:t>
            </a:r>
          </a:p>
        </p:txBody>
      </p:sp>
      <p:sp>
        <p:nvSpPr>
          <p:cNvPr id="7" name="TextBox 6"/>
          <p:cNvSpPr txBox="1"/>
          <p:nvPr/>
        </p:nvSpPr>
        <p:spPr>
          <a:xfrm>
            <a:off x="1977981" y="2867638"/>
            <a:ext cx="7418231" cy="1269578"/>
          </a:xfrm>
          <a:prstGeom prst="rect">
            <a:avLst/>
          </a:prstGeom>
          <a:noFill/>
        </p:spPr>
        <p:txBody>
          <a:bodyPr wrap="square" rtlCol="0">
            <a:spAutoFit/>
          </a:bodyPr>
          <a:lstStyle/>
          <a:p>
            <a:pPr algn="ctr"/>
            <a:r>
              <a:rPr lang="en-US" sz="2100" dirty="0"/>
              <a:t>	</a:t>
            </a:r>
            <a:r>
              <a:rPr lang="en-US" sz="2700" b="1" dirty="0" smtClean="0">
                <a:latin typeface="+mj-lt"/>
              </a:rPr>
              <a:t>         </a:t>
            </a:r>
            <a:r>
              <a:rPr lang="en-US" sz="2700" dirty="0" smtClean="0">
                <a:latin typeface="+mj-lt"/>
              </a:rPr>
              <a:t>Unit-5</a:t>
            </a:r>
            <a:endParaRPr lang="en-US" sz="2700" dirty="0">
              <a:latin typeface="+mj-lt"/>
            </a:endParaRPr>
          </a:p>
          <a:p>
            <a:pPr algn="ctr"/>
            <a:r>
              <a:rPr lang="en-US" dirty="0"/>
              <a:t>                Dept. of CSE,</a:t>
            </a:r>
          </a:p>
          <a:p>
            <a:pPr algn="ctr"/>
            <a:r>
              <a:rPr lang="en-US" dirty="0"/>
              <a:t>              RGUKT IIIT Srikakulam</a:t>
            </a:r>
          </a:p>
          <a:p>
            <a:pPr algn="just"/>
            <a:r>
              <a:rPr lang="en-US" sz="1350" dirty="0"/>
              <a:t>                </a:t>
            </a:r>
          </a:p>
        </p:txBody>
      </p:sp>
      <p:pic>
        <p:nvPicPr>
          <p:cNvPr id="2" name="Picture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2142422" y="965572"/>
            <a:ext cx="935762" cy="1475779"/>
          </a:xfrm>
          <a:prstGeom prst="rect">
            <a:avLst/>
          </a:prstGeom>
        </p:spPr>
      </p:pic>
      <p:sp>
        <p:nvSpPr>
          <p:cNvPr id="4" name="Footer Placeholder 3"/>
          <p:cNvSpPr>
            <a:spLocks noGrp="1"/>
          </p:cNvSpPr>
          <p:nvPr>
            <p:ph type="ftr" sz="quarter" idx="11"/>
          </p:nvPr>
        </p:nvSpPr>
        <p:spPr/>
        <p:txBody>
          <a:bodyPr/>
          <a:lstStyle/>
          <a:p>
            <a:r>
              <a:rPr lang="en-US" smtClean="0"/>
              <a:t>Data Structures-T.Anil Kumar</a:t>
            </a:r>
            <a:endParaRPr lang="en-US" dirty="0"/>
          </a:p>
        </p:txBody>
      </p:sp>
      <p:sp>
        <p:nvSpPr>
          <p:cNvPr id="5" name="Slide Number Placeholder 4"/>
          <p:cNvSpPr>
            <a:spLocks noGrp="1"/>
          </p:cNvSpPr>
          <p:nvPr>
            <p:ph type="sldNum" sz="quarter" idx="12"/>
          </p:nvPr>
        </p:nvSpPr>
        <p:spPr/>
        <p:txBody>
          <a:bodyPr/>
          <a:lstStyle/>
          <a:p>
            <a:fld id="{3E276259-71A5-47E5-B6AC-F674AC2D98F2}" type="slidenum">
              <a:rPr lang="en-US" smtClean="0"/>
              <a:pPr/>
              <a:t>1</a:t>
            </a:fld>
            <a:endParaRPr lang="en-US"/>
          </a:p>
        </p:txBody>
      </p:sp>
    </p:spTree>
    <p:extLst>
      <p:ext uri="{BB962C8B-B14F-4D97-AF65-F5344CB8AC3E}">
        <p14:creationId xmlns:p14="http://schemas.microsoft.com/office/powerpoint/2010/main" xmlns="" val="1655789276"/>
      </p:ext>
    </p:extLst>
  </p:cSld>
  <p:clrMapOvr>
    <a:masterClrMapping/>
  </p:clrMapOvr>
  <mc:AlternateContent xmlns:mc="http://schemas.openxmlformats.org/markup-compatibility/2006">
    <mc:Choice xmlns:p14="http://schemas.microsoft.com/office/powerpoint/2010/main" xmlns=""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807868" y="1117785"/>
            <a:ext cx="8910222" cy="3416320"/>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smtClean="0"/>
              <a:t>Generally searching of a node in BST is O(log n) where n is the total number of nodes.</a:t>
            </a:r>
          </a:p>
          <a:p>
            <a:pPr marL="285750" indent="-285750" algn="just">
              <a:buFont typeface="Wingdings" panose="05000000000000000000" pitchFamily="2" charset="2"/>
              <a:buChar char="Ø"/>
            </a:pPr>
            <a:r>
              <a:rPr lang="en-US" dirty="0" smtClean="0"/>
              <a:t>But in Worst case it will get O(n) time complexity to search for a node i.e., when the tree is completely left skewed or right skewed BST.</a:t>
            </a:r>
          </a:p>
          <a:p>
            <a:pPr algn="just"/>
            <a:endParaRPr lang="en-US" dirty="0"/>
          </a:p>
          <a:p>
            <a:pPr algn="just"/>
            <a:r>
              <a:rPr lang="en-US" dirty="0" smtClean="0"/>
              <a:t>        So, to overcome this drawback, we move for Balanced Binary Search Trees:</a:t>
            </a:r>
          </a:p>
          <a:p>
            <a:pPr algn="just"/>
            <a:endParaRPr lang="en-US" dirty="0"/>
          </a:p>
          <a:p>
            <a:pPr algn="just"/>
            <a:r>
              <a:rPr lang="en-US" dirty="0" smtClean="0"/>
              <a:t>       1) AVL Trees</a:t>
            </a:r>
          </a:p>
          <a:p>
            <a:pPr algn="just"/>
            <a:r>
              <a:rPr lang="en-US" dirty="0"/>
              <a:t> </a:t>
            </a:r>
            <a:r>
              <a:rPr lang="en-US" dirty="0" smtClean="0"/>
              <a:t>      2) Red Black Trees</a:t>
            </a:r>
          </a:p>
          <a:p>
            <a:pPr algn="just"/>
            <a:r>
              <a:rPr lang="en-US" dirty="0"/>
              <a:t> </a:t>
            </a:r>
            <a:r>
              <a:rPr lang="en-US" dirty="0" smtClean="0"/>
              <a:t>      3) Splay Trees</a:t>
            </a:r>
          </a:p>
          <a:p>
            <a:pPr algn="just"/>
            <a:r>
              <a:rPr lang="en-US" dirty="0"/>
              <a:t> </a:t>
            </a:r>
            <a:r>
              <a:rPr lang="en-US" dirty="0" smtClean="0"/>
              <a:t>       </a:t>
            </a:r>
          </a:p>
          <a:p>
            <a:pPr algn="just"/>
            <a:r>
              <a:rPr lang="en-US" dirty="0"/>
              <a:t> </a:t>
            </a:r>
            <a:r>
              <a:rPr lang="en-US" dirty="0" smtClean="0"/>
              <a:t>        where you will get a time complexity for searching is O(log n) </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10</a:t>
            </a:fld>
            <a:endParaRPr lang="en-US"/>
          </a:p>
        </p:txBody>
      </p:sp>
    </p:spTree>
    <p:extLst>
      <p:ext uri="{BB962C8B-B14F-4D97-AF65-F5344CB8AC3E}">
        <p14:creationId xmlns:p14="http://schemas.microsoft.com/office/powerpoint/2010/main" xmlns="" val="354906506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TIME COMPLEXITY</a:t>
            </a:r>
            <a:endParaRPr lang="en-US" dirty="0"/>
          </a:p>
        </p:txBody>
      </p:sp>
      <p:graphicFrame>
        <p:nvGraphicFramePr>
          <p:cNvPr id="6" name="Content Placeholder 5"/>
          <p:cNvGraphicFramePr>
            <a:graphicFrameLocks noGrp="1"/>
          </p:cNvGraphicFramePr>
          <p:nvPr>
            <p:ph idx="1"/>
            <p:extLst/>
          </p:nvPr>
        </p:nvGraphicFramePr>
        <p:xfrm>
          <a:off x="1395274" y="2098089"/>
          <a:ext cx="8229600" cy="2526033"/>
        </p:xfrm>
        <a:graphic>
          <a:graphicData uri="http://schemas.openxmlformats.org/drawingml/2006/table">
            <a:tbl>
              <a:tblPr firstRow="1" bandRow="1">
                <a:tableStyleId>{5C22544A-7EE6-4342-B048-85BDC9FD1C3A}</a:tableStyleId>
              </a:tblPr>
              <a:tblGrid>
                <a:gridCol w="2743200"/>
                <a:gridCol w="2743200"/>
                <a:gridCol w="2743200"/>
              </a:tblGrid>
              <a:tr h="628651">
                <a:tc>
                  <a:txBody>
                    <a:bodyPr/>
                    <a:lstStyle/>
                    <a:p>
                      <a:r>
                        <a:rPr lang="en-US" dirty="0" smtClean="0"/>
                        <a:t>ALGORITHM</a:t>
                      </a:r>
                      <a:endParaRPr lang="en-US" dirty="0"/>
                    </a:p>
                  </a:txBody>
                  <a:tcPr/>
                </a:tc>
                <a:tc>
                  <a:txBody>
                    <a:bodyPr/>
                    <a:lstStyle/>
                    <a:p>
                      <a:r>
                        <a:rPr lang="en-US" dirty="0" smtClean="0"/>
                        <a:t>AVERAGE</a:t>
                      </a:r>
                      <a:endParaRPr lang="en-US" dirty="0"/>
                    </a:p>
                  </a:txBody>
                  <a:tcPr/>
                </a:tc>
                <a:tc>
                  <a:txBody>
                    <a:bodyPr/>
                    <a:lstStyle/>
                    <a:p>
                      <a:r>
                        <a:rPr lang="en-US" dirty="0" smtClean="0"/>
                        <a:t>Searching</a:t>
                      </a:r>
                      <a:r>
                        <a:rPr lang="en-US" baseline="0" dirty="0" smtClean="0"/>
                        <a:t> recent node</a:t>
                      </a:r>
                      <a:endParaRPr lang="en-US" dirty="0"/>
                    </a:p>
                  </a:txBody>
                  <a:tcPr/>
                </a:tc>
              </a:tr>
              <a:tr h="628651">
                <a:tc>
                  <a:txBody>
                    <a:bodyPr/>
                    <a:lstStyle/>
                    <a:p>
                      <a:r>
                        <a:rPr lang="en-US" dirty="0" smtClean="0"/>
                        <a:t>SEARCHING</a:t>
                      </a:r>
                      <a:endParaRPr lang="en-US" dirty="0"/>
                    </a:p>
                  </a:txBody>
                  <a:tcPr/>
                </a:tc>
                <a:tc>
                  <a:txBody>
                    <a:bodyPr/>
                    <a:lstStyle/>
                    <a:p>
                      <a:r>
                        <a:rPr lang="en-US" dirty="0" smtClean="0"/>
                        <a:t>O(log</a:t>
                      </a:r>
                      <a:r>
                        <a:rPr lang="en-US" baseline="0" dirty="0" smtClean="0"/>
                        <a:t> n)</a:t>
                      </a:r>
                      <a:endParaRPr lang="en-US" dirty="0"/>
                    </a:p>
                  </a:txBody>
                  <a:tcPr/>
                </a:tc>
                <a:tc>
                  <a:txBody>
                    <a:bodyPr/>
                    <a:lstStyle/>
                    <a:p>
                      <a:r>
                        <a:rPr lang="en-US" baseline="0" dirty="0" smtClean="0"/>
                        <a:t>O(1)</a:t>
                      </a:r>
                      <a:endParaRPr lang="en-US" dirty="0"/>
                    </a:p>
                  </a:txBody>
                  <a:tcPr/>
                </a:tc>
              </a:tr>
              <a:tr h="628651">
                <a:tc>
                  <a:txBody>
                    <a:bodyPr/>
                    <a:lstStyle/>
                    <a:p>
                      <a:r>
                        <a:rPr lang="en-US" dirty="0" smtClean="0"/>
                        <a:t>INSERTION</a:t>
                      </a:r>
                      <a:endParaRPr lang="en-US" dirty="0"/>
                    </a:p>
                  </a:txBody>
                  <a:tcPr/>
                </a:tc>
                <a:tc>
                  <a:txBody>
                    <a:bodyPr/>
                    <a:lstStyle/>
                    <a:p>
                      <a:r>
                        <a:rPr lang="en-US" dirty="0" smtClean="0"/>
                        <a:t>O(log n)</a:t>
                      </a:r>
                      <a:endParaRPr lang="en-US" dirty="0"/>
                    </a:p>
                  </a:txBody>
                  <a:tcPr/>
                </a:tc>
                <a:tc>
                  <a:txBody>
                    <a:bodyPr/>
                    <a:lstStyle/>
                    <a:p>
                      <a:r>
                        <a:rPr lang="en-US" smtClean="0"/>
                        <a:t>O(1)</a:t>
                      </a:r>
                      <a:endParaRPr lang="en-US" dirty="0" smtClean="0"/>
                    </a:p>
                    <a:p>
                      <a:endParaRPr lang="en-US" dirty="0"/>
                    </a:p>
                  </a:txBody>
                  <a:tcPr/>
                </a:tc>
              </a:tr>
              <a:tr h="628651">
                <a:tc>
                  <a:txBody>
                    <a:bodyPr/>
                    <a:lstStyle/>
                    <a:p>
                      <a:r>
                        <a:rPr lang="en-US" dirty="0" smtClean="0"/>
                        <a:t>DELETION</a:t>
                      </a:r>
                      <a:endParaRPr lang="en-US" dirty="0"/>
                    </a:p>
                  </a:txBody>
                  <a:tcPr/>
                </a:tc>
                <a:tc>
                  <a:txBody>
                    <a:bodyPr/>
                    <a:lstStyle/>
                    <a:p>
                      <a:r>
                        <a:rPr lang="en-US" dirty="0" smtClean="0"/>
                        <a:t>O(log n)</a:t>
                      </a:r>
                      <a:endParaRPr lang="en-US" dirty="0"/>
                    </a:p>
                  </a:txBody>
                  <a:tcPr/>
                </a:tc>
                <a:tc>
                  <a:txBody>
                    <a:bodyPr/>
                    <a:lstStyle/>
                    <a:p>
                      <a:r>
                        <a:rPr lang="en-US" dirty="0" smtClean="0"/>
                        <a:t>O(1</a:t>
                      </a:r>
                      <a:r>
                        <a:rPr lang="en-US" baseline="0" dirty="0" smtClean="0"/>
                        <a:t>)</a:t>
                      </a:r>
                      <a:endParaRPr lang="en-US" dirty="0"/>
                    </a:p>
                  </a:txBody>
                  <a:tcPr/>
                </a:tc>
              </a:tr>
            </a:tbl>
          </a:graphicData>
        </a:graphic>
      </p:graphicFrame>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100</a:t>
            </a:fld>
            <a:endParaRPr lang="en-US"/>
          </a:p>
        </p:txBody>
      </p:sp>
    </p:spTree>
    <p:extLst>
      <p:ext uri="{BB962C8B-B14F-4D97-AF65-F5344CB8AC3E}">
        <p14:creationId xmlns:p14="http://schemas.microsoft.com/office/powerpoint/2010/main" xmlns="" val="1606530882"/>
      </p:ext>
    </p:extLst>
  </p:cSld>
  <p:clrMapOvr>
    <a:masterClrMapping/>
  </p:clrMapOvr>
  <p:transition>
    <p:wedge/>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NOTATIONS</a:t>
            </a:r>
            <a:endParaRPr lang="en-US" dirty="0"/>
          </a:p>
        </p:txBody>
      </p:sp>
      <p:sp>
        <p:nvSpPr>
          <p:cNvPr id="5" name="Content Placeholder 4"/>
          <p:cNvSpPr>
            <a:spLocks noGrp="1"/>
          </p:cNvSpPr>
          <p:nvPr>
            <p:ph idx="1"/>
          </p:nvPr>
        </p:nvSpPr>
        <p:spPr/>
        <p:txBody>
          <a:bodyPr/>
          <a:lstStyle/>
          <a:p>
            <a:pPr>
              <a:buNone/>
            </a:pPr>
            <a:endParaRPr lang="en-US" dirty="0" smtClean="0"/>
          </a:p>
          <a:p>
            <a:endParaRPr lang="en-US" dirty="0"/>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101</a:t>
            </a:fld>
            <a:endParaRPr lang="en-US"/>
          </a:p>
        </p:txBody>
      </p:sp>
      <p:pic>
        <p:nvPicPr>
          <p:cNvPr id="6" name="Picture 5" descr="Screenshot (306).png"/>
          <p:cNvPicPr>
            <a:picLocks noChangeAspect="1"/>
          </p:cNvPicPr>
          <p:nvPr/>
        </p:nvPicPr>
        <p:blipFill>
          <a:blip r:embed="rId2"/>
          <a:stretch>
            <a:fillRect/>
          </a:stretch>
        </p:blipFill>
        <p:spPr>
          <a:xfrm>
            <a:off x="677334" y="1532223"/>
            <a:ext cx="5943600" cy="4091781"/>
          </a:xfrm>
          <a:prstGeom prst="rect">
            <a:avLst/>
          </a:prstGeom>
        </p:spPr>
      </p:pic>
      <p:sp>
        <p:nvSpPr>
          <p:cNvPr id="7" name="Rectangle 6"/>
          <p:cNvSpPr/>
          <p:nvPr/>
        </p:nvSpPr>
        <p:spPr>
          <a:xfrm>
            <a:off x="4495800" y="2133600"/>
            <a:ext cx="5867400" cy="923330"/>
          </a:xfrm>
          <a:prstGeom prst="rect">
            <a:avLst/>
          </a:prstGeom>
        </p:spPr>
        <p:txBody>
          <a:bodyPr wrap="square">
            <a:spAutoFit/>
          </a:bodyPr>
          <a:lstStyle/>
          <a:p>
            <a:r>
              <a:rPr lang="en-US" dirty="0"/>
              <a:t>In the tree the recently added element is x. so x must be in top(root node)in splay tree. For that rotate the node  in clockwise with respect to y. </a:t>
            </a:r>
          </a:p>
        </p:txBody>
      </p:sp>
      <p:sp>
        <p:nvSpPr>
          <p:cNvPr id="8" name="Rectangle 7"/>
          <p:cNvSpPr/>
          <p:nvPr/>
        </p:nvSpPr>
        <p:spPr>
          <a:xfrm>
            <a:off x="5486400" y="3886200"/>
            <a:ext cx="5181600" cy="2031325"/>
          </a:xfrm>
          <a:prstGeom prst="rect">
            <a:avLst/>
          </a:prstGeom>
        </p:spPr>
        <p:txBody>
          <a:bodyPr wrap="square">
            <a:spAutoFit/>
          </a:bodyPr>
          <a:lstStyle/>
          <a:p>
            <a:r>
              <a:rPr lang="en-US" dirty="0"/>
              <a:t>THIS IS ZAG-ZIG NOTATION:</a:t>
            </a:r>
          </a:p>
          <a:p>
            <a:endParaRPr lang="en-US" dirty="0"/>
          </a:p>
          <a:p>
            <a:r>
              <a:rPr lang="en-US" dirty="0"/>
              <a:t>In the tree the recently added element is x. so x must be in top(root node)in splay tree. For that rotate the node  in anti-clockwise with respect to y. And then  rotate clockwise with respect to  y.</a:t>
            </a:r>
          </a:p>
        </p:txBody>
      </p:sp>
    </p:spTree>
    <p:extLst>
      <p:ext uri="{BB962C8B-B14F-4D97-AF65-F5344CB8AC3E}">
        <p14:creationId xmlns:p14="http://schemas.microsoft.com/office/powerpoint/2010/main" xmlns="" val="2361485089"/>
      </p:ext>
    </p:extLst>
  </p:cSld>
  <p:clrMapOvr>
    <a:masterClrMapping/>
  </p:clrMapOvr>
  <p:transition>
    <p:wedge/>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None/>
            </a:pPr>
            <a:r>
              <a:rPr lang="en-US" dirty="0" err="1" smtClean="0">
                <a:solidFill>
                  <a:schemeClr val="accent2">
                    <a:lumMod val="60000"/>
                    <a:lumOff val="40000"/>
                  </a:schemeClr>
                </a:solidFill>
              </a:rPr>
              <a:t>Zig-zig</a:t>
            </a:r>
            <a:r>
              <a:rPr lang="en-US" dirty="0" smtClean="0"/>
              <a:t>:</a:t>
            </a:r>
          </a:p>
          <a:p>
            <a:pPr>
              <a:buNone/>
            </a:pPr>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102</a:t>
            </a:fld>
            <a:endParaRPr lang="en-US"/>
          </a:p>
        </p:txBody>
      </p:sp>
      <p:pic>
        <p:nvPicPr>
          <p:cNvPr id="4" name="Picture 3" descr="Screenshot (312).png"/>
          <p:cNvPicPr>
            <a:picLocks noChangeAspect="1"/>
          </p:cNvPicPr>
          <p:nvPr/>
        </p:nvPicPr>
        <p:blipFill>
          <a:blip r:embed="rId2"/>
          <a:stretch>
            <a:fillRect/>
          </a:stretch>
        </p:blipFill>
        <p:spPr>
          <a:xfrm>
            <a:off x="1676400" y="2133600"/>
            <a:ext cx="8686800" cy="3733800"/>
          </a:xfrm>
          <a:prstGeom prst="rect">
            <a:avLst/>
          </a:prstGeom>
        </p:spPr>
      </p:pic>
      <p:sp>
        <p:nvSpPr>
          <p:cNvPr id="5" name="Rectangle 4"/>
          <p:cNvSpPr/>
          <p:nvPr/>
        </p:nvSpPr>
        <p:spPr>
          <a:xfrm>
            <a:off x="3810000" y="1600201"/>
            <a:ext cx="6172200" cy="1200329"/>
          </a:xfrm>
          <a:prstGeom prst="rect">
            <a:avLst/>
          </a:prstGeom>
        </p:spPr>
        <p:txBody>
          <a:bodyPr wrap="square">
            <a:spAutoFit/>
          </a:bodyPr>
          <a:lstStyle/>
          <a:p>
            <a:r>
              <a:rPr lang="en-US" dirty="0"/>
              <a:t>In the tree the recently added element is x. so x must be in top(root node)in splay tree. For that rotate the node  in clockwise with respect to y. And then again rotate clockwise with respect to  y.</a:t>
            </a:r>
          </a:p>
        </p:txBody>
      </p:sp>
    </p:spTree>
    <p:extLst>
      <p:ext uri="{BB962C8B-B14F-4D97-AF65-F5344CB8AC3E}">
        <p14:creationId xmlns:p14="http://schemas.microsoft.com/office/powerpoint/2010/main" xmlns="" val="415226302"/>
      </p:ext>
    </p:extLst>
  </p:cSld>
  <p:clrMapOvr>
    <a:masterClrMapping/>
  </p:clrMapOvr>
  <p:transition>
    <p:wedge/>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DRAWBACK IN SPLAY TREE</a:t>
            </a:r>
            <a:endParaRPr lang="en-US" dirty="0"/>
          </a:p>
        </p:txBody>
      </p:sp>
      <p:sp>
        <p:nvSpPr>
          <p:cNvPr id="2" name="Content Placeholder 1"/>
          <p:cNvSpPr>
            <a:spLocks noGrp="1"/>
          </p:cNvSpPr>
          <p:nvPr>
            <p:ph idx="1"/>
          </p:nvPr>
        </p:nvSpPr>
        <p:spPr/>
        <p:txBody>
          <a:bodyPr/>
          <a:lstStyle/>
          <a:p>
            <a:r>
              <a:rPr lang="en-US" dirty="0" smtClean="0"/>
              <a:t>The height of the Splay Tree can be linear.</a:t>
            </a:r>
          </a:p>
          <a:p>
            <a:endParaRPr lang="en-US" dirty="0" smtClean="0"/>
          </a:p>
          <a:p>
            <a:r>
              <a:rPr lang="en-US" dirty="0" smtClean="0"/>
              <a:t>Then it takes more time to access an element(</a:t>
            </a:r>
            <a:r>
              <a:rPr lang="en-US" dirty="0" err="1" smtClean="0"/>
              <a:t>i.e.,it</a:t>
            </a:r>
            <a:r>
              <a:rPr lang="en-US" dirty="0" smtClean="0"/>
              <a:t> takes worst case time). </a:t>
            </a:r>
          </a:p>
          <a:p>
            <a:endParaRPr lang="en-US" dirty="0" smtClean="0"/>
          </a:p>
          <a:p>
            <a:r>
              <a:rPr lang="en-US" dirty="0" smtClean="0"/>
              <a:t>When the is in ascending or descending order the access time is O(n).</a:t>
            </a:r>
          </a:p>
          <a:p>
            <a:r>
              <a:rPr lang="en-US" dirty="0" smtClean="0"/>
              <a:t>To overcome this drawback we are moving to </a:t>
            </a:r>
            <a:r>
              <a:rPr lang="en-US" dirty="0" err="1" smtClean="0"/>
              <a:t>multiway</a:t>
            </a:r>
            <a:r>
              <a:rPr lang="en-US" dirty="0" smtClean="0"/>
              <a:t> search tree(M-way search tree). </a:t>
            </a: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103</a:t>
            </a:fld>
            <a:endParaRPr lang="en-US"/>
          </a:p>
        </p:txBody>
      </p:sp>
    </p:spTree>
    <p:extLst>
      <p:ext uri="{BB962C8B-B14F-4D97-AF65-F5344CB8AC3E}">
        <p14:creationId xmlns:p14="http://schemas.microsoft.com/office/powerpoint/2010/main" xmlns="" val="2692457723"/>
      </p:ext>
    </p:extLst>
  </p:cSld>
  <p:clrMapOvr>
    <a:masterClrMapping/>
  </p:clrMapOvr>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MULTIWAY SEARCH TREE</a:t>
            </a:r>
            <a:endParaRPr lang="en-US" dirty="0"/>
          </a:p>
        </p:txBody>
      </p:sp>
      <p:sp>
        <p:nvSpPr>
          <p:cNvPr id="2" name="Content Placeholder 1"/>
          <p:cNvSpPr>
            <a:spLocks noGrp="1"/>
          </p:cNvSpPr>
          <p:nvPr>
            <p:ph idx="1"/>
          </p:nvPr>
        </p:nvSpPr>
        <p:spPr/>
        <p:txBody>
          <a:bodyPr>
            <a:normAutofit/>
          </a:bodyPr>
          <a:lstStyle/>
          <a:p>
            <a:r>
              <a:rPr lang="en-US" dirty="0" smtClean="0"/>
              <a:t>A Multi way search tree is one with nodes that have two or more children.</a:t>
            </a:r>
          </a:p>
          <a:p>
            <a:pPr>
              <a:buNone/>
            </a:pPr>
            <a:endParaRPr lang="en-US" dirty="0" smtClean="0"/>
          </a:p>
          <a:p>
            <a:r>
              <a:rPr lang="en-US" dirty="0" smtClean="0"/>
              <a:t>A binary search tree is a multi way search tree.</a:t>
            </a:r>
          </a:p>
          <a:p>
            <a:pPr>
              <a:buNone/>
            </a:pPr>
            <a:endParaRPr lang="en-US" dirty="0" smtClean="0"/>
          </a:p>
          <a:p>
            <a:r>
              <a:rPr lang="en-US" dirty="0" smtClean="0"/>
              <a:t>It is used mostly used to access the data from secondary storage  devices. </a:t>
            </a:r>
            <a:r>
              <a:rPr lang="en-US" dirty="0" err="1" smtClean="0"/>
              <a:t>Eg</a:t>
            </a:r>
            <a:r>
              <a:rPr lang="en-US" dirty="0" smtClean="0"/>
              <a:t>: hard disk.</a:t>
            </a:r>
          </a:p>
          <a:p>
            <a:pPr>
              <a:buNone/>
            </a:pPr>
            <a:endParaRPr lang="en-US" dirty="0" smtClean="0"/>
          </a:p>
          <a:p>
            <a:r>
              <a:rPr lang="en-US" dirty="0" smtClean="0"/>
              <a:t>Because they allow large amount of data to be stored in a node.</a:t>
            </a:r>
          </a:p>
          <a:p>
            <a:pPr>
              <a:buNone/>
            </a:pPr>
            <a:endParaRPr lang="en-US" dirty="0" smtClean="0"/>
          </a:p>
          <a:p>
            <a:r>
              <a:rPr lang="en-US" dirty="0" smtClean="0"/>
              <a:t>In M-way search tree each node has maximum of m children and (m-1) keys.</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104</a:t>
            </a:fld>
            <a:endParaRPr lang="en-US"/>
          </a:p>
        </p:txBody>
      </p:sp>
    </p:spTree>
    <p:extLst>
      <p:ext uri="{BB962C8B-B14F-4D97-AF65-F5344CB8AC3E}">
        <p14:creationId xmlns:p14="http://schemas.microsoft.com/office/powerpoint/2010/main" xmlns="" val="3263685790"/>
      </p:ext>
    </p:extLst>
  </p:cSld>
  <p:clrMapOvr>
    <a:masterClrMapping/>
  </p:clrMapOvr>
  <p:transition>
    <p:wedge/>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61924" y="1042002"/>
            <a:ext cx="8596668" cy="3880773"/>
          </a:xfrm>
        </p:spPr>
        <p:txBody>
          <a:bodyPr>
            <a:normAutofit/>
          </a:bodyPr>
          <a:lstStyle/>
          <a:p>
            <a:r>
              <a:rPr lang="en-US" dirty="0" smtClean="0"/>
              <a:t>The keys in each node are in ascending order.</a:t>
            </a:r>
          </a:p>
          <a:p>
            <a:pPr>
              <a:buNone/>
            </a:pPr>
            <a:endParaRPr lang="en-US" dirty="0" smtClean="0"/>
          </a:p>
          <a:p>
            <a:r>
              <a:rPr lang="en-US" dirty="0" smtClean="0"/>
              <a:t>The keys in the first </a:t>
            </a:r>
            <a:r>
              <a:rPr lang="en-US" dirty="0" err="1" smtClean="0"/>
              <a:t>i</a:t>
            </a:r>
            <a:r>
              <a:rPr lang="en-US" dirty="0" smtClean="0"/>
              <a:t> children are smaller than the </a:t>
            </a:r>
            <a:r>
              <a:rPr lang="en-US" dirty="0" err="1" smtClean="0"/>
              <a:t>i’th</a:t>
            </a:r>
            <a:r>
              <a:rPr lang="en-US" dirty="0" smtClean="0"/>
              <a:t> key.</a:t>
            </a:r>
          </a:p>
          <a:p>
            <a:pPr>
              <a:buNone/>
            </a:pPr>
            <a:endParaRPr lang="en-US" dirty="0" smtClean="0"/>
          </a:p>
          <a:p>
            <a:r>
              <a:rPr lang="en-US" dirty="0" smtClean="0"/>
              <a:t>The keys in the last m-</a:t>
            </a:r>
            <a:r>
              <a:rPr lang="en-US" dirty="0" err="1" smtClean="0"/>
              <a:t>i</a:t>
            </a:r>
            <a:r>
              <a:rPr lang="en-US" dirty="0" smtClean="0"/>
              <a:t> children are larger than the </a:t>
            </a:r>
            <a:r>
              <a:rPr lang="en-US" dirty="0" err="1" smtClean="0"/>
              <a:t>i’th</a:t>
            </a:r>
            <a:r>
              <a:rPr lang="en-US" dirty="0" smtClean="0"/>
              <a:t> key.</a:t>
            </a:r>
          </a:p>
          <a:p>
            <a:pPr>
              <a:buNone/>
            </a:pPr>
            <a:endParaRPr lang="en-US" dirty="0" smtClean="0"/>
          </a:p>
          <a:p>
            <a:r>
              <a:rPr lang="en-US" dirty="0" smtClean="0"/>
              <a:t>We can perform   insertion, deletion, searching.</a:t>
            </a:r>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105</a:t>
            </a:fld>
            <a:endParaRPr lang="en-US"/>
          </a:p>
        </p:txBody>
      </p:sp>
    </p:spTree>
    <p:extLst>
      <p:ext uri="{BB962C8B-B14F-4D97-AF65-F5344CB8AC3E}">
        <p14:creationId xmlns:p14="http://schemas.microsoft.com/office/powerpoint/2010/main" xmlns="" val="2924573252"/>
      </p:ext>
    </p:extLst>
  </p:cSld>
  <p:clrMapOvr>
    <a:masterClrMapping/>
  </p:clrMapOvr>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Example :</a:t>
            </a:r>
            <a:endParaRPr lang="en-US" dirty="0"/>
          </a:p>
        </p:txBody>
      </p:sp>
      <p:pic>
        <p:nvPicPr>
          <p:cNvPr id="4" name="Content Placeholder 3" descr="Screenshot (316).png"/>
          <p:cNvPicPr>
            <a:picLocks noGrp="1" noChangeAspect="1"/>
          </p:cNvPicPr>
          <p:nvPr>
            <p:ph idx="1"/>
          </p:nvPr>
        </p:nvPicPr>
        <p:blipFill>
          <a:blip r:embed="rId2"/>
          <a:stretch>
            <a:fillRect/>
          </a:stretch>
        </p:blipFill>
        <p:spPr>
          <a:xfrm>
            <a:off x="1956047" y="1270000"/>
            <a:ext cx="8001000" cy="4267200"/>
          </a:xfr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106</a:t>
            </a:fld>
            <a:endParaRPr lang="en-US"/>
          </a:p>
        </p:txBody>
      </p:sp>
    </p:spTree>
    <p:extLst>
      <p:ext uri="{BB962C8B-B14F-4D97-AF65-F5344CB8AC3E}">
        <p14:creationId xmlns:p14="http://schemas.microsoft.com/office/powerpoint/2010/main" xmlns="" val="2765923655"/>
      </p:ext>
    </p:extLst>
  </p:cSld>
  <p:clrMapOvr>
    <a:masterClrMapping/>
  </p:clrMapOvr>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DRAW BACK IN M-WAY SEARCH 	TREE</a:t>
            </a:r>
            <a:endParaRPr lang="en-US" dirty="0"/>
          </a:p>
        </p:txBody>
      </p:sp>
      <p:sp>
        <p:nvSpPr>
          <p:cNvPr id="2" name="Content Placeholder 1"/>
          <p:cNvSpPr>
            <a:spLocks noGrp="1"/>
          </p:cNvSpPr>
          <p:nvPr>
            <p:ph idx="1"/>
          </p:nvPr>
        </p:nvSpPr>
        <p:spPr/>
        <p:txBody>
          <a:bodyPr>
            <a:normAutofit/>
          </a:bodyPr>
          <a:lstStyle/>
          <a:p>
            <a:r>
              <a:rPr lang="en-US" dirty="0" smtClean="0"/>
              <a:t>When the tree is skewed(either left skewed or right skewed) it takes more time to access the node.</a:t>
            </a:r>
          </a:p>
          <a:p>
            <a:pPr>
              <a:buNone/>
            </a:pPr>
            <a:r>
              <a:rPr lang="en-US" dirty="0" smtClean="0"/>
              <a:t>	</a:t>
            </a:r>
            <a:r>
              <a:rPr lang="en-US" dirty="0" err="1" smtClean="0"/>
              <a:t>Eg</a:t>
            </a:r>
            <a:r>
              <a:rPr lang="en-US" smtClean="0"/>
              <a:t>: creating </a:t>
            </a:r>
            <a:r>
              <a:rPr lang="en-US" dirty="0" smtClean="0"/>
              <a:t>a m-way tree for the given nodes 1,2,3,4,5,6,7,8,9.</a:t>
            </a:r>
          </a:p>
        </p:txBody>
      </p:sp>
      <p:sp>
        <p:nvSpPr>
          <p:cNvPr id="14" name="Footer Placeholder 13"/>
          <p:cNvSpPr>
            <a:spLocks noGrp="1"/>
          </p:cNvSpPr>
          <p:nvPr>
            <p:ph type="ftr" sz="quarter" idx="11"/>
          </p:nvPr>
        </p:nvSpPr>
        <p:spPr/>
        <p:txBody>
          <a:bodyPr/>
          <a:lstStyle/>
          <a:p>
            <a:r>
              <a:rPr lang="en-US" smtClean="0"/>
              <a:t>Data Structures-T.Anil Kumar</a:t>
            </a:r>
            <a:endParaRPr lang="en-US"/>
          </a:p>
        </p:txBody>
      </p:sp>
      <p:sp>
        <p:nvSpPr>
          <p:cNvPr id="15" name="Slide Number Placeholder 14"/>
          <p:cNvSpPr>
            <a:spLocks noGrp="1"/>
          </p:cNvSpPr>
          <p:nvPr>
            <p:ph type="sldNum" sz="quarter" idx="12"/>
          </p:nvPr>
        </p:nvSpPr>
        <p:spPr/>
        <p:txBody>
          <a:bodyPr/>
          <a:lstStyle/>
          <a:p>
            <a:fld id="{659B9B6F-D550-41FB-97A3-3F5EDBC6875D}" type="slidenum">
              <a:rPr lang="en-US" smtClean="0"/>
              <a:pPr/>
              <a:t>107</a:t>
            </a:fld>
            <a:endParaRPr lang="en-US"/>
          </a:p>
        </p:txBody>
      </p:sp>
      <p:sp>
        <p:nvSpPr>
          <p:cNvPr id="4" name="Rectangle 3"/>
          <p:cNvSpPr/>
          <p:nvPr/>
        </p:nvSpPr>
        <p:spPr>
          <a:xfrm>
            <a:off x="2438400" y="3733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5" name="Rectangle 4"/>
          <p:cNvSpPr/>
          <p:nvPr/>
        </p:nvSpPr>
        <p:spPr>
          <a:xfrm>
            <a:off x="2895600" y="3733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6" name="Rectangle 5"/>
          <p:cNvSpPr/>
          <p:nvPr/>
        </p:nvSpPr>
        <p:spPr>
          <a:xfrm>
            <a:off x="3352800" y="3733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7" name="Rectangle 6"/>
          <p:cNvSpPr/>
          <p:nvPr/>
        </p:nvSpPr>
        <p:spPr>
          <a:xfrm>
            <a:off x="5334000" y="5257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7</a:t>
            </a:r>
          </a:p>
        </p:txBody>
      </p:sp>
      <p:sp>
        <p:nvSpPr>
          <p:cNvPr id="8" name="Rectangle 7"/>
          <p:cNvSpPr/>
          <p:nvPr/>
        </p:nvSpPr>
        <p:spPr>
          <a:xfrm>
            <a:off x="6248400" y="5257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a:t>
            </a:r>
          </a:p>
        </p:txBody>
      </p:sp>
      <p:sp>
        <p:nvSpPr>
          <p:cNvPr id="9" name="Rectangle 8"/>
          <p:cNvSpPr/>
          <p:nvPr/>
        </p:nvSpPr>
        <p:spPr>
          <a:xfrm>
            <a:off x="3429000" y="4495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0" name="Rectangle 9"/>
          <p:cNvSpPr/>
          <p:nvPr/>
        </p:nvSpPr>
        <p:spPr>
          <a:xfrm>
            <a:off x="3886200" y="4495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11" name="Rectangle 10"/>
          <p:cNvSpPr/>
          <p:nvPr/>
        </p:nvSpPr>
        <p:spPr>
          <a:xfrm>
            <a:off x="4343400" y="4495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12" name="Rectangle 11"/>
          <p:cNvSpPr/>
          <p:nvPr/>
        </p:nvSpPr>
        <p:spPr>
          <a:xfrm>
            <a:off x="5791200" y="5257800"/>
            <a:ext cx="457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a:t>
            </a:r>
          </a:p>
        </p:txBody>
      </p:sp>
      <p:cxnSp>
        <p:nvCxnSpPr>
          <p:cNvPr id="17" name="Straight Connector 16"/>
          <p:cNvCxnSpPr/>
          <p:nvPr/>
        </p:nvCxnSpPr>
        <p:spPr>
          <a:xfrm>
            <a:off x="3810000" y="4114800"/>
            <a:ext cx="1752600" cy="114300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193970" y="5726668"/>
            <a:ext cx="10117157" cy="369332"/>
          </a:xfrm>
          <a:prstGeom prst="rect">
            <a:avLst/>
          </a:prstGeom>
        </p:spPr>
        <p:txBody>
          <a:bodyPr wrap="square">
            <a:spAutoFit/>
          </a:bodyPr>
          <a:lstStyle/>
          <a:p>
            <a:r>
              <a:rPr lang="en-US" dirty="0" smtClean="0"/>
              <a:t>To overcome this drawback we are moving to B-tree.                  </a:t>
            </a:r>
            <a:endParaRPr lang="en-US" dirty="0"/>
          </a:p>
        </p:txBody>
      </p:sp>
    </p:spTree>
    <p:extLst>
      <p:ext uri="{BB962C8B-B14F-4D97-AF65-F5344CB8AC3E}">
        <p14:creationId xmlns:p14="http://schemas.microsoft.com/office/powerpoint/2010/main" xmlns="" val="2808079844"/>
      </p:ext>
    </p:extLst>
  </p:cSld>
  <p:clrMapOvr>
    <a:masterClrMapping/>
  </p:clrMapOvr>
  <p:transition>
    <p:wedge/>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smtClean="0"/>
              <a:t>B-Trees</a:t>
            </a:r>
            <a:br>
              <a:rPr lang="en-US" dirty="0" smtClean="0"/>
            </a:br>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108</a:t>
            </a:fld>
            <a:endParaRPr lang="en-US"/>
          </a:p>
        </p:txBody>
      </p:sp>
    </p:spTree>
    <p:extLst>
      <p:ext uri="{BB962C8B-B14F-4D97-AF65-F5344CB8AC3E}">
        <p14:creationId xmlns:p14="http://schemas.microsoft.com/office/powerpoint/2010/main" xmlns="" val="3530184891"/>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ln/>
        </p:spPr>
        <p:txBody>
          <a:bodyPr/>
          <a:lstStyle/>
          <a:p>
            <a:r>
              <a:rPr lang="en-US"/>
              <a:t>Motivation for B-Trees</a:t>
            </a:r>
          </a:p>
        </p:txBody>
      </p:sp>
      <p:sp>
        <p:nvSpPr>
          <p:cNvPr id="25603" name="Rectangle 3"/>
          <p:cNvSpPr>
            <a:spLocks noGrp="1" noChangeArrowheads="1"/>
          </p:cNvSpPr>
          <p:nvPr>
            <p:ph idx="1"/>
          </p:nvPr>
        </p:nvSpPr>
        <p:spPr>
          <a:ln/>
        </p:spPr>
        <p:txBody>
          <a:bodyPr/>
          <a:lstStyle/>
          <a:p>
            <a:r>
              <a:rPr lang="en-US"/>
              <a:t>Index structures for large datasets cannot be stored in main memory</a:t>
            </a:r>
          </a:p>
          <a:p>
            <a:r>
              <a:rPr lang="en-US"/>
              <a:t>Storing it on disk requires different approach to efficiency</a:t>
            </a:r>
          </a:p>
          <a:p>
            <a:endParaRPr lang="en-US"/>
          </a:p>
          <a:p>
            <a:r>
              <a:rPr lang="en-US"/>
              <a:t>Assuming that a disk spins at 3600 RPM,  one revolution occurs in 1/60 of a second, or 16.7ms</a:t>
            </a:r>
          </a:p>
          <a:p>
            <a:r>
              <a:rPr lang="en-US"/>
              <a:t> Crudely speaking, one disk access takes about the same time as 200,000 instructions</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3156B519-95E6-44C9-BE60-6440B70423CB}" type="slidenum">
              <a:rPr lang="en-US" altLang="en-US"/>
              <a:pPr/>
              <a:t>109</a:t>
            </a:fld>
            <a:endParaRPr lang="en-US" altLang="en-US"/>
          </a:p>
        </p:txBody>
      </p:sp>
    </p:spTree>
    <p:extLst>
      <p:ext uri="{BB962C8B-B14F-4D97-AF65-F5344CB8AC3E}">
        <p14:creationId xmlns:p14="http://schemas.microsoft.com/office/powerpoint/2010/main" xmlns="" val="40194774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00075" y="-572770"/>
            <a:ext cx="11012170" cy="190500"/>
          </a:xfrm>
        </p:spPr>
        <p:txBody>
          <a:bodyPr>
            <a:normAutofit fontScale="90000"/>
          </a:bodyPr>
          <a:lstStyle/>
          <a:p>
            <a:endParaRPr lang="en-US"/>
          </a:p>
        </p:txBody>
      </p:sp>
      <p:sp>
        <p:nvSpPr>
          <p:cNvPr id="3" name="Content Placeholder 2"/>
          <p:cNvSpPr>
            <a:spLocks noGrp="1"/>
          </p:cNvSpPr>
          <p:nvPr>
            <p:ph idx="1"/>
          </p:nvPr>
        </p:nvSpPr>
        <p:spPr>
          <a:xfrm>
            <a:off x="618491" y="550545"/>
            <a:ext cx="9164702" cy="5654040"/>
          </a:xfrm>
        </p:spPr>
        <p:txBody>
          <a:bodyPr>
            <a:normAutofit/>
          </a:bodyPr>
          <a:lstStyle/>
          <a:p>
            <a:pPr marL="0" indent="0">
              <a:buNone/>
            </a:pPr>
            <a:r>
              <a:rPr lang="en-US" sz="3600" dirty="0"/>
              <a:t>		</a:t>
            </a:r>
            <a:r>
              <a:rPr lang="en-US" dirty="0">
                <a:solidFill>
                  <a:schemeClr val="tx1"/>
                </a:solidFill>
              </a:rPr>
              <a:t>	</a:t>
            </a:r>
            <a:endParaRPr lang="en-US" dirty="0" smtClean="0">
              <a:solidFill>
                <a:schemeClr val="tx1"/>
              </a:solidFill>
            </a:endParaRPr>
          </a:p>
          <a:p>
            <a:pPr marL="0" indent="0">
              <a:buNone/>
            </a:pPr>
            <a:endParaRPr lang="en-US" dirty="0">
              <a:solidFill>
                <a:schemeClr val="tx1"/>
              </a:solidFill>
            </a:endParaRPr>
          </a:p>
          <a:p>
            <a:pPr marL="0" indent="0">
              <a:buNone/>
            </a:pPr>
            <a:endParaRPr lang="en-US" dirty="0">
              <a:solidFill>
                <a:schemeClr val="tx1"/>
              </a:solidFill>
            </a:endParaRPr>
          </a:p>
          <a:p>
            <a:pPr>
              <a:buFont typeface="Wingdings" panose="05000000000000000000" charset="0"/>
              <a:buChar char="Ø"/>
            </a:pPr>
            <a:r>
              <a:rPr lang="en-US" dirty="0">
                <a:solidFill>
                  <a:schemeClr val="tx1"/>
                </a:solidFill>
              </a:rPr>
              <a:t>An AVL TREE is a Binary Search Tree with balance condition in which the sub-trees of each node can differ by at most 1 in their height. </a:t>
            </a:r>
          </a:p>
          <a:p>
            <a:pPr>
              <a:buFont typeface="Wingdings" panose="05000000000000000000" charset="0"/>
              <a:buChar char="Ø"/>
            </a:pPr>
            <a:r>
              <a:rPr lang="en-US" dirty="0">
                <a:solidFill>
                  <a:schemeClr val="tx1"/>
                </a:solidFill>
              </a:rPr>
              <a:t>The technique of balancing the height of binary trees was developed by </a:t>
            </a:r>
            <a:r>
              <a:rPr lang="en-US" dirty="0" err="1">
                <a:solidFill>
                  <a:schemeClr val="tx1"/>
                </a:solidFill>
              </a:rPr>
              <a:t>Adelson</a:t>
            </a:r>
            <a:r>
              <a:rPr lang="en-US" dirty="0">
                <a:solidFill>
                  <a:schemeClr val="tx1"/>
                </a:solidFill>
              </a:rPr>
              <a:t>, </a:t>
            </a:r>
            <a:r>
              <a:rPr lang="en-US" dirty="0" err="1">
                <a:solidFill>
                  <a:schemeClr val="tx1"/>
                </a:solidFill>
              </a:rPr>
              <a:t>Velskii</a:t>
            </a:r>
            <a:r>
              <a:rPr lang="en-US" dirty="0">
                <a:solidFill>
                  <a:schemeClr val="tx1"/>
                </a:solidFill>
              </a:rPr>
              <a:t>, and </a:t>
            </a:r>
            <a:r>
              <a:rPr lang="en-US" dirty="0" err="1">
                <a:solidFill>
                  <a:schemeClr val="tx1"/>
                </a:solidFill>
              </a:rPr>
              <a:t>Landi</a:t>
            </a:r>
            <a:r>
              <a:rPr lang="en-US" dirty="0">
                <a:solidFill>
                  <a:schemeClr val="tx1"/>
                </a:solidFill>
              </a:rPr>
              <a:t> and hence given the short form as AVL tree or Balanced </a:t>
            </a:r>
            <a:r>
              <a:rPr lang="en-US" dirty="0" smtClean="0">
                <a:solidFill>
                  <a:schemeClr val="tx1"/>
                </a:solidFill>
              </a:rPr>
              <a:t>Binary search </a:t>
            </a:r>
            <a:r>
              <a:rPr lang="en-US" dirty="0">
                <a:solidFill>
                  <a:schemeClr val="tx1"/>
                </a:solidFill>
              </a:rPr>
              <a:t>Tree. </a:t>
            </a:r>
          </a:p>
        </p:txBody>
      </p:sp>
      <p:sp>
        <p:nvSpPr>
          <p:cNvPr id="4" name="Title 1"/>
          <p:cNvSpPr txBox="1">
            <a:spLocks/>
          </p:cNvSpPr>
          <p:nvPr/>
        </p:nvSpPr>
        <p:spPr>
          <a:xfrm>
            <a:off x="20002" y="455385"/>
            <a:ext cx="12191999" cy="1107661"/>
          </a:xfrm>
          <a:prstGeom prst="rect">
            <a:avLst/>
          </a:prstGeom>
          <a:solidFill>
            <a:srgbClr val="0069B8"/>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dirty="0" smtClean="0"/>
              <a:t>AVL Trees</a:t>
            </a:r>
            <a:endParaRPr lang="en-US" sz="3200" b="1" dirty="0">
              <a:solidFill>
                <a:srgbClr val="FFFFFF"/>
              </a:solidFill>
            </a:endParaRP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50DE8771-3B84-4C4F-A500-BE10BE4A7570}" type="slidenum">
              <a:rPr lang="en-US" smtClean="0"/>
              <a:pPr/>
              <a:t>11</a:t>
            </a:fld>
            <a:endParaRPr lang="en-US"/>
          </a:p>
        </p:txBody>
      </p:sp>
    </p:spTree>
    <p:extLst>
      <p:ext uri="{BB962C8B-B14F-4D97-AF65-F5344CB8AC3E}">
        <p14:creationId xmlns:p14="http://schemas.microsoft.com/office/powerpoint/2010/main" xmlns="" val="14111356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ln/>
        </p:spPr>
        <p:txBody>
          <a:bodyPr/>
          <a:lstStyle/>
          <a:p>
            <a:r>
              <a:rPr lang="en-US"/>
              <a:t>Motivation (cont.)</a:t>
            </a:r>
          </a:p>
        </p:txBody>
      </p:sp>
      <p:sp>
        <p:nvSpPr>
          <p:cNvPr id="27651" name="Rectangle 3"/>
          <p:cNvSpPr>
            <a:spLocks noGrp="1" noChangeArrowheads="1"/>
          </p:cNvSpPr>
          <p:nvPr>
            <p:ph idx="1"/>
          </p:nvPr>
        </p:nvSpPr>
        <p:spPr>
          <a:ln/>
        </p:spPr>
        <p:txBody>
          <a:bodyPr/>
          <a:lstStyle/>
          <a:p>
            <a:r>
              <a:rPr lang="en-US"/>
              <a:t>Assume that we use an AVL tree to store about 20 million records</a:t>
            </a:r>
          </a:p>
          <a:p>
            <a:r>
              <a:rPr lang="en-US"/>
              <a:t>We end up with a </a:t>
            </a:r>
            <a:r>
              <a:rPr lang="en-US" b="1"/>
              <a:t>very</a:t>
            </a:r>
            <a:r>
              <a:rPr lang="en-US"/>
              <a:t> deep binary tree with lots of different disk accesses; log</a:t>
            </a:r>
            <a:r>
              <a:rPr lang="en-US" baseline="-25000"/>
              <a:t>2 </a:t>
            </a:r>
            <a:r>
              <a:rPr lang="en-US"/>
              <a:t>20,000,000 is about 24, so this takes about 0.2 seconds  </a:t>
            </a:r>
          </a:p>
          <a:p>
            <a:r>
              <a:rPr lang="en-US"/>
              <a:t>We know we can’t improve on the log </a:t>
            </a:r>
            <a:r>
              <a:rPr lang="en-US" i="1"/>
              <a:t>n </a:t>
            </a:r>
            <a:r>
              <a:rPr lang="en-US"/>
              <a:t>lower</a:t>
            </a:r>
            <a:r>
              <a:rPr lang="en-US" i="1"/>
              <a:t> </a:t>
            </a:r>
            <a:r>
              <a:rPr lang="en-US"/>
              <a:t>bound on search for a binary tree</a:t>
            </a:r>
          </a:p>
          <a:p>
            <a:r>
              <a:rPr lang="en-US"/>
              <a:t>But, the solution is to use more branches and thus reduce the height of the tree!</a:t>
            </a:r>
          </a:p>
          <a:p>
            <a:pPr lvl="1"/>
            <a:r>
              <a:rPr lang="en-US"/>
              <a:t>As branching increases, depth decreases</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F8616F41-47C3-485E-A03D-2A49AB2722C3}" type="slidenum">
              <a:rPr lang="en-US" altLang="en-US"/>
              <a:pPr/>
              <a:t>110</a:t>
            </a:fld>
            <a:endParaRPr lang="en-US" altLang="en-US"/>
          </a:p>
        </p:txBody>
      </p:sp>
    </p:spTree>
    <p:extLst>
      <p:ext uri="{BB962C8B-B14F-4D97-AF65-F5344CB8AC3E}">
        <p14:creationId xmlns:p14="http://schemas.microsoft.com/office/powerpoint/2010/main" xmlns="" val="3534377219"/>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ln/>
        </p:spPr>
        <p:txBody>
          <a:bodyPr/>
          <a:lstStyle/>
          <a:p>
            <a:r>
              <a:rPr lang="en-US"/>
              <a:t>Definition of a B-tree</a:t>
            </a:r>
          </a:p>
        </p:txBody>
      </p:sp>
      <p:sp>
        <p:nvSpPr>
          <p:cNvPr id="28675" name="Rectangle 3"/>
          <p:cNvSpPr>
            <a:spLocks noGrp="1" noChangeArrowheads="1"/>
          </p:cNvSpPr>
          <p:nvPr>
            <p:ph idx="1"/>
          </p:nvPr>
        </p:nvSpPr>
        <p:spPr>
          <a:ln/>
        </p:spPr>
        <p:txBody>
          <a:bodyPr/>
          <a:lstStyle/>
          <a:p>
            <a:r>
              <a:rPr lang="en-US" dirty="0"/>
              <a:t>A B-tree of order </a:t>
            </a:r>
            <a:r>
              <a:rPr lang="en-US" i="1" dirty="0"/>
              <a:t>m</a:t>
            </a:r>
            <a:r>
              <a:rPr lang="en-US" dirty="0"/>
              <a:t> is an </a:t>
            </a:r>
            <a:r>
              <a:rPr lang="en-US" i="1" dirty="0"/>
              <a:t>m</a:t>
            </a:r>
            <a:r>
              <a:rPr lang="en-US" dirty="0"/>
              <a:t>-way tree (i.e., a tree where each node may have up to </a:t>
            </a:r>
            <a:r>
              <a:rPr lang="en-US" i="1" dirty="0"/>
              <a:t>m</a:t>
            </a:r>
            <a:r>
              <a:rPr lang="en-US" dirty="0"/>
              <a:t> children) in which:</a:t>
            </a:r>
          </a:p>
          <a:p>
            <a:pPr lvl="1">
              <a:buFont typeface="Symbol" panose="05050102010706020507" pitchFamily="18" charset="2"/>
              <a:buNone/>
            </a:pPr>
            <a:r>
              <a:rPr lang="en-US" dirty="0"/>
              <a:t>1.	the number of keys in each non-leaf node is one less than the number of its children and these keys partition the keys in the children in the fashion of a search tree</a:t>
            </a:r>
          </a:p>
          <a:p>
            <a:pPr lvl="1">
              <a:buFont typeface="Symbol" panose="05050102010706020507" pitchFamily="18" charset="2"/>
              <a:buNone/>
            </a:pPr>
            <a:r>
              <a:rPr lang="en-US" dirty="0"/>
              <a:t>2.	all leaves are on the same level</a:t>
            </a:r>
          </a:p>
          <a:p>
            <a:pPr lvl="1">
              <a:buFont typeface="Symbol" panose="05050102010706020507" pitchFamily="18" charset="2"/>
              <a:buNone/>
            </a:pPr>
            <a:r>
              <a:rPr lang="en-US" dirty="0"/>
              <a:t>3.	all non-leaf nodes except the root have at least </a:t>
            </a:r>
            <a:r>
              <a:rPr lang="en-US" dirty="0">
                <a:sym typeface="Symbol" panose="05050102010706020507" pitchFamily="18" charset="2"/>
              </a:rPr>
              <a:t></a:t>
            </a:r>
            <a:r>
              <a:rPr lang="en-US" i="1" dirty="0"/>
              <a:t>m </a:t>
            </a:r>
            <a:r>
              <a:rPr lang="en-US" dirty="0"/>
              <a:t>/ 2</a:t>
            </a:r>
            <a:r>
              <a:rPr lang="en-US" dirty="0">
                <a:sym typeface="Symbol" panose="05050102010706020507" pitchFamily="18" charset="2"/>
              </a:rPr>
              <a:t></a:t>
            </a:r>
            <a:r>
              <a:rPr lang="en-US" dirty="0"/>
              <a:t> children</a:t>
            </a:r>
          </a:p>
          <a:p>
            <a:pPr lvl="1">
              <a:buFont typeface="Symbol" panose="05050102010706020507" pitchFamily="18" charset="2"/>
              <a:buNone/>
            </a:pPr>
            <a:r>
              <a:rPr lang="en-US" dirty="0"/>
              <a:t>4.	the root is either a leaf node, or it has from two to </a:t>
            </a:r>
            <a:r>
              <a:rPr lang="en-US" i="1" dirty="0"/>
              <a:t>m</a:t>
            </a:r>
            <a:r>
              <a:rPr lang="en-US" dirty="0"/>
              <a:t> children</a:t>
            </a:r>
          </a:p>
          <a:p>
            <a:pPr lvl="1">
              <a:buFont typeface="Symbol" panose="05050102010706020507" pitchFamily="18" charset="2"/>
              <a:buNone/>
            </a:pPr>
            <a:r>
              <a:rPr lang="en-US" dirty="0"/>
              <a:t>5.	a leaf node contains no more than </a:t>
            </a:r>
            <a:r>
              <a:rPr lang="en-US" i="1" dirty="0"/>
              <a:t>m</a:t>
            </a:r>
            <a:r>
              <a:rPr lang="en-US" dirty="0"/>
              <a:t> – 1 keys</a:t>
            </a:r>
          </a:p>
          <a:p>
            <a:r>
              <a:rPr lang="en-US" dirty="0"/>
              <a:t>The number </a:t>
            </a:r>
            <a:r>
              <a:rPr lang="en-US" i="1" dirty="0"/>
              <a:t>m</a:t>
            </a:r>
            <a:r>
              <a:rPr lang="en-US" dirty="0"/>
              <a:t> should always be </a:t>
            </a:r>
            <a:r>
              <a:rPr lang="en-US" dirty="0" smtClean="0"/>
              <a:t>odd or even</a:t>
            </a:r>
            <a:endParaRPr lang="en-US" dirty="0"/>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dirty="0"/>
          </a:p>
        </p:txBody>
      </p:sp>
      <p:sp>
        <p:nvSpPr>
          <p:cNvPr id="5" name="Slide Number Placeholder 4"/>
          <p:cNvSpPr>
            <a:spLocks noGrp="1"/>
          </p:cNvSpPr>
          <p:nvPr>
            <p:ph type="sldNum" sz="quarter" idx="12"/>
          </p:nvPr>
        </p:nvSpPr>
        <p:spPr/>
        <p:txBody>
          <a:bodyPr/>
          <a:lstStyle/>
          <a:p>
            <a:fld id="{9E36C8F9-FCC5-4183-A545-F60B2FBF0382}" type="slidenum">
              <a:rPr lang="en-US" altLang="en-US"/>
              <a:pPr/>
              <a:t>111</a:t>
            </a:fld>
            <a:endParaRPr lang="en-US" altLang="en-US"/>
          </a:p>
        </p:txBody>
      </p:sp>
    </p:spTree>
    <p:extLst>
      <p:ext uri="{BB962C8B-B14F-4D97-AF65-F5344CB8AC3E}">
        <p14:creationId xmlns:p14="http://schemas.microsoft.com/office/powerpoint/2010/main" xmlns="" val="421056333"/>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ln/>
        </p:spPr>
        <p:txBody>
          <a:bodyPr/>
          <a:lstStyle/>
          <a:p>
            <a:r>
              <a:rPr lang="en-US"/>
              <a:t>An example B-Tree</a:t>
            </a:r>
          </a:p>
        </p:txBody>
      </p:sp>
      <p:sp>
        <p:nvSpPr>
          <p:cNvPr id="115"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116" name="Slide Number Placeholder 3"/>
          <p:cNvSpPr>
            <a:spLocks noGrp="1"/>
          </p:cNvSpPr>
          <p:nvPr>
            <p:ph type="sldNum" sz="quarter" idx="12"/>
          </p:nvPr>
        </p:nvSpPr>
        <p:spPr/>
        <p:txBody>
          <a:bodyPr/>
          <a:lstStyle/>
          <a:p>
            <a:fld id="{C9E5F278-6D6E-41F8-801A-2DB962A8A255}" type="slidenum">
              <a:rPr lang="en-US" altLang="en-US"/>
              <a:pPr/>
              <a:t>112</a:t>
            </a:fld>
            <a:endParaRPr lang="en-US" altLang="en-US"/>
          </a:p>
        </p:txBody>
      </p:sp>
      <p:grpSp>
        <p:nvGrpSpPr>
          <p:cNvPr id="29839" name="Group 143"/>
          <p:cNvGrpSpPr>
            <a:grpSpLocks/>
          </p:cNvGrpSpPr>
          <p:nvPr/>
        </p:nvGrpSpPr>
        <p:grpSpPr bwMode="auto">
          <a:xfrm>
            <a:off x="5334001" y="3833813"/>
            <a:ext cx="2384425" cy="366712"/>
            <a:chOff x="2400" y="2415"/>
            <a:chExt cx="1502" cy="231"/>
          </a:xfrm>
        </p:grpSpPr>
        <p:grpSp>
          <p:nvGrpSpPr>
            <p:cNvPr id="29835" name="Group 139"/>
            <p:cNvGrpSpPr>
              <a:grpSpLocks/>
            </p:cNvGrpSpPr>
            <p:nvPr/>
          </p:nvGrpSpPr>
          <p:grpSpPr bwMode="auto">
            <a:xfrm>
              <a:off x="3305" y="2415"/>
              <a:ext cx="302" cy="225"/>
              <a:chOff x="3305" y="2426"/>
              <a:chExt cx="302" cy="225"/>
            </a:xfrm>
          </p:grpSpPr>
          <p:sp>
            <p:nvSpPr>
              <p:cNvPr id="29824" name="Text Box 128"/>
              <p:cNvSpPr txBox="1">
                <a:spLocks noChangeArrowheads="1"/>
              </p:cNvSpPr>
              <p:nvPr/>
            </p:nvSpPr>
            <p:spPr bwMode="auto">
              <a:xfrm flipV="1">
                <a:off x="3305" y="2426"/>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25" name="Line 129"/>
              <p:cNvSpPr>
                <a:spLocks noChangeShapeType="1"/>
              </p:cNvSpPr>
              <p:nvPr/>
            </p:nvSpPr>
            <p:spPr bwMode="auto">
              <a:xfrm flipH="1">
                <a:off x="3305" y="242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36" name="Group 140"/>
            <p:cNvGrpSpPr>
              <a:grpSpLocks/>
            </p:cNvGrpSpPr>
            <p:nvPr/>
          </p:nvGrpSpPr>
          <p:grpSpPr bwMode="auto">
            <a:xfrm>
              <a:off x="2997" y="2415"/>
              <a:ext cx="308" cy="231"/>
              <a:chOff x="2997" y="2426"/>
              <a:chExt cx="308" cy="231"/>
            </a:xfrm>
          </p:grpSpPr>
          <p:sp>
            <p:nvSpPr>
              <p:cNvPr id="29823" name="Text Box 127"/>
              <p:cNvSpPr txBox="1">
                <a:spLocks noChangeArrowheads="1"/>
              </p:cNvSpPr>
              <p:nvPr/>
            </p:nvSpPr>
            <p:spPr bwMode="auto">
              <a:xfrm flipV="1">
                <a:off x="3004" y="2426"/>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26" name="Line 130"/>
              <p:cNvSpPr>
                <a:spLocks noChangeShapeType="1"/>
              </p:cNvSpPr>
              <p:nvPr/>
            </p:nvSpPr>
            <p:spPr bwMode="auto">
              <a:xfrm flipH="1">
                <a:off x="2997" y="2432"/>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37" name="Group 141"/>
            <p:cNvGrpSpPr>
              <a:grpSpLocks/>
            </p:cNvGrpSpPr>
            <p:nvPr/>
          </p:nvGrpSpPr>
          <p:grpSpPr bwMode="auto">
            <a:xfrm>
              <a:off x="2702" y="2415"/>
              <a:ext cx="309" cy="231"/>
              <a:chOff x="2702" y="2426"/>
              <a:chExt cx="309" cy="231"/>
            </a:xfrm>
          </p:grpSpPr>
          <p:sp>
            <p:nvSpPr>
              <p:cNvPr id="29822" name="Text Box 126"/>
              <p:cNvSpPr txBox="1">
                <a:spLocks noChangeArrowheads="1"/>
              </p:cNvSpPr>
              <p:nvPr/>
            </p:nvSpPr>
            <p:spPr bwMode="auto">
              <a:xfrm flipV="1">
                <a:off x="2702" y="2426"/>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27" name="Line 131"/>
              <p:cNvSpPr>
                <a:spLocks noChangeShapeType="1"/>
              </p:cNvSpPr>
              <p:nvPr/>
            </p:nvSpPr>
            <p:spPr bwMode="auto">
              <a:xfrm flipH="1">
                <a:off x="2709" y="2432"/>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38" name="Group 142"/>
            <p:cNvGrpSpPr>
              <a:grpSpLocks/>
            </p:cNvGrpSpPr>
            <p:nvPr/>
          </p:nvGrpSpPr>
          <p:grpSpPr bwMode="auto">
            <a:xfrm>
              <a:off x="2400" y="2415"/>
              <a:ext cx="323" cy="231"/>
              <a:chOff x="2400" y="2426"/>
              <a:chExt cx="323" cy="231"/>
            </a:xfrm>
          </p:grpSpPr>
          <p:sp>
            <p:nvSpPr>
              <p:cNvPr id="29821" name="Text Box 125"/>
              <p:cNvSpPr txBox="1">
                <a:spLocks noChangeArrowheads="1"/>
              </p:cNvSpPr>
              <p:nvPr/>
            </p:nvSpPr>
            <p:spPr bwMode="auto">
              <a:xfrm flipV="1">
                <a:off x="2400" y="2426"/>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28" name="Line 132"/>
              <p:cNvSpPr>
                <a:spLocks noChangeShapeType="1"/>
              </p:cNvSpPr>
              <p:nvPr/>
            </p:nvSpPr>
            <p:spPr bwMode="auto">
              <a:xfrm flipH="1">
                <a:off x="2421" y="2432"/>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34" name="Group 138"/>
            <p:cNvGrpSpPr>
              <a:grpSpLocks/>
            </p:cNvGrpSpPr>
            <p:nvPr/>
          </p:nvGrpSpPr>
          <p:grpSpPr bwMode="auto">
            <a:xfrm>
              <a:off x="3600" y="2415"/>
              <a:ext cx="302" cy="225"/>
              <a:chOff x="3600" y="2415"/>
              <a:chExt cx="302" cy="225"/>
            </a:xfrm>
          </p:grpSpPr>
          <p:sp>
            <p:nvSpPr>
              <p:cNvPr id="29829" name="Text Box 133"/>
              <p:cNvSpPr txBox="1">
                <a:spLocks noChangeArrowheads="1"/>
              </p:cNvSpPr>
              <p:nvPr/>
            </p:nvSpPr>
            <p:spPr bwMode="auto">
              <a:xfrm flipV="1">
                <a:off x="3600" y="2415"/>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30" name="Line 134"/>
              <p:cNvSpPr>
                <a:spLocks noChangeShapeType="1"/>
              </p:cNvSpPr>
              <p:nvPr/>
            </p:nvSpPr>
            <p:spPr bwMode="auto">
              <a:xfrm flipH="1">
                <a:off x="3600" y="241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sp>
        <p:nvSpPr>
          <p:cNvPr id="29833" name="Line 137"/>
          <p:cNvSpPr>
            <a:spLocks noChangeShapeType="1"/>
          </p:cNvSpPr>
          <p:nvPr/>
        </p:nvSpPr>
        <p:spPr bwMode="auto">
          <a:xfrm flipV="1">
            <a:off x="9448800" y="3962400"/>
            <a:ext cx="609600" cy="1371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9832" name="Line 136"/>
          <p:cNvSpPr>
            <a:spLocks noChangeShapeType="1"/>
          </p:cNvSpPr>
          <p:nvPr/>
        </p:nvSpPr>
        <p:spPr bwMode="auto">
          <a:xfrm flipV="1">
            <a:off x="5334000" y="3962400"/>
            <a:ext cx="3733800" cy="1447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9699" name="Line 3"/>
          <p:cNvSpPr>
            <a:spLocks noChangeShapeType="1"/>
          </p:cNvSpPr>
          <p:nvPr/>
        </p:nvSpPr>
        <p:spPr bwMode="auto">
          <a:xfrm flipH="1">
            <a:off x="3101975" y="2316163"/>
            <a:ext cx="1797050" cy="241300"/>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0" name="Line 4"/>
          <p:cNvSpPr>
            <a:spLocks noChangeShapeType="1"/>
          </p:cNvSpPr>
          <p:nvPr/>
        </p:nvSpPr>
        <p:spPr bwMode="auto">
          <a:xfrm>
            <a:off x="5334000" y="2286000"/>
            <a:ext cx="3995738" cy="1493838"/>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1" name="Line 5"/>
          <p:cNvSpPr>
            <a:spLocks noChangeShapeType="1"/>
          </p:cNvSpPr>
          <p:nvPr/>
        </p:nvSpPr>
        <p:spPr bwMode="auto">
          <a:xfrm>
            <a:off x="3622676" y="2832100"/>
            <a:ext cx="2854325" cy="901700"/>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2" name="Line 6"/>
          <p:cNvSpPr>
            <a:spLocks noChangeShapeType="1"/>
          </p:cNvSpPr>
          <p:nvPr/>
        </p:nvSpPr>
        <p:spPr bwMode="auto">
          <a:xfrm>
            <a:off x="3352800" y="2971800"/>
            <a:ext cx="1143000" cy="838200"/>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3" name="Line 7"/>
          <p:cNvSpPr>
            <a:spLocks noChangeShapeType="1"/>
          </p:cNvSpPr>
          <p:nvPr/>
        </p:nvSpPr>
        <p:spPr bwMode="auto">
          <a:xfrm flipH="1">
            <a:off x="2743200" y="2817814"/>
            <a:ext cx="120650" cy="992187"/>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4" name="Line 8"/>
          <p:cNvSpPr>
            <a:spLocks noChangeShapeType="1"/>
          </p:cNvSpPr>
          <p:nvPr/>
        </p:nvSpPr>
        <p:spPr bwMode="auto">
          <a:xfrm flipH="1">
            <a:off x="7391400" y="3962400"/>
            <a:ext cx="2209800" cy="1371600"/>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5" name="Line 9"/>
          <p:cNvSpPr>
            <a:spLocks noChangeShapeType="1"/>
          </p:cNvSpPr>
          <p:nvPr/>
        </p:nvSpPr>
        <p:spPr bwMode="auto">
          <a:xfrm flipH="1">
            <a:off x="3352800" y="3962400"/>
            <a:ext cx="5334000" cy="1371600"/>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06" name="Text Box 10"/>
          <p:cNvSpPr txBox="1">
            <a:spLocks noChangeArrowheads="1"/>
          </p:cNvSpPr>
          <p:nvPr/>
        </p:nvSpPr>
        <p:spPr bwMode="auto">
          <a:xfrm flipV="1">
            <a:off x="4659314" y="2111376"/>
            <a:ext cx="477837" cy="358775"/>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07" name="Text Box 11"/>
          <p:cNvSpPr txBox="1">
            <a:spLocks noChangeArrowheads="1"/>
          </p:cNvSpPr>
          <p:nvPr/>
        </p:nvSpPr>
        <p:spPr bwMode="auto">
          <a:xfrm flipV="1">
            <a:off x="5137151" y="2111376"/>
            <a:ext cx="479425" cy="358775"/>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08" name="Text Box 12"/>
          <p:cNvSpPr txBox="1">
            <a:spLocks noChangeArrowheads="1"/>
          </p:cNvSpPr>
          <p:nvPr/>
        </p:nvSpPr>
        <p:spPr bwMode="auto">
          <a:xfrm flipV="1">
            <a:off x="3101975" y="2611439"/>
            <a:ext cx="477838" cy="358775"/>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09" name="Text Box 13"/>
          <p:cNvSpPr txBox="1">
            <a:spLocks noChangeArrowheads="1"/>
          </p:cNvSpPr>
          <p:nvPr/>
        </p:nvSpPr>
        <p:spPr bwMode="auto">
          <a:xfrm flipV="1">
            <a:off x="2622551" y="2611439"/>
            <a:ext cx="479425" cy="358775"/>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10" name="Text Box 14"/>
          <p:cNvSpPr txBox="1">
            <a:spLocks noChangeArrowheads="1"/>
          </p:cNvSpPr>
          <p:nvPr/>
        </p:nvSpPr>
        <p:spPr bwMode="auto">
          <a:xfrm flipV="1">
            <a:off x="3579813" y="2611439"/>
            <a:ext cx="481012" cy="358775"/>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23" name="Text Box 27"/>
          <p:cNvSpPr txBox="1">
            <a:spLocks noChangeArrowheads="1"/>
          </p:cNvSpPr>
          <p:nvPr/>
        </p:nvSpPr>
        <p:spPr bwMode="auto">
          <a:xfrm flipV="1">
            <a:off x="8370889" y="3635376"/>
            <a:ext cx="479425" cy="360363"/>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24" name="Text Box 28"/>
          <p:cNvSpPr txBox="1">
            <a:spLocks noChangeArrowheads="1"/>
          </p:cNvSpPr>
          <p:nvPr/>
        </p:nvSpPr>
        <p:spPr bwMode="auto">
          <a:xfrm flipV="1">
            <a:off x="8850314" y="3635376"/>
            <a:ext cx="477837" cy="360363"/>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25" name="Text Box 29"/>
          <p:cNvSpPr txBox="1">
            <a:spLocks noChangeArrowheads="1"/>
          </p:cNvSpPr>
          <p:nvPr/>
        </p:nvSpPr>
        <p:spPr bwMode="auto">
          <a:xfrm flipV="1">
            <a:off x="9328151" y="3635376"/>
            <a:ext cx="479425" cy="360363"/>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26" name="Text Box 30"/>
          <p:cNvSpPr txBox="1">
            <a:spLocks noChangeArrowheads="1"/>
          </p:cNvSpPr>
          <p:nvPr/>
        </p:nvSpPr>
        <p:spPr bwMode="auto">
          <a:xfrm flipV="1">
            <a:off x="9807576" y="3635376"/>
            <a:ext cx="479425" cy="360363"/>
          </a:xfrm>
          <a:prstGeom prst="rect">
            <a:avLst/>
          </a:prstGeom>
          <a:solidFill>
            <a:srgbClr val="FFFFFF"/>
          </a:solidFill>
          <a:ln w="9525">
            <a:solidFill>
              <a:srgbClr val="000000"/>
            </a:solidFill>
            <a:miter lim="800000"/>
            <a:headEnd/>
            <a:tailEnd/>
          </a:ln>
        </p:spPr>
        <p:txBody>
          <a:bodyPr rot="10800000"/>
          <a:lstStyle/>
          <a:p>
            <a:endParaRPr lang="en-US" sz="1600">
              <a:latin typeface="Times New Roman" panose="02020603050405020304" pitchFamily="18" charset="0"/>
            </a:endParaRPr>
          </a:p>
        </p:txBody>
      </p:sp>
      <p:sp>
        <p:nvSpPr>
          <p:cNvPr id="29727" name="Text Box 31"/>
          <p:cNvSpPr txBox="1">
            <a:spLocks noChangeArrowheads="1"/>
          </p:cNvSpPr>
          <p:nvPr/>
        </p:nvSpPr>
        <p:spPr bwMode="auto">
          <a:xfrm>
            <a:off x="9090025" y="34290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51</a:t>
            </a:r>
          </a:p>
        </p:txBody>
      </p:sp>
      <p:sp>
        <p:nvSpPr>
          <p:cNvPr id="29728" name="Text Box 32"/>
          <p:cNvSpPr txBox="1">
            <a:spLocks noChangeArrowheads="1"/>
          </p:cNvSpPr>
          <p:nvPr/>
        </p:nvSpPr>
        <p:spPr bwMode="auto">
          <a:xfrm>
            <a:off x="9567864" y="3429001"/>
            <a:ext cx="479425"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62</a:t>
            </a:r>
          </a:p>
        </p:txBody>
      </p:sp>
      <p:sp>
        <p:nvSpPr>
          <p:cNvPr id="29729" name="Text Box 33"/>
          <p:cNvSpPr txBox="1">
            <a:spLocks noChangeArrowheads="1"/>
          </p:cNvSpPr>
          <p:nvPr/>
        </p:nvSpPr>
        <p:spPr bwMode="auto">
          <a:xfrm>
            <a:off x="8609013" y="3429001"/>
            <a:ext cx="481012"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42</a:t>
            </a:r>
          </a:p>
        </p:txBody>
      </p:sp>
      <p:sp>
        <p:nvSpPr>
          <p:cNvPr id="29753" name="Text Box 57"/>
          <p:cNvSpPr txBox="1">
            <a:spLocks noChangeArrowheads="1"/>
          </p:cNvSpPr>
          <p:nvPr/>
        </p:nvSpPr>
        <p:spPr bwMode="auto">
          <a:xfrm>
            <a:off x="2863850" y="2403476"/>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sp>
        <p:nvSpPr>
          <p:cNvPr id="29754" name="Text Box 58"/>
          <p:cNvSpPr txBox="1">
            <a:spLocks noChangeArrowheads="1"/>
          </p:cNvSpPr>
          <p:nvPr/>
        </p:nvSpPr>
        <p:spPr bwMode="auto">
          <a:xfrm>
            <a:off x="3341689" y="2403476"/>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29769" name="Text Box 73"/>
          <p:cNvSpPr txBox="1">
            <a:spLocks noChangeArrowheads="1"/>
          </p:cNvSpPr>
          <p:nvPr/>
        </p:nvSpPr>
        <p:spPr bwMode="auto">
          <a:xfrm>
            <a:off x="4899025" y="19050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26</a:t>
            </a:r>
          </a:p>
        </p:txBody>
      </p:sp>
      <p:grpSp>
        <p:nvGrpSpPr>
          <p:cNvPr id="29775" name="Group 79"/>
          <p:cNvGrpSpPr>
            <a:grpSpLocks/>
          </p:cNvGrpSpPr>
          <p:nvPr/>
        </p:nvGrpSpPr>
        <p:grpSpPr bwMode="auto">
          <a:xfrm>
            <a:off x="8523288" y="5424488"/>
            <a:ext cx="1916112" cy="366712"/>
            <a:chOff x="4011" y="2730"/>
            <a:chExt cx="1207" cy="231"/>
          </a:xfrm>
        </p:grpSpPr>
        <p:sp>
          <p:nvSpPr>
            <p:cNvPr id="29741" name="Text Box 45"/>
            <p:cNvSpPr txBox="1">
              <a:spLocks noChangeArrowheads="1"/>
            </p:cNvSpPr>
            <p:nvPr/>
          </p:nvSpPr>
          <p:spPr bwMode="auto">
            <a:xfrm flipV="1">
              <a:off x="4011"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42" name="Text Box 46"/>
            <p:cNvSpPr txBox="1">
              <a:spLocks noChangeArrowheads="1"/>
            </p:cNvSpPr>
            <p:nvPr/>
          </p:nvSpPr>
          <p:spPr bwMode="auto">
            <a:xfrm flipV="1">
              <a:off x="4313"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43" name="Text Box 47"/>
            <p:cNvSpPr txBox="1">
              <a:spLocks noChangeArrowheads="1"/>
            </p:cNvSpPr>
            <p:nvPr/>
          </p:nvSpPr>
          <p:spPr bwMode="auto">
            <a:xfrm flipV="1">
              <a:off x="4615" y="2730"/>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44" name="Text Box 48"/>
            <p:cNvSpPr txBox="1">
              <a:spLocks noChangeArrowheads="1"/>
            </p:cNvSpPr>
            <p:nvPr/>
          </p:nvSpPr>
          <p:spPr bwMode="auto">
            <a:xfrm flipV="1">
              <a:off x="4916"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51" name="Line 55"/>
            <p:cNvSpPr>
              <a:spLocks noChangeShapeType="1"/>
            </p:cNvSpPr>
            <p:nvPr/>
          </p:nvSpPr>
          <p:spPr bwMode="auto">
            <a:xfrm flipH="1">
              <a:off x="4916" y="2730"/>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72" name="Line 76"/>
            <p:cNvSpPr>
              <a:spLocks noChangeShapeType="1"/>
            </p:cNvSpPr>
            <p:nvPr/>
          </p:nvSpPr>
          <p:spPr bwMode="auto">
            <a:xfrm flipH="1">
              <a:off x="4608"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73" name="Line 77"/>
            <p:cNvSpPr>
              <a:spLocks noChangeShapeType="1"/>
            </p:cNvSpPr>
            <p:nvPr/>
          </p:nvSpPr>
          <p:spPr bwMode="auto">
            <a:xfrm flipH="1">
              <a:off x="4320"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74" name="Line 78"/>
            <p:cNvSpPr>
              <a:spLocks noChangeShapeType="1"/>
            </p:cNvSpPr>
            <p:nvPr/>
          </p:nvSpPr>
          <p:spPr bwMode="auto">
            <a:xfrm flipH="1">
              <a:off x="4032"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776" name="Group 80"/>
          <p:cNvGrpSpPr>
            <a:grpSpLocks/>
          </p:cNvGrpSpPr>
          <p:nvPr/>
        </p:nvGrpSpPr>
        <p:grpSpPr bwMode="auto">
          <a:xfrm>
            <a:off x="6465888" y="5424488"/>
            <a:ext cx="1916112" cy="366712"/>
            <a:chOff x="4011" y="2730"/>
            <a:chExt cx="1207" cy="231"/>
          </a:xfrm>
        </p:grpSpPr>
        <p:sp>
          <p:nvSpPr>
            <p:cNvPr id="29777" name="Text Box 81"/>
            <p:cNvSpPr txBox="1">
              <a:spLocks noChangeArrowheads="1"/>
            </p:cNvSpPr>
            <p:nvPr/>
          </p:nvSpPr>
          <p:spPr bwMode="auto">
            <a:xfrm flipV="1">
              <a:off x="4011"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78" name="Text Box 82"/>
            <p:cNvSpPr txBox="1">
              <a:spLocks noChangeArrowheads="1"/>
            </p:cNvSpPr>
            <p:nvPr/>
          </p:nvSpPr>
          <p:spPr bwMode="auto">
            <a:xfrm flipV="1">
              <a:off x="4313"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79" name="Text Box 83"/>
            <p:cNvSpPr txBox="1">
              <a:spLocks noChangeArrowheads="1"/>
            </p:cNvSpPr>
            <p:nvPr/>
          </p:nvSpPr>
          <p:spPr bwMode="auto">
            <a:xfrm flipV="1">
              <a:off x="4615" y="2730"/>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80" name="Text Box 84"/>
            <p:cNvSpPr txBox="1">
              <a:spLocks noChangeArrowheads="1"/>
            </p:cNvSpPr>
            <p:nvPr/>
          </p:nvSpPr>
          <p:spPr bwMode="auto">
            <a:xfrm flipV="1">
              <a:off x="4916"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81" name="Line 85"/>
            <p:cNvSpPr>
              <a:spLocks noChangeShapeType="1"/>
            </p:cNvSpPr>
            <p:nvPr/>
          </p:nvSpPr>
          <p:spPr bwMode="auto">
            <a:xfrm flipH="1">
              <a:off x="4916" y="2730"/>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82" name="Line 86"/>
            <p:cNvSpPr>
              <a:spLocks noChangeShapeType="1"/>
            </p:cNvSpPr>
            <p:nvPr/>
          </p:nvSpPr>
          <p:spPr bwMode="auto">
            <a:xfrm flipH="1">
              <a:off x="4608"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83" name="Line 87"/>
            <p:cNvSpPr>
              <a:spLocks noChangeShapeType="1"/>
            </p:cNvSpPr>
            <p:nvPr/>
          </p:nvSpPr>
          <p:spPr bwMode="auto">
            <a:xfrm flipH="1">
              <a:off x="4320"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84" name="Line 88"/>
            <p:cNvSpPr>
              <a:spLocks noChangeShapeType="1"/>
            </p:cNvSpPr>
            <p:nvPr/>
          </p:nvSpPr>
          <p:spPr bwMode="auto">
            <a:xfrm flipH="1">
              <a:off x="4032"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785" name="Group 89"/>
          <p:cNvGrpSpPr>
            <a:grpSpLocks/>
          </p:cNvGrpSpPr>
          <p:nvPr/>
        </p:nvGrpSpPr>
        <p:grpSpPr bwMode="auto">
          <a:xfrm>
            <a:off x="4332288" y="5424488"/>
            <a:ext cx="1916112" cy="366712"/>
            <a:chOff x="4011" y="2730"/>
            <a:chExt cx="1207" cy="231"/>
          </a:xfrm>
        </p:grpSpPr>
        <p:sp>
          <p:nvSpPr>
            <p:cNvPr id="29786" name="Text Box 90"/>
            <p:cNvSpPr txBox="1">
              <a:spLocks noChangeArrowheads="1"/>
            </p:cNvSpPr>
            <p:nvPr/>
          </p:nvSpPr>
          <p:spPr bwMode="auto">
            <a:xfrm flipV="1">
              <a:off x="4011"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87" name="Text Box 91"/>
            <p:cNvSpPr txBox="1">
              <a:spLocks noChangeArrowheads="1"/>
            </p:cNvSpPr>
            <p:nvPr/>
          </p:nvSpPr>
          <p:spPr bwMode="auto">
            <a:xfrm flipV="1">
              <a:off x="4313"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88" name="Text Box 92"/>
            <p:cNvSpPr txBox="1">
              <a:spLocks noChangeArrowheads="1"/>
            </p:cNvSpPr>
            <p:nvPr/>
          </p:nvSpPr>
          <p:spPr bwMode="auto">
            <a:xfrm flipV="1">
              <a:off x="4615" y="2730"/>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89" name="Text Box 93"/>
            <p:cNvSpPr txBox="1">
              <a:spLocks noChangeArrowheads="1"/>
            </p:cNvSpPr>
            <p:nvPr/>
          </p:nvSpPr>
          <p:spPr bwMode="auto">
            <a:xfrm flipV="1">
              <a:off x="4916"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90" name="Line 94"/>
            <p:cNvSpPr>
              <a:spLocks noChangeShapeType="1"/>
            </p:cNvSpPr>
            <p:nvPr/>
          </p:nvSpPr>
          <p:spPr bwMode="auto">
            <a:xfrm flipH="1">
              <a:off x="4916" y="2730"/>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91" name="Line 95"/>
            <p:cNvSpPr>
              <a:spLocks noChangeShapeType="1"/>
            </p:cNvSpPr>
            <p:nvPr/>
          </p:nvSpPr>
          <p:spPr bwMode="auto">
            <a:xfrm flipH="1">
              <a:off x="4608"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92" name="Line 96"/>
            <p:cNvSpPr>
              <a:spLocks noChangeShapeType="1"/>
            </p:cNvSpPr>
            <p:nvPr/>
          </p:nvSpPr>
          <p:spPr bwMode="auto">
            <a:xfrm flipH="1">
              <a:off x="4320"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793" name="Line 97"/>
            <p:cNvSpPr>
              <a:spLocks noChangeShapeType="1"/>
            </p:cNvSpPr>
            <p:nvPr/>
          </p:nvSpPr>
          <p:spPr bwMode="auto">
            <a:xfrm flipH="1">
              <a:off x="4032"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794" name="Group 98"/>
          <p:cNvGrpSpPr>
            <a:grpSpLocks/>
          </p:cNvGrpSpPr>
          <p:nvPr/>
        </p:nvGrpSpPr>
        <p:grpSpPr bwMode="auto">
          <a:xfrm>
            <a:off x="1676401" y="3851276"/>
            <a:ext cx="1916113" cy="366713"/>
            <a:chOff x="4011" y="2730"/>
            <a:chExt cx="1207" cy="231"/>
          </a:xfrm>
        </p:grpSpPr>
        <p:sp>
          <p:nvSpPr>
            <p:cNvPr id="29795" name="Text Box 99"/>
            <p:cNvSpPr txBox="1">
              <a:spLocks noChangeArrowheads="1"/>
            </p:cNvSpPr>
            <p:nvPr/>
          </p:nvSpPr>
          <p:spPr bwMode="auto">
            <a:xfrm flipV="1">
              <a:off x="4011"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96" name="Text Box 100"/>
            <p:cNvSpPr txBox="1">
              <a:spLocks noChangeArrowheads="1"/>
            </p:cNvSpPr>
            <p:nvPr/>
          </p:nvSpPr>
          <p:spPr bwMode="auto">
            <a:xfrm flipV="1">
              <a:off x="4313"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97" name="Text Box 101"/>
            <p:cNvSpPr txBox="1">
              <a:spLocks noChangeArrowheads="1"/>
            </p:cNvSpPr>
            <p:nvPr/>
          </p:nvSpPr>
          <p:spPr bwMode="auto">
            <a:xfrm flipV="1">
              <a:off x="4615" y="2730"/>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98" name="Text Box 102"/>
            <p:cNvSpPr txBox="1">
              <a:spLocks noChangeArrowheads="1"/>
            </p:cNvSpPr>
            <p:nvPr/>
          </p:nvSpPr>
          <p:spPr bwMode="auto">
            <a:xfrm flipV="1">
              <a:off x="4916" y="2730"/>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799" name="Line 103"/>
            <p:cNvSpPr>
              <a:spLocks noChangeShapeType="1"/>
            </p:cNvSpPr>
            <p:nvPr/>
          </p:nvSpPr>
          <p:spPr bwMode="auto">
            <a:xfrm flipH="1">
              <a:off x="4916" y="2730"/>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00" name="Line 104"/>
            <p:cNvSpPr>
              <a:spLocks noChangeShapeType="1"/>
            </p:cNvSpPr>
            <p:nvPr/>
          </p:nvSpPr>
          <p:spPr bwMode="auto">
            <a:xfrm flipH="1">
              <a:off x="4608"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01" name="Line 105"/>
            <p:cNvSpPr>
              <a:spLocks noChangeShapeType="1"/>
            </p:cNvSpPr>
            <p:nvPr/>
          </p:nvSpPr>
          <p:spPr bwMode="auto">
            <a:xfrm flipH="1">
              <a:off x="4320"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02" name="Line 106"/>
            <p:cNvSpPr>
              <a:spLocks noChangeShapeType="1"/>
            </p:cNvSpPr>
            <p:nvPr/>
          </p:nvSpPr>
          <p:spPr bwMode="auto">
            <a:xfrm flipH="1">
              <a:off x="4032" y="2736"/>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12" name="Group 116"/>
          <p:cNvGrpSpPr>
            <a:grpSpLocks/>
          </p:cNvGrpSpPr>
          <p:nvPr/>
        </p:nvGrpSpPr>
        <p:grpSpPr bwMode="auto">
          <a:xfrm>
            <a:off x="2678114" y="5424488"/>
            <a:ext cx="1436687" cy="366712"/>
            <a:chOff x="336" y="3369"/>
            <a:chExt cx="905" cy="231"/>
          </a:xfrm>
        </p:grpSpPr>
        <p:sp>
          <p:nvSpPr>
            <p:cNvPr id="29804" name="Text Box 108"/>
            <p:cNvSpPr txBox="1">
              <a:spLocks noChangeArrowheads="1"/>
            </p:cNvSpPr>
            <p:nvPr/>
          </p:nvSpPr>
          <p:spPr bwMode="auto">
            <a:xfrm flipV="1">
              <a:off x="336" y="3369"/>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05" name="Text Box 109"/>
            <p:cNvSpPr txBox="1">
              <a:spLocks noChangeArrowheads="1"/>
            </p:cNvSpPr>
            <p:nvPr/>
          </p:nvSpPr>
          <p:spPr bwMode="auto">
            <a:xfrm flipV="1">
              <a:off x="638" y="3369"/>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06" name="Text Box 110"/>
            <p:cNvSpPr txBox="1">
              <a:spLocks noChangeArrowheads="1"/>
            </p:cNvSpPr>
            <p:nvPr/>
          </p:nvSpPr>
          <p:spPr bwMode="auto">
            <a:xfrm flipV="1">
              <a:off x="940" y="3369"/>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09" name="Line 113"/>
            <p:cNvSpPr>
              <a:spLocks noChangeShapeType="1"/>
            </p:cNvSpPr>
            <p:nvPr/>
          </p:nvSpPr>
          <p:spPr bwMode="auto">
            <a:xfrm flipH="1">
              <a:off x="933"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10" name="Line 114"/>
            <p:cNvSpPr>
              <a:spLocks noChangeShapeType="1"/>
            </p:cNvSpPr>
            <p:nvPr/>
          </p:nvSpPr>
          <p:spPr bwMode="auto">
            <a:xfrm flipH="1">
              <a:off x="645"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11" name="Line 115"/>
            <p:cNvSpPr>
              <a:spLocks noChangeShapeType="1"/>
            </p:cNvSpPr>
            <p:nvPr/>
          </p:nvSpPr>
          <p:spPr bwMode="auto">
            <a:xfrm flipH="1">
              <a:off x="357"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grpSp>
        <p:nvGrpSpPr>
          <p:cNvPr id="29813" name="Group 117"/>
          <p:cNvGrpSpPr>
            <a:grpSpLocks/>
          </p:cNvGrpSpPr>
          <p:nvPr/>
        </p:nvGrpSpPr>
        <p:grpSpPr bwMode="auto">
          <a:xfrm>
            <a:off x="3733800" y="3851276"/>
            <a:ext cx="1436688" cy="366713"/>
            <a:chOff x="336" y="3369"/>
            <a:chExt cx="905" cy="231"/>
          </a:xfrm>
        </p:grpSpPr>
        <p:sp>
          <p:nvSpPr>
            <p:cNvPr id="29814" name="Text Box 118"/>
            <p:cNvSpPr txBox="1">
              <a:spLocks noChangeArrowheads="1"/>
            </p:cNvSpPr>
            <p:nvPr/>
          </p:nvSpPr>
          <p:spPr bwMode="auto">
            <a:xfrm flipV="1">
              <a:off x="336" y="3369"/>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15" name="Text Box 119"/>
            <p:cNvSpPr txBox="1">
              <a:spLocks noChangeArrowheads="1"/>
            </p:cNvSpPr>
            <p:nvPr/>
          </p:nvSpPr>
          <p:spPr bwMode="auto">
            <a:xfrm flipV="1">
              <a:off x="638" y="3369"/>
              <a:ext cx="302"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16" name="Text Box 120"/>
            <p:cNvSpPr txBox="1">
              <a:spLocks noChangeArrowheads="1"/>
            </p:cNvSpPr>
            <p:nvPr/>
          </p:nvSpPr>
          <p:spPr bwMode="auto">
            <a:xfrm flipV="1">
              <a:off x="940" y="3369"/>
              <a:ext cx="301" cy="225"/>
            </a:xfrm>
            <a:prstGeom prst="rect">
              <a:avLst/>
            </a:prstGeom>
            <a:solidFill>
              <a:srgbClr val="FFFFFF"/>
            </a:solidFill>
            <a:ln w="9525">
              <a:solidFill>
                <a:srgbClr val="000000"/>
              </a:solidFill>
              <a:miter lim="800000"/>
              <a:headEnd/>
              <a:tailEnd/>
            </a:ln>
          </p:spPr>
          <p:txBody>
            <a:bodyPr/>
            <a:lstStyle/>
            <a:p>
              <a:endParaRPr lang="en-US" sz="1600">
                <a:latin typeface="Times New Roman" panose="02020603050405020304" pitchFamily="18" charset="0"/>
              </a:endParaRPr>
            </a:p>
            <a:p>
              <a:endParaRPr lang="en-US" sz="1600">
                <a:latin typeface="Times New Roman" panose="02020603050405020304" pitchFamily="18" charset="0"/>
              </a:endParaRPr>
            </a:p>
          </p:txBody>
        </p:sp>
        <p:sp>
          <p:nvSpPr>
            <p:cNvPr id="29817" name="Line 121"/>
            <p:cNvSpPr>
              <a:spLocks noChangeShapeType="1"/>
            </p:cNvSpPr>
            <p:nvPr/>
          </p:nvSpPr>
          <p:spPr bwMode="auto">
            <a:xfrm flipH="1">
              <a:off x="933"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18" name="Line 122"/>
            <p:cNvSpPr>
              <a:spLocks noChangeShapeType="1"/>
            </p:cNvSpPr>
            <p:nvPr/>
          </p:nvSpPr>
          <p:spPr bwMode="auto">
            <a:xfrm flipH="1">
              <a:off x="645"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9819" name="Line 123"/>
            <p:cNvSpPr>
              <a:spLocks noChangeShapeType="1"/>
            </p:cNvSpPr>
            <p:nvPr/>
          </p:nvSpPr>
          <p:spPr bwMode="auto">
            <a:xfrm flipH="1">
              <a:off x="357" y="3375"/>
              <a:ext cx="302" cy="225"/>
            </a:xfrm>
            <a:prstGeom prst="line">
              <a:avLst/>
            </a:prstGeom>
            <a:noFill/>
            <a:ln w="95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sp>
        <p:nvSpPr>
          <p:cNvPr id="29745" name="Text Box 49"/>
          <p:cNvSpPr txBox="1">
            <a:spLocks noChangeArrowheads="1"/>
          </p:cNvSpPr>
          <p:nvPr/>
        </p:nvSpPr>
        <p:spPr bwMode="auto">
          <a:xfrm>
            <a:off x="7172326" y="5207001"/>
            <a:ext cx="481013"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55</a:t>
            </a:r>
          </a:p>
          <a:p>
            <a:endParaRPr lang="en-US" sz="1600">
              <a:latin typeface="Times New Roman" panose="02020603050405020304" pitchFamily="18" charset="0"/>
            </a:endParaRPr>
          </a:p>
        </p:txBody>
      </p:sp>
      <p:sp>
        <p:nvSpPr>
          <p:cNvPr id="29746" name="Text Box 50"/>
          <p:cNvSpPr txBox="1">
            <a:spLocks noChangeArrowheads="1"/>
          </p:cNvSpPr>
          <p:nvPr/>
        </p:nvSpPr>
        <p:spPr bwMode="auto">
          <a:xfrm>
            <a:off x="7653339" y="5207001"/>
            <a:ext cx="477837"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60</a:t>
            </a:r>
          </a:p>
          <a:p>
            <a:endParaRPr lang="en-US" sz="1600">
              <a:latin typeface="Times New Roman" panose="02020603050405020304" pitchFamily="18" charset="0"/>
            </a:endParaRPr>
          </a:p>
        </p:txBody>
      </p:sp>
      <p:sp>
        <p:nvSpPr>
          <p:cNvPr id="29747" name="Text Box 51"/>
          <p:cNvSpPr txBox="1">
            <a:spLocks noChangeArrowheads="1"/>
          </p:cNvSpPr>
          <p:nvPr/>
        </p:nvSpPr>
        <p:spPr bwMode="auto">
          <a:xfrm>
            <a:off x="9240838" y="5216526"/>
            <a:ext cx="481012"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70</a:t>
            </a:r>
          </a:p>
          <a:p>
            <a:endParaRPr lang="en-US" sz="1600">
              <a:latin typeface="Times New Roman" panose="02020603050405020304" pitchFamily="18" charset="0"/>
            </a:endParaRPr>
          </a:p>
        </p:txBody>
      </p:sp>
      <p:sp>
        <p:nvSpPr>
          <p:cNvPr id="29748" name="Text Box 52"/>
          <p:cNvSpPr txBox="1">
            <a:spLocks noChangeArrowheads="1"/>
          </p:cNvSpPr>
          <p:nvPr/>
        </p:nvSpPr>
        <p:spPr bwMode="auto">
          <a:xfrm>
            <a:off x="8763000" y="5216526"/>
            <a:ext cx="477838"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64</a:t>
            </a:r>
          </a:p>
          <a:p>
            <a:endParaRPr lang="en-US" sz="1600">
              <a:latin typeface="Times New Roman" panose="02020603050405020304" pitchFamily="18" charset="0"/>
            </a:endParaRPr>
          </a:p>
        </p:txBody>
      </p:sp>
      <p:sp>
        <p:nvSpPr>
          <p:cNvPr id="29749" name="Text Box 53"/>
          <p:cNvSpPr txBox="1">
            <a:spLocks noChangeArrowheads="1"/>
          </p:cNvSpPr>
          <p:nvPr/>
        </p:nvSpPr>
        <p:spPr bwMode="auto">
          <a:xfrm>
            <a:off x="9721850" y="5216526"/>
            <a:ext cx="477838"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90</a:t>
            </a:r>
          </a:p>
          <a:p>
            <a:endParaRPr lang="en-US" sz="1600">
              <a:latin typeface="Times New Roman" panose="02020603050405020304" pitchFamily="18" charset="0"/>
            </a:endParaRPr>
          </a:p>
        </p:txBody>
      </p:sp>
      <p:sp>
        <p:nvSpPr>
          <p:cNvPr id="29752" name="Text Box 56"/>
          <p:cNvSpPr txBox="1">
            <a:spLocks noChangeArrowheads="1"/>
          </p:cNvSpPr>
          <p:nvPr/>
        </p:nvSpPr>
        <p:spPr bwMode="auto">
          <a:xfrm>
            <a:off x="4614864" y="5207001"/>
            <a:ext cx="477837"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45</a:t>
            </a:r>
          </a:p>
          <a:p>
            <a:endParaRPr lang="en-US" sz="1600">
              <a:latin typeface="Times New Roman" panose="02020603050405020304" pitchFamily="18" charset="0"/>
            </a:endParaRPr>
          </a:p>
        </p:txBody>
      </p:sp>
      <p:sp>
        <p:nvSpPr>
          <p:cNvPr id="29755" name="Text Box 59"/>
          <p:cNvSpPr txBox="1">
            <a:spLocks noChangeArrowheads="1"/>
          </p:cNvSpPr>
          <p:nvPr/>
        </p:nvSpPr>
        <p:spPr bwMode="auto">
          <a:xfrm>
            <a:off x="1916114" y="3636963"/>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29756" name="Text Box 60"/>
          <p:cNvSpPr txBox="1">
            <a:spLocks noChangeArrowheads="1"/>
          </p:cNvSpPr>
          <p:nvPr/>
        </p:nvSpPr>
        <p:spPr bwMode="auto">
          <a:xfrm>
            <a:off x="2393951" y="3636963"/>
            <a:ext cx="479425"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29757" name="Text Box 61"/>
          <p:cNvSpPr txBox="1">
            <a:spLocks noChangeArrowheads="1"/>
          </p:cNvSpPr>
          <p:nvPr/>
        </p:nvSpPr>
        <p:spPr bwMode="auto">
          <a:xfrm>
            <a:off x="2873375" y="3636963"/>
            <a:ext cx="477838"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a:t>
            </a:r>
          </a:p>
        </p:txBody>
      </p:sp>
      <p:sp>
        <p:nvSpPr>
          <p:cNvPr id="29758" name="Text Box 62"/>
          <p:cNvSpPr txBox="1">
            <a:spLocks noChangeArrowheads="1"/>
          </p:cNvSpPr>
          <p:nvPr/>
        </p:nvSpPr>
        <p:spPr bwMode="auto">
          <a:xfrm>
            <a:off x="3984625" y="3636963"/>
            <a:ext cx="477838"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7</a:t>
            </a:r>
          </a:p>
        </p:txBody>
      </p:sp>
      <p:sp>
        <p:nvSpPr>
          <p:cNvPr id="29759" name="Text Box 63"/>
          <p:cNvSpPr txBox="1">
            <a:spLocks noChangeArrowheads="1"/>
          </p:cNvSpPr>
          <p:nvPr/>
        </p:nvSpPr>
        <p:spPr bwMode="auto">
          <a:xfrm>
            <a:off x="4462464" y="3636963"/>
            <a:ext cx="479425"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29760" name="Text Box 64"/>
          <p:cNvSpPr txBox="1">
            <a:spLocks noChangeArrowheads="1"/>
          </p:cNvSpPr>
          <p:nvPr/>
        </p:nvSpPr>
        <p:spPr bwMode="auto">
          <a:xfrm>
            <a:off x="5518151" y="3636963"/>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13</a:t>
            </a:r>
          </a:p>
        </p:txBody>
      </p:sp>
      <p:sp>
        <p:nvSpPr>
          <p:cNvPr id="29761" name="Text Box 65"/>
          <p:cNvSpPr txBox="1">
            <a:spLocks noChangeArrowheads="1"/>
          </p:cNvSpPr>
          <p:nvPr/>
        </p:nvSpPr>
        <p:spPr bwMode="auto">
          <a:xfrm>
            <a:off x="5999164" y="3636963"/>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15</a:t>
            </a:r>
          </a:p>
        </p:txBody>
      </p:sp>
      <p:sp>
        <p:nvSpPr>
          <p:cNvPr id="29762" name="Text Box 66"/>
          <p:cNvSpPr txBox="1">
            <a:spLocks noChangeArrowheads="1"/>
          </p:cNvSpPr>
          <p:nvPr/>
        </p:nvSpPr>
        <p:spPr bwMode="auto">
          <a:xfrm>
            <a:off x="6477000" y="3636963"/>
            <a:ext cx="477838"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18</a:t>
            </a:r>
          </a:p>
        </p:txBody>
      </p:sp>
      <p:sp>
        <p:nvSpPr>
          <p:cNvPr id="29763" name="Text Box 67"/>
          <p:cNvSpPr txBox="1">
            <a:spLocks noChangeArrowheads="1"/>
          </p:cNvSpPr>
          <p:nvPr/>
        </p:nvSpPr>
        <p:spPr bwMode="auto">
          <a:xfrm>
            <a:off x="6954839" y="3636963"/>
            <a:ext cx="479425"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29764" name="Text Box 68"/>
          <p:cNvSpPr txBox="1">
            <a:spLocks noChangeArrowheads="1"/>
          </p:cNvSpPr>
          <p:nvPr/>
        </p:nvSpPr>
        <p:spPr bwMode="auto">
          <a:xfrm>
            <a:off x="2886075" y="5207001"/>
            <a:ext cx="477838"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27</a:t>
            </a:r>
          </a:p>
          <a:p>
            <a:endParaRPr lang="en-US" sz="1600">
              <a:latin typeface="Times New Roman" panose="02020603050405020304" pitchFamily="18" charset="0"/>
            </a:endParaRPr>
          </a:p>
        </p:txBody>
      </p:sp>
      <p:sp>
        <p:nvSpPr>
          <p:cNvPr id="29765" name="Text Box 69"/>
          <p:cNvSpPr txBox="1">
            <a:spLocks noChangeArrowheads="1"/>
          </p:cNvSpPr>
          <p:nvPr/>
        </p:nvSpPr>
        <p:spPr bwMode="auto">
          <a:xfrm>
            <a:off x="3363914" y="5207001"/>
            <a:ext cx="477837"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29</a:t>
            </a:r>
          </a:p>
          <a:p>
            <a:endParaRPr lang="en-US" sz="1600">
              <a:latin typeface="Times New Roman" panose="02020603050405020304" pitchFamily="18" charset="0"/>
            </a:endParaRPr>
          </a:p>
        </p:txBody>
      </p:sp>
      <p:sp>
        <p:nvSpPr>
          <p:cNvPr id="29766" name="Text Box 70"/>
          <p:cNvSpPr txBox="1">
            <a:spLocks noChangeArrowheads="1"/>
          </p:cNvSpPr>
          <p:nvPr/>
        </p:nvSpPr>
        <p:spPr bwMode="auto">
          <a:xfrm>
            <a:off x="5092701" y="5207001"/>
            <a:ext cx="481013"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46</a:t>
            </a:r>
          </a:p>
          <a:p>
            <a:endParaRPr lang="en-US" sz="1600">
              <a:latin typeface="Times New Roman" panose="02020603050405020304" pitchFamily="18" charset="0"/>
            </a:endParaRPr>
          </a:p>
        </p:txBody>
      </p:sp>
      <p:sp>
        <p:nvSpPr>
          <p:cNvPr id="29767" name="Text Box 71"/>
          <p:cNvSpPr txBox="1">
            <a:spLocks noChangeArrowheads="1"/>
          </p:cNvSpPr>
          <p:nvPr/>
        </p:nvSpPr>
        <p:spPr bwMode="auto">
          <a:xfrm>
            <a:off x="5573714" y="5207001"/>
            <a:ext cx="477837"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48</a:t>
            </a:r>
          </a:p>
          <a:p>
            <a:endParaRPr lang="en-US" sz="1600">
              <a:latin typeface="Times New Roman" panose="02020603050405020304" pitchFamily="18" charset="0"/>
            </a:endParaRPr>
          </a:p>
        </p:txBody>
      </p:sp>
      <p:sp>
        <p:nvSpPr>
          <p:cNvPr id="29768" name="Text Box 72"/>
          <p:cNvSpPr txBox="1">
            <a:spLocks noChangeArrowheads="1"/>
          </p:cNvSpPr>
          <p:nvPr/>
        </p:nvSpPr>
        <p:spPr bwMode="auto">
          <a:xfrm>
            <a:off x="6694489" y="5207001"/>
            <a:ext cx="477837" cy="358775"/>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53</a:t>
            </a:r>
          </a:p>
          <a:p>
            <a:endParaRPr lang="en-US" sz="1600">
              <a:latin typeface="Times New Roman" panose="02020603050405020304" pitchFamily="18" charset="0"/>
            </a:endParaRPr>
          </a:p>
        </p:txBody>
      </p:sp>
      <p:sp>
        <p:nvSpPr>
          <p:cNvPr id="29840" name="Text Box 144"/>
          <p:cNvSpPr txBox="1">
            <a:spLocks noChangeArrowheads="1"/>
          </p:cNvSpPr>
          <p:nvPr/>
        </p:nvSpPr>
        <p:spPr bwMode="auto">
          <a:xfrm>
            <a:off x="7696200" y="1905001"/>
            <a:ext cx="26670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a:t>A B-tree of </a:t>
            </a:r>
            <a:r>
              <a:rPr lang="en-US" b="1"/>
              <a:t>order 5</a:t>
            </a:r>
            <a:r>
              <a:rPr lang="en-US"/>
              <a:t> containing 26 items</a:t>
            </a:r>
            <a:endParaRPr lang="en-US" sz="2400">
              <a:latin typeface="Times" panose="02020603050405020304" pitchFamily="18" charset="0"/>
            </a:endParaRPr>
          </a:p>
        </p:txBody>
      </p:sp>
      <p:sp>
        <p:nvSpPr>
          <p:cNvPr id="29841" name="Text Box 145"/>
          <p:cNvSpPr txBox="1">
            <a:spLocks noChangeArrowheads="1"/>
          </p:cNvSpPr>
          <p:nvPr/>
        </p:nvSpPr>
        <p:spPr bwMode="auto">
          <a:xfrm>
            <a:off x="1965325" y="5851525"/>
            <a:ext cx="4442242" cy="33855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r>
              <a:rPr lang="en-GB" sz="1600" i="1">
                <a:effectLst>
                  <a:outerShdw blurRad="38100" dist="38100" dir="2700000" algn="tl">
                    <a:srgbClr val="C0C0C0"/>
                  </a:outerShdw>
                </a:effectLst>
              </a:rPr>
              <a:t>Note that all the leaves are at the same level</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4253904233"/>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ln/>
        </p:spPr>
        <p:txBody>
          <a:bodyPr/>
          <a:lstStyle/>
          <a:p>
            <a:r>
              <a:rPr lang="en-US"/>
              <a:t>Constructing a B-tree</a:t>
            </a:r>
          </a:p>
        </p:txBody>
      </p:sp>
      <p:sp>
        <p:nvSpPr>
          <p:cNvPr id="30723" name="Rectangle 3"/>
          <p:cNvSpPr>
            <a:spLocks noGrp="1" noChangeArrowheads="1"/>
          </p:cNvSpPr>
          <p:nvPr>
            <p:ph idx="1"/>
          </p:nvPr>
        </p:nvSpPr>
        <p:spPr>
          <a:ln/>
        </p:spPr>
        <p:txBody>
          <a:bodyPr/>
          <a:lstStyle/>
          <a:p>
            <a:pPr>
              <a:lnSpc>
                <a:spcPct val="90000"/>
              </a:lnSpc>
            </a:pPr>
            <a:r>
              <a:rPr lang="en-US"/>
              <a:t>Suppose we start with an empty B-tree and keys arrive in the following order:1  12  8  2  25  5  14  28  17  7  52  16  48  68  3  26  29  53  55  45</a:t>
            </a:r>
          </a:p>
          <a:p>
            <a:pPr>
              <a:lnSpc>
                <a:spcPct val="90000"/>
              </a:lnSpc>
            </a:pPr>
            <a:r>
              <a:rPr lang="en-US"/>
              <a:t>We want to construct a B-tree of order 5</a:t>
            </a:r>
          </a:p>
          <a:p>
            <a:pPr>
              <a:lnSpc>
                <a:spcPct val="90000"/>
              </a:lnSpc>
            </a:pPr>
            <a:r>
              <a:rPr lang="en-US"/>
              <a:t>The first four items go into the root:</a:t>
            </a:r>
          </a:p>
          <a:p>
            <a:pPr>
              <a:lnSpc>
                <a:spcPct val="90000"/>
              </a:lnSpc>
            </a:pPr>
            <a:endParaRPr lang="en-US"/>
          </a:p>
          <a:p>
            <a:pPr>
              <a:lnSpc>
                <a:spcPct val="90000"/>
              </a:lnSpc>
            </a:pPr>
            <a:endParaRPr lang="en-US"/>
          </a:p>
          <a:p>
            <a:pPr>
              <a:lnSpc>
                <a:spcPct val="90000"/>
              </a:lnSpc>
            </a:pPr>
            <a:r>
              <a:rPr lang="en-US"/>
              <a:t>To put the fifth item in the root would violate condition 5</a:t>
            </a:r>
          </a:p>
          <a:p>
            <a:pPr>
              <a:lnSpc>
                <a:spcPct val="90000"/>
              </a:lnSpc>
            </a:pPr>
            <a:r>
              <a:rPr lang="en-US"/>
              <a:t>Therefore, when 25 arrives, pick the middle key to make a new root</a:t>
            </a:r>
          </a:p>
          <a:p>
            <a:pPr>
              <a:lnSpc>
                <a:spcPct val="90000"/>
              </a:lnSpc>
            </a:pPr>
            <a:endParaRPr lang="en-US"/>
          </a:p>
        </p:txBody>
      </p:sp>
      <p:sp>
        <p:nvSpPr>
          <p:cNvPr id="8"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9" name="Slide Number Placeholder 4"/>
          <p:cNvSpPr>
            <a:spLocks noGrp="1"/>
          </p:cNvSpPr>
          <p:nvPr>
            <p:ph type="sldNum" sz="quarter" idx="12"/>
          </p:nvPr>
        </p:nvSpPr>
        <p:spPr/>
        <p:txBody>
          <a:bodyPr/>
          <a:lstStyle/>
          <a:p>
            <a:fld id="{001BDE3E-362F-46A7-B5E8-E4766E461625}" type="slidenum">
              <a:rPr lang="en-US" altLang="en-US"/>
              <a:pPr/>
              <a:t>113</a:t>
            </a:fld>
            <a:endParaRPr lang="en-US" altLang="en-US"/>
          </a:p>
        </p:txBody>
      </p:sp>
      <p:sp>
        <p:nvSpPr>
          <p:cNvPr id="30724" name="Text Box 4"/>
          <p:cNvSpPr txBox="1">
            <a:spLocks noChangeArrowheads="1"/>
          </p:cNvSpPr>
          <p:nvPr/>
        </p:nvSpPr>
        <p:spPr bwMode="auto">
          <a:xfrm>
            <a:off x="4876801" y="42116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0725" name="Text Box 5"/>
          <p:cNvSpPr txBox="1">
            <a:spLocks noChangeArrowheads="1"/>
          </p:cNvSpPr>
          <p:nvPr/>
        </p:nvSpPr>
        <p:spPr bwMode="auto">
          <a:xfrm>
            <a:off x="5357814" y="42116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0726" name="Text Box 6"/>
          <p:cNvSpPr txBox="1">
            <a:spLocks noChangeArrowheads="1"/>
          </p:cNvSpPr>
          <p:nvPr/>
        </p:nvSpPr>
        <p:spPr bwMode="auto">
          <a:xfrm>
            <a:off x="5835650" y="4211638"/>
            <a:ext cx="477838"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0727" name="Text Box 7"/>
          <p:cNvSpPr txBox="1">
            <a:spLocks noChangeArrowheads="1"/>
          </p:cNvSpPr>
          <p:nvPr/>
        </p:nvSpPr>
        <p:spPr bwMode="auto">
          <a:xfrm>
            <a:off x="6313489" y="4211638"/>
            <a:ext cx="479425"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Tree>
    <p:extLst>
      <p:ext uri="{BB962C8B-B14F-4D97-AF65-F5344CB8AC3E}">
        <p14:creationId xmlns:p14="http://schemas.microsoft.com/office/powerpoint/2010/main" xmlns="" val="756560328"/>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ln/>
        </p:spPr>
        <p:txBody>
          <a:bodyPr/>
          <a:lstStyle/>
          <a:p>
            <a:r>
              <a:rPr lang="en-US"/>
              <a:t>Constructing a B-tree (contd.)</a:t>
            </a:r>
          </a:p>
        </p:txBody>
      </p:sp>
      <p:sp>
        <p:nvSpPr>
          <p:cNvPr id="22"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23" name="Slide Number Placeholder 4"/>
          <p:cNvSpPr>
            <a:spLocks noGrp="1"/>
          </p:cNvSpPr>
          <p:nvPr>
            <p:ph type="sldNum" sz="quarter" idx="12"/>
          </p:nvPr>
        </p:nvSpPr>
        <p:spPr/>
        <p:txBody>
          <a:bodyPr/>
          <a:lstStyle/>
          <a:p>
            <a:fld id="{8DF1C708-F026-4378-B677-42563537F051}" type="slidenum">
              <a:rPr lang="en-US" altLang="en-US"/>
              <a:pPr/>
              <a:t>114</a:t>
            </a:fld>
            <a:endParaRPr lang="en-US" altLang="en-US"/>
          </a:p>
        </p:txBody>
      </p:sp>
      <p:sp>
        <p:nvSpPr>
          <p:cNvPr id="31754" name="Line 10"/>
          <p:cNvSpPr>
            <a:spLocks noChangeShapeType="1"/>
          </p:cNvSpPr>
          <p:nvPr/>
        </p:nvSpPr>
        <p:spPr bwMode="auto">
          <a:xfrm flipH="1">
            <a:off x="4800600" y="2362200"/>
            <a:ext cx="6858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1755" name="Line 11"/>
          <p:cNvSpPr>
            <a:spLocks noChangeShapeType="1"/>
          </p:cNvSpPr>
          <p:nvPr/>
        </p:nvSpPr>
        <p:spPr bwMode="auto">
          <a:xfrm>
            <a:off x="5562600" y="2362200"/>
            <a:ext cx="6858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1749" name="Text Box 5"/>
          <p:cNvSpPr txBox="1">
            <a:spLocks noChangeArrowheads="1"/>
          </p:cNvSpPr>
          <p:nvPr/>
        </p:nvSpPr>
        <p:spPr bwMode="auto">
          <a:xfrm>
            <a:off x="4343401" y="3124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1750" name="Text Box 6"/>
          <p:cNvSpPr txBox="1">
            <a:spLocks noChangeArrowheads="1"/>
          </p:cNvSpPr>
          <p:nvPr/>
        </p:nvSpPr>
        <p:spPr bwMode="auto">
          <a:xfrm>
            <a:off x="4824414" y="3124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1751" name="Text Box 7"/>
          <p:cNvSpPr txBox="1">
            <a:spLocks noChangeArrowheads="1"/>
          </p:cNvSpPr>
          <p:nvPr/>
        </p:nvSpPr>
        <p:spPr bwMode="auto">
          <a:xfrm>
            <a:off x="5302250" y="21336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1752" name="Text Box 8"/>
          <p:cNvSpPr txBox="1">
            <a:spLocks noChangeArrowheads="1"/>
          </p:cNvSpPr>
          <p:nvPr/>
        </p:nvSpPr>
        <p:spPr bwMode="auto">
          <a:xfrm>
            <a:off x="5780089" y="3124201"/>
            <a:ext cx="479425"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1753" name="Text Box 9"/>
          <p:cNvSpPr txBox="1">
            <a:spLocks noChangeArrowheads="1"/>
          </p:cNvSpPr>
          <p:nvPr/>
        </p:nvSpPr>
        <p:spPr bwMode="auto">
          <a:xfrm>
            <a:off x="6226176" y="3124201"/>
            <a:ext cx="479425"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grpSp>
        <p:nvGrpSpPr>
          <p:cNvPr id="31767" name="Group 23"/>
          <p:cNvGrpSpPr>
            <a:grpSpLocks/>
          </p:cNvGrpSpPr>
          <p:nvPr/>
        </p:nvGrpSpPr>
        <p:grpSpPr bwMode="auto">
          <a:xfrm>
            <a:off x="2209800" y="3581400"/>
            <a:ext cx="7848600" cy="2057400"/>
            <a:chOff x="432" y="2256"/>
            <a:chExt cx="4944" cy="1296"/>
          </a:xfrm>
        </p:grpSpPr>
        <p:sp>
          <p:nvSpPr>
            <p:cNvPr id="31756" name="Text Box 12"/>
            <p:cNvSpPr txBox="1">
              <a:spLocks noChangeArrowheads="1"/>
            </p:cNvSpPr>
            <p:nvPr/>
          </p:nvSpPr>
          <p:spPr bwMode="auto">
            <a:xfrm>
              <a:off x="432" y="2256"/>
              <a:ext cx="4944"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New Roman" panose="02020603050405020304" pitchFamily="18" charset="0"/>
                </a:rPr>
                <a:t>6, 14, 28 get added to the leaf nodes:</a:t>
              </a:r>
              <a:endParaRPr lang="en-US" sz="2400">
                <a:latin typeface="Times" panose="02020603050405020304" pitchFamily="18" charset="0"/>
              </a:endParaRPr>
            </a:p>
          </p:txBody>
        </p:sp>
        <p:sp>
          <p:nvSpPr>
            <p:cNvPr id="31757" name="Line 13"/>
            <p:cNvSpPr>
              <a:spLocks noChangeShapeType="1"/>
            </p:cNvSpPr>
            <p:nvPr/>
          </p:nvSpPr>
          <p:spPr bwMode="auto">
            <a:xfrm flipH="1">
              <a:off x="2064" y="2845"/>
              <a:ext cx="432" cy="57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1758" name="Line 14"/>
            <p:cNvSpPr>
              <a:spLocks noChangeShapeType="1"/>
            </p:cNvSpPr>
            <p:nvPr/>
          </p:nvSpPr>
          <p:spPr bwMode="auto">
            <a:xfrm>
              <a:off x="2544" y="2845"/>
              <a:ext cx="432" cy="57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1759" name="Text Box 15"/>
            <p:cNvSpPr txBox="1">
              <a:spLocks noChangeArrowheads="1"/>
            </p:cNvSpPr>
            <p:nvPr/>
          </p:nvSpPr>
          <p:spPr bwMode="auto">
            <a:xfrm>
              <a:off x="1584" y="3325"/>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1760" name="Text Box 16"/>
            <p:cNvSpPr txBox="1">
              <a:spLocks noChangeArrowheads="1"/>
            </p:cNvSpPr>
            <p:nvPr/>
          </p:nvSpPr>
          <p:spPr bwMode="auto">
            <a:xfrm>
              <a:off x="1887" y="3325"/>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1761" name="Text Box 17"/>
            <p:cNvSpPr txBox="1">
              <a:spLocks noChangeArrowheads="1"/>
            </p:cNvSpPr>
            <p:nvPr/>
          </p:nvSpPr>
          <p:spPr bwMode="auto">
            <a:xfrm>
              <a:off x="2380" y="2701"/>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1762" name="Text Box 18"/>
            <p:cNvSpPr txBox="1">
              <a:spLocks noChangeArrowheads="1"/>
            </p:cNvSpPr>
            <p:nvPr/>
          </p:nvSpPr>
          <p:spPr bwMode="auto">
            <a:xfrm>
              <a:off x="2681" y="3325"/>
              <a:ext cx="302"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1763" name="Text Box 19"/>
            <p:cNvSpPr txBox="1">
              <a:spLocks noChangeArrowheads="1"/>
            </p:cNvSpPr>
            <p:nvPr/>
          </p:nvSpPr>
          <p:spPr bwMode="auto">
            <a:xfrm>
              <a:off x="2962" y="3325"/>
              <a:ext cx="302"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14</a:t>
              </a:r>
            </a:p>
          </p:txBody>
        </p:sp>
        <p:sp>
          <p:nvSpPr>
            <p:cNvPr id="31764" name="Text Box 20"/>
            <p:cNvSpPr txBox="1">
              <a:spLocks noChangeArrowheads="1"/>
            </p:cNvSpPr>
            <p:nvPr/>
          </p:nvSpPr>
          <p:spPr bwMode="auto">
            <a:xfrm>
              <a:off x="2147" y="3325"/>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sp>
          <p:nvSpPr>
            <p:cNvPr id="31765" name="Text Box 21"/>
            <p:cNvSpPr txBox="1">
              <a:spLocks noChangeArrowheads="1"/>
            </p:cNvSpPr>
            <p:nvPr/>
          </p:nvSpPr>
          <p:spPr bwMode="auto">
            <a:xfrm>
              <a:off x="3264" y="3325"/>
              <a:ext cx="302"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1766" name="Text Box 22"/>
            <p:cNvSpPr txBox="1">
              <a:spLocks noChangeArrowheads="1"/>
            </p:cNvSpPr>
            <p:nvPr/>
          </p:nvSpPr>
          <p:spPr bwMode="auto">
            <a:xfrm>
              <a:off x="3545" y="3325"/>
              <a:ext cx="302"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grpSp>
    </p:spTree>
    <p:extLst>
      <p:ext uri="{BB962C8B-B14F-4D97-AF65-F5344CB8AC3E}">
        <p14:creationId xmlns:p14="http://schemas.microsoft.com/office/powerpoint/2010/main" xmlns="" val="32507827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17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ln/>
        </p:spPr>
        <p:txBody>
          <a:bodyPr/>
          <a:lstStyle/>
          <a:p>
            <a:r>
              <a:rPr lang="en-US"/>
              <a:t>Constructing a B-tree (contd.)</a:t>
            </a:r>
          </a:p>
        </p:txBody>
      </p:sp>
      <p:sp>
        <p:nvSpPr>
          <p:cNvPr id="34"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35" name="Slide Number Placeholder 3"/>
          <p:cNvSpPr>
            <a:spLocks noGrp="1"/>
          </p:cNvSpPr>
          <p:nvPr>
            <p:ph type="sldNum" sz="quarter" idx="12"/>
          </p:nvPr>
        </p:nvSpPr>
        <p:spPr/>
        <p:txBody>
          <a:bodyPr/>
          <a:lstStyle/>
          <a:p>
            <a:fld id="{746C3F8C-C974-4668-A9F2-AF6DE526A3A0}" type="slidenum">
              <a:rPr lang="en-US" altLang="en-US"/>
              <a:pPr/>
              <a:t>115</a:t>
            </a:fld>
            <a:endParaRPr lang="en-US" altLang="en-US"/>
          </a:p>
        </p:txBody>
      </p:sp>
      <p:sp>
        <p:nvSpPr>
          <p:cNvPr id="32781" name="Line 13"/>
          <p:cNvSpPr>
            <a:spLocks noChangeShapeType="1"/>
          </p:cNvSpPr>
          <p:nvPr/>
        </p:nvSpPr>
        <p:spPr bwMode="auto">
          <a:xfrm flipH="1">
            <a:off x="4495800" y="3048000"/>
            <a:ext cx="914400" cy="762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82" name="Line 14"/>
          <p:cNvSpPr>
            <a:spLocks noChangeShapeType="1"/>
          </p:cNvSpPr>
          <p:nvPr/>
        </p:nvSpPr>
        <p:spPr bwMode="auto">
          <a:xfrm>
            <a:off x="5715000" y="3048000"/>
            <a:ext cx="381000" cy="7620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83" name="Line 15"/>
          <p:cNvSpPr>
            <a:spLocks noChangeShapeType="1"/>
          </p:cNvSpPr>
          <p:nvPr/>
        </p:nvSpPr>
        <p:spPr bwMode="auto">
          <a:xfrm>
            <a:off x="6019800" y="3048000"/>
            <a:ext cx="1371600" cy="685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71" name="Text Box 3"/>
          <p:cNvSpPr txBox="1">
            <a:spLocks noChangeArrowheads="1"/>
          </p:cNvSpPr>
          <p:nvPr/>
        </p:nvSpPr>
        <p:spPr bwMode="auto">
          <a:xfrm>
            <a:off x="1981200" y="1752601"/>
            <a:ext cx="8382000" cy="83099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New Roman" panose="02020603050405020304" pitchFamily="18" charset="0"/>
              </a:rPr>
              <a:t>Adding 17 to the right leaf node would over-fill it, so we take the middle key, promote it (to the root) and split the leaf</a:t>
            </a:r>
          </a:p>
        </p:txBody>
      </p:sp>
      <p:sp>
        <p:nvSpPr>
          <p:cNvPr id="32772" name="Text Box 4"/>
          <p:cNvSpPr txBox="1">
            <a:spLocks noChangeArrowheads="1"/>
          </p:cNvSpPr>
          <p:nvPr/>
        </p:nvSpPr>
        <p:spPr bwMode="auto">
          <a:xfrm>
            <a:off x="5213351" y="26670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2773" name="Text Box 5"/>
          <p:cNvSpPr txBox="1">
            <a:spLocks noChangeArrowheads="1"/>
          </p:cNvSpPr>
          <p:nvPr/>
        </p:nvSpPr>
        <p:spPr bwMode="auto">
          <a:xfrm>
            <a:off x="5694364" y="26670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17</a:t>
            </a:r>
          </a:p>
        </p:txBody>
      </p:sp>
      <p:sp>
        <p:nvSpPr>
          <p:cNvPr id="32774" name="Text Box 6"/>
          <p:cNvSpPr txBox="1">
            <a:spLocks noChangeArrowheads="1"/>
          </p:cNvSpPr>
          <p:nvPr/>
        </p:nvSpPr>
        <p:spPr bwMode="auto">
          <a:xfrm>
            <a:off x="5594351" y="36020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2775" name="Text Box 7"/>
          <p:cNvSpPr txBox="1">
            <a:spLocks noChangeArrowheads="1"/>
          </p:cNvSpPr>
          <p:nvPr/>
        </p:nvSpPr>
        <p:spPr bwMode="auto">
          <a:xfrm>
            <a:off x="6075364" y="36020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14</a:t>
            </a:r>
          </a:p>
        </p:txBody>
      </p:sp>
      <p:sp>
        <p:nvSpPr>
          <p:cNvPr id="32776" name="Text Box 8"/>
          <p:cNvSpPr txBox="1">
            <a:spLocks noChangeArrowheads="1"/>
          </p:cNvSpPr>
          <p:nvPr/>
        </p:nvSpPr>
        <p:spPr bwMode="auto">
          <a:xfrm>
            <a:off x="6889751" y="36020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2777" name="Text Box 9"/>
          <p:cNvSpPr txBox="1">
            <a:spLocks noChangeArrowheads="1"/>
          </p:cNvSpPr>
          <p:nvPr/>
        </p:nvSpPr>
        <p:spPr bwMode="auto">
          <a:xfrm>
            <a:off x="7370764" y="36020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sp>
        <p:nvSpPr>
          <p:cNvPr id="32778" name="Text Box 10"/>
          <p:cNvSpPr txBox="1">
            <a:spLocks noChangeArrowheads="1"/>
          </p:cNvSpPr>
          <p:nvPr/>
        </p:nvSpPr>
        <p:spPr bwMode="auto">
          <a:xfrm>
            <a:off x="3810001" y="36020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2779" name="Text Box 11"/>
          <p:cNvSpPr txBox="1">
            <a:spLocks noChangeArrowheads="1"/>
          </p:cNvSpPr>
          <p:nvPr/>
        </p:nvSpPr>
        <p:spPr bwMode="auto">
          <a:xfrm>
            <a:off x="4291014" y="36020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2780" name="Text Box 12"/>
          <p:cNvSpPr txBox="1">
            <a:spLocks noChangeArrowheads="1"/>
          </p:cNvSpPr>
          <p:nvPr/>
        </p:nvSpPr>
        <p:spPr bwMode="auto">
          <a:xfrm>
            <a:off x="4703764" y="36020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grpSp>
        <p:nvGrpSpPr>
          <p:cNvPr id="32802" name="Group 34"/>
          <p:cNvGrpSpPr>
            <a:grpSpLocks/>
          </p:cNvGrpSpPr>
          <p:nvPr/>
        </p:nvGrpSpPr>
        <p:grpSpPr bwMode="auto">
          <a:xfrm>
            <a:off x="2057400" y="4038600"/>
            <a:ext cx="8229600" cy="1828800"/>
            <a:chOff x="336" y="2544"/>
            <a:chExt cx="5184" cy="1152"/>
          </a:xfrm>
        </p:grpSpPr>
        <p:sp>
          <p:nvSpPr>
            <p:cNvPr id="32784" name="Text Box 16"/>
            <p:cNvSpPr txBox="1">
              <a:spLocks noChangeArrowheads="1"/>
            </p:cNvSpPr>
            <p:nvPr/>
          </p:nvSpPr>
          <p:spPr bwMode="auto">
            <a:xfrm>
              <a:off x="336" y="2544"/>
              <a:ext cx="5184"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panose="02020603050405020304" pitchFamily="18" charset="0"/>
                </a:rPr>
                <a:t>7, 52, 16, 48 get added to the leaf nodes</a:t>
              </a:r>
            </a:p>
          </p:txBody>
        </p:sp>
        <p:sp>
          <p:nvSpPr>
            <p:cNvPr id="32785" name="Line 17"/>
            <p:cNvSpPr>
              <a:spLocks noChangeShapeType="1"/>
            </p:cNvSpPr>
            <p:nvPr/>
          </p:nvSpPr>
          <p:spPr bwMode="auto">
            <a:xfrm flipH="1">
              <a:off x="1392" y="3120"/>
              <a:ext cx="1056" cy="432"/>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86" name="Line 18"/>
            <p:cNvSpPr>
              <a:spLocks noChangeShapeType="1"/>
            </p:cNvSpPr>
            <p:nvPr/>
          </p:nvSpPr>
          <p:spPr bwMode="auto">
            <a:xfrm>
              <a:off x="2640" y="3120"/>
              <a:ext cx="0" cy="48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87" name="Line 19"/>
            <p:cNvSpPr>
              <a:spLocks noChangeShapeType="1"/>
            </p:cNvSpPr>
            <p:nvPr/>
          </p:nvSpPr>
          <p:spPr bwMode="auto">
            <a:xfrm>
              <a:off x="2832" y="3120"/>
              <a:ext cx="1104" cy="432"/>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2788" name="Text Box 20"/>
            <p:cNvSpPr txBox="1">
              <a:spLocks noChangeArrowheads="1"/>
            </p:cNvSpPr>
            <p:nvPr/>
          </p:nvSpPr>
          <p:spPr bwMode="auto">
            <a:xfrm>
              <a:off x="2324" y="2880"/>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2789" name="Text Box 21"/>
            <p:cNvSpPr txBox="1">
              <a:spLocks noChangeArrowheads="1"/>
            </p:cNvSpPr>
            <p:nvPr/>
          </p:nvSpPr>
          <p:spPr bwMode="auto">
            <a:xfrm>
              <a:off x="2627" y="2880"/>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17</a:t>
              </a:r>
            </a:p>
          </p:txBody>
        </p:sp>
        <p:sp>
          <p:nvSpPr>
            <p:cNvPr id="32790" name="Text Box 22"/>
            <p:cNvSpPr txBox="1">
              <a:spLocks noChangeArrowheads="1"/>
            </p:cNvSpPr>
            <p:nvPr/>
          </p:nvSpPr>
          <p:spPr bwMode="auto">
            <a:xfrm>
              <a:off x="2208" y="3469"/>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2791" name="Text Box 23"/>
            <p:cNvSpPr txBox="1">
              <a:spLocks noChangeArrowheads="1"/>
            </p:cNvSpPr>
            <p:nvPr/>
          </p:nvSpPr>
          <p:spPr bwMode="auto">
            <a:xfrm>
              <a:off x="2511"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14</a:t>
              </a:r>
            </a:p>
          </p:txBody>
        </p:sp>
        <p:sp>
          <p:nvSpPr>
            <p:cNvPr id="32792" name="Text Box 24"/>
            <p:cNvSpPr txBox="1">
              <a:spLocks noChangeArrowheads="1"/>
            </p:cNvSpPr>
            <p:nvPr/>
          </p:nvSpPr>
          <p:spPr bwMode="auto">
            <a:xfrm>
              <a:off x="3380" y="3469"/>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2793" name="Text Box 25"/>
            <p:cNvSpPr txBox="1">
              <a:spLocks noChangeArrowheads="1"/>
            </p:cNvSpPr>
            <p:nvPr/>
          </p:nvSpPr>
          <p:spPr bwMode="auto">
            <a:xfrm>
              <a:off x="3683"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sp>
          <p:nvSpPr>
            <p:cNvPr id="32794" name="Text Box 26"/>
            <p:cNvSpPr txBox="1">
              <a:spLocks noChangeArrowheads="1"/>
            </p:cNvSpPr>
            <p:nvPr/>
          </p:nvSpPr>
          <p:spPr bwMode="auto">
            <a:xfrm>
              <a:off x="816" y="3469"/>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2795" name="Text Box 27"/>
            <p:cNvSpPr txBox="1">
              <a:spLocks noChangeArrowheads="1"/>
            </p:cNvSpPr>
            <p:nvPr/>
          </p:nvSpPr>
          <p:spPr bwMode="auto">
            <a:xfrm>
              <a:off x="1119"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2796" name="Text Box 28"/>
            <p:cNvSpPr txBox="1">
              <a:spLocks noChangeArrowheads="1"/>
            </p:cNvSpPr>
            <p:nvPr/>
          </p:nvSpPr>
          <p:spPr bwMode="auto">
            <a:xfrm>
              <a:off x="1379"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sp>
          <p:nvSpPr>
            <p:cNvPr id="32797" name="Text Box 29"/>
            <p:cNvSpPr txBox="1">
              <a:spLocks noChangeArrowheads="1"/>
            </p:cNvSpPr>
            <p:nvPr/>
          </p:nvSpPr>
          <p:spPr bwMode="auto">
            <a:xfrm>
              <a:off x="2784"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16</a:t>
              </a:r>
            </a:p>
          </p:txBody>
        </p:sp>
        <p:sp>
          <p:nvSpPr>
            <p:cNvPr id="32798" name="Text Box 30"/>
            <p:cNvSpPr txBox="1">
              <a:spLocks noChangeArrowheads="1"/>
            </p:cNvSpPr>
            <p:nvPr/>
          </p:nvSpPr>
          <p:spPr bwMode="auto">
            <a:xfrm>
              <a:off x="3956" y="3469"/>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48</a:t>
              </a:r>
            </a:p>
          </p:txBody>
        </p:sp>
        <p:sp>
          <p:nvSpPr>
            <p:cNvPr id="32799" name="Text Box 31"/>
            <p:cNvSpPr txBox="1">
              <a:spLocks noChangeArrowheads="1"/>
            </p:cNvSpPr>
            <p:nvPr/>
          </p:nvSpPr>
          <p:spPr bwMode="auto">
            <a:xfrm>
              <a:off x="4259"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52</a:t>
              </a:r>
            </a:p>
          </p:txBody>
        </p:sp>
        <p:sp>
          <p:nvSpPr>
            <p:cNvPr id="32801" name="Text Box 33"/>
            <p:cNvSpPr txBox="1">
              <a:spLocks noChangeArrowheads="1"/>
            </p:cNvSpPr>
            <p:nvPr/>
          </p:nvSpPr>
          <p:spPr bwMode="auto">
            <a:xfrm>
              <a:off x="1619" y="3469"/>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7</a:t>
              </a:r>
            </a:p>
          </p:txBody>
        </p:sp>
      </p:grpSp>
    </p:spTree>
    <p:extLst>
      <p:ext uri="{BB962C8B-B14F-4D97-AF65-F5344CB8AC3E}">
        <p14:creationId xmlns:p14="http://schemas.microsoft.com/office/powerpoint/2010/main" xmlns="" val="14624382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28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ln/>
        </p:spPr>
        <p:txBody>
          <a:bodyPr/>
          <a:lstStyle/>
          <a:p>
            <a:r>
              <a:rPr lang="en-US"/>
              <a:t>Constructing a B-tree (contd.)</a:t>
            </a:r>
          </a:p>
        </p:txBody>
      </p:sp>
      <p:sp>
        <p:nvSpPr>
          <p:cNvPr id="35"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36" name="Slide Number Placeholder 3"/>
          <p:cNvSpPr>
            <a:spLocks noGrp="1"/>
          </p:cNvSpPr>
          <p:nvPr>
            <p:ph type="sldNum" sz="quarter" idx="12"/>
          </p:nvPr>
        </p:nvSpPr>
        <p:spPr/>
        <p:txBody>
          <a:bodyPr/>
          <a:lstStyle/>
          <a:p>
            <a:fld id="{9CB847EE-6C8A-41F0-B2A7-C8014B83E9E7}" type="slidenum">
              <a:rPr lang="en-US" altLang="en-US"/>
              <a:pPr/>
              <a:t>116</a:t>
            </a:fld>
            <a:endParaRPr lang="en-US" altLang="en-US"/>
          </a:p>
        </p:txBody>
      </p:sp>
      <p:sp>
        <p:nvSpPr>
          <p:cNvPr id="33815" name="Line 23"/>
          <p:cNvSpPr>
            <a:spLocks noChangeShapeType="1"/>
          </p:cNvSpPr>
          <p:nvPr/>
        </p:nvSpPr>
        <p:spPr bwMode="auto">
          <a:xfrm flipH="1">
            <a:off x="2743200" y="3505200"/>
            <a:ext cx="19812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3816" name="Line 24"/>
          <p:cNvSpPr>
            <a:spLocks noChangeShapeType="1"/>
          </p:cNvSpPr>
          <p:nvPr/>
        </p:nvSpPr>
        <p:spPr bwMode="auto">
          <a:xfrm flipH="1">
            <a:off x="3886200" y="3505200"/>
            <a:ext cx="12192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3817" name="Line 25"/>
          <p:cNvSpPr>
            <a:spLocks noChangeShapeType="1"/>
          </p:cNvSpPr>
          <p:nvPr/>
        </p:nvSpPr>
        <p:spPr bwMode="auto">
          <a:xfrm flipH="1">
            <a:off x="5181600" y="3505200"/>
            <a:ext cx="3048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3818" name="Line 26"/>
          <p:cNvSpPr>
            <a:spLocks noChangeShapeType="1"/>
          </p:cNvSpPr>
          <p:nvPr/>
        </p:nvSpPr>
        <p:spPr bwMode="auto">
          <a:xfrm>
            <a:off x="6019800" y="3505200"/>
            <a:ext cx="9144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3819" name="Line 27"/>
          <p:cNvSpPr>
            <a:spLocks noChangeShapeType="1"/>
          </p:cNvSpPr>
          <p:nvPr/>
        </p:nvSpPr>
        <p:spPr bwMode="auto">
          <a:xfrm>
            <a:off x="6324600" y="3505200"/>
            <a:ext cx="2743200" cy="9144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3795" name="Text Box 3"/>
          <p:cNvSpPr txBox="1">
            <a:spLocks noChangeArrowheads="1"/>
          </p:cNvSpPr>
          <p:nvPr/>
        </p:nvSpPr>
        <p:spPr bwMode="auto">
          <a:xfrm>
            <a:off x="1828800" y="1752601"/>
            <a:ext cx="8534400"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panose="02020603050405020304" pitchFamily="18" charset="0"/>
              </a:rPr>
              <a:t>Adding 68 causes us to split the right most leaf, promoting 48 to the root, and adding 3 causes us to split the left most leaf, promoting 3 to the root; 26, 29, 53, 55 then go into the leaves</a:t>
            </a:r>
          </a:p>
        </p:txBody>
      </p:sp>
      <p:sp>
        <p:nvSpPr>
          <p:cNvPr id="33796" name="Text Box 4"/>
          <p:cNvSpPr txBox="1">
            <a:spLocks noChangeArrowheads="1"/>
          </p:cNvSpPr>
          <p:nvPr/>
        </p:nvSpPr>
        <p:spPr bwMode="auto">
          <a:xfrm>
            <a:off x="4572001" y="3124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3</a:t>
            </a:r>
          </a:p>
        </p:txBody>
      </p:sp>
      <p:sp>
        <p:nvSpPr>
          <p:cNvPr id="33797" name="Text Box 5"/>
          <p:cNvSpPr txBox="1">
            <a:spLocks noChangeArrowheads="1"/>
          </p:cNvSpPr>
          <p:nvPr/>
        </p:nvSpPr>
        <p:spPr bwMode="auto">
          <a:xfrm>
            <a:off x="5053014" y="3124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3798" name="Text Box 6"/>
          <p:cNvSpPr txBox="1">
            <a:spLocks noChangeArrowheads="1"/>
          </p:cNvSpPr>
          <p:nvPr/>
        </p:nvSpPr>
        <p:spPr bwMode="auto">
          <a:xfrm>
            <a:off x="5486401" y="3124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17</a:t>
            </a:r>
          </a:p>
        </p:txBody>
      </p:sp>
      <p:sp>
        <p:nvSpPr>
          <p:cNvPr id="33799" name="Text Box 7"/>
          <p:cNvSpPr txBox="1">
            <a:spLocks noChangeArrowheads="1"/>
          </p:cNvSpPr>
          <p:nvPr/>
        </p:nvSpPr>
        <p:spPr bwMode="auto">
          <a:xfrm>
            <a:off x="5967414" y="3124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48</a:t>
            </a:r>
          </a:p>
        </p:txBody>
      </p:sp>
      <p:sp>
        <p:nvSpPr>
          <p:cNvPr id="33800" name="Text Box 8"/>
          <p:cNvSpPr txBox="1">
            <a:spLocks noChangeArrowheads="1"/>
          </p:cNvSpPr>
          <p:nvPr/>
        </p:nvSpPr>
        <p:spPr bwMode="auto">
          <a:xfrm>
            <a:off x="8108951" y="42878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52</a:t>
            </a:r>
          </a:p>
        </p:txBody>
      </p:sp>
      <p:sp>
        <p:nvSpPr>
          <p:cNvPr id="33801" name="Text Box 9"/>
          <p:cNvSpPr txBox="1">
            <a:spLocks noChangeArrowheads="1"/>
          </p:cNvSpPr>
          <p:nvPr/>
        </p:nvSpPr>
        <p:spPr bwMode="auto">
          <a:xfrm>
            <a:off x="8589964" y="42878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53</a:t>
            </a:r>
          </a:p>
        </p:txBody>
      </p:sp>
      <p:sp>
        <p:nvSpPr>
          <p:cNvPr id="33802" name="Text Box 10"/>
          <p:cNvSpPr txBox="1">
            <a:spLocks noChangeArrowheads="1"/>
          </p:cNvSpPr>
          <p:nvPr/>
        </p:nvSpPr>
        <p:spPr bwMode="auto">
          <a:xfrm>
            <a:off x="9023351" y="42878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55</a:t>
            </a:r>
          </a:p>
        </p:txBody>
      </p:sp>
      <p:sp>
        <p:nvSpPr>
          <p:cNvPr id="33803" name="Text Box 11"/>
          <p:cNvSpPr txBox="1">
            <a:spLocks noChangeArrowheads="1"/>
          </p:cNvSpPr>
          <p:nvPr/>
        </p:nvSpPr>
        <p:spPr bwMode="auto">
          <a:xfrm>
            <a:off x="9504364" y="42878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68</a:t>
            </a:r>
          </a:p>
        </p:txBody>
      </p:sp>
      <p:sp>
        <p:nvSpPr>
          <p:cNvPr id="33804" name="Text Box 12"/>
          <p:cNvSpPr txBox="1">
            <a:spLocks noChangeArrowheads="1"/>
          </p:cNvSpPr>
          <p:nvPr/>
        </p:nvSpPr>
        <p:spPr bwMode="auto">
          <a:xfrm>
            <a:off x="6019801" y="42878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3805" name="Text Box 13"/>
          <p:cNvSpPr txBox="1">
            <a:spLocks noChangeArrowheads="1"/>
          </p:cNvSpPr>
          <p:nvPr/>
        </p:nvSpPr>
        <p:spPr bwMode="auto">
          <a:xfrm>
            <a:off x="6500814" y="42878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26</a:t>
            </a:r>
          </a:p>
        </p:txBody>
      </p:sp>
      <p:sp>
        <p:nvSpPr>
          <p:cNvPr id="33806" name="Text Box 14"/>
          <p:cNvSpPr txBox="1">
            <a:spLocks noChangeArrowheads="1"/>
          </p:cNvSpPr>
          <p:nvPr/>
        </p:nvSpPr>
        <p:spPr bwMode="auto">
          <a:xfrm>
            <a:off x="6934201" y="4287838"/>
            <a:ext cx="481013"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sp>
        <p:nvSpPr>
          <p:cNvPr id="33807" name="Text Box 15"/>
          <p:cNvSpPr txBox="1">
            <a:spLocks noChangeArrowheads="1"/>
          </p:cNvSpPr>
          <p:nvPr/>
        </p:nvSpPr>
        <p:spPr bwMode="auto">
          <a:xfrm>
            <a:off x="7415214" y="4287838"/>
            <a:ext cx="477837" cy="360362"/>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29</a:t>
            </a:r>
          </a:p>
        </p:txBody>
      </p:sp>
      <p:sp>
        <p:nvSpPr>
          <p:cNvPr id="33808" name="Text Box 16"/>
          <p:cNvSpPr txBox="1">
            <a:spLocks noChangeArrowheads="1"/>
          </p:cNvSpPr>
          <p:nvPr/>
        </p:nvSpPr>
        <p:spPr bwMode="auto">
          <a:xfrm>
            <a:off x="22098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3809" name="Text Box 17"/>
          <p:cNvSpPr txBox="1">
            <a:spLocks noChangeArrowheads="1"/>
          </p:cNvSpPr>
          <p:nvPr/>
        </p:nvSpPr>
        <p:spPr bwMode="auto">
          <a:xfrm>
            <a:off x="26908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3810" name="Text Box 18"/>
          <p:cNvSpPr txBox="1">
            <a:spLocks noChangeArrowheads="1"/>
          </p:cNvSpPr>
          <p:nvPr/>
        </p:nvSpPr>
        <p:spPr bwMode="auto">
          <a:xfrm>
            <a:off x="338455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sp>
        <p:nvSpPr>
          <p:cNvPr id="33811" name="Text Box 19"/>
          <p:cNvSpPr txBox="1">
            <a:spLocks noChangeArrowheads="1"/>
          </p:cNvSpPr>
          <p:nvPr/>
        </p:nvSpPr>
        <p:spPr bwMode="auto">
          <a:xfrm>
            <a:off x="386556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7</a:t>
            </a:r>
          </a:p>
        </p:txBody>
      </p:sp>
      <p:sp>
        <p:nvSpPr>
          <p:cNvPr id="33812" name="Text Box 20"/>
          <p:cNvSpPr txBox="1">
            <a:spLocks noChangeArrowheads="1"/>
          </p:cNvSpPr>
          <p:nvPr/>
        </p:nvSpPr>
        <p:spPr bwMode="auto">
          <a:xfrm>
            <a:off x="44958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3813" name="Text Box 21"/>
          <p:cNvSpPr txBox="1">
            <a:spLocks noChangeArrowheads="1"/>
          </p:cNvSpPr>
          <p:nvPr/>
        </p:nvSpPr>
        <p:spPr bwMode="auto">
          <a:xfrm>
            <a:off x="49768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14</a:t>
            </a:r>
          </a:p>
        </p:txBody>
      </p:sp>
      <p:sp>
        <p:nvSpPr>
          <p:cNvPr id="33814" name="Text Box 22"/>
          <p:cNvSpPr txBox="1">
            <a:spLocks noChangeArrowheads="1"/>
          </p:cNvSpPr>
          <p:nvPr/>
        </p:nvSpPr>
        <p:spPr bwMode="auto">
          <a:xfrm>
            <a:off x="5410200" y="42672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16</a:t>
            </a:r>
          </a:p>
        </p:txBody>
      </p:sp>
      <p:grpSp>
        <p:nvGrpSpPr>
          <p:cNvPr id="33826" name="Group 34"/>
          <p:cNvGrpSpPr>
            <a:grpSpLocks/>
          </p:cNvGrpSpPr>
          <p:nvPr/>
        </p:nvGrpSpPr>
        <p:grpSpPr bwMode="auto">
          <a:xfrm>
            <a:off x="1905000" y="4876800"/>
            <a:ext cx="8305800" cy="1066800"/>
            <a:chOff x="240" y="3072"/>
            <a:chExt cx="5232" cy="672"/>
          </a:xfrm>
        </p:grpSpPr>
        <p:sp>
          <p:nvSpPr>
            <p:cNvPr id="33820" name="Text Box 28"/>
            <p:cNvSpPr txBox="1">
              <a:spLocks noChangeArrowheads="1"/>
            </p:cNvSpPr>
            <p:nvPr/>
          </p:nvSpPr>
          <p:spPr bwMode="auto">
            <a:xfrm>
              <a:off x="240" y="3072"/>
              <a:ext cx="2304"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New Roman" panose="02020603050405020304" pitchFamily="18" charset="0"/>
                </a:rPr>
                <a:t>Adding 45 causes a split of</a:t>
              </a:r>
              <a:r>
                <a:rPr lang="en-US" sz="2400">
                  <a:latin typeface="Times" panose="02020603050405020304" pitchFamily="18" charset="0"/>
                </a:rPr>
                <a:t> </a:t>
              </a:r>
            </a:p>
          </p:txBody>
        </p:sp>
        <p:sp>
          <p:nvSpPr>
            <p:cNvPr id="33821" name="Text Box 29"/>
            <p:cNvSpPr txBox="1">
              <a:spLocks noChangeArrowheads="1"/>
            </p:cNvSpPr>
            <p:nvPr/>
          </p:nvSpPr>
          <p:spPr bwMode="auto">
            <a:xfrm>
              <a:off x="2496" y="3120"/>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3822" name="Text Box 30"/>
            <p:cNvSpPr txBox="1">
              <a:spLocks noChangeArrowheads="1"/>
            </p:cNvSpPr>
            <p:nvPr/>
          </p:nvSpPr>
          <p:spPr bwMode="auto">
            <a:xfrm>
              <a:off x="2799" y="3120"/>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26</a:t>
              </a:r>
            </a:p>
          </p:txBody>
        </p:sp>
        <p:sp>
          <p:nvSpPr>
            <p:cNvPr id="33823" name="Text Box 31"/>
            <p:cNvSpPr txBox="1">
              <a:spLocks noChangeArrowheads="1"/>
            </p:cNvSpPr>
            <p:nvPr/>
          </p:nvSpPr>
          <p:spPr bwMode="auto">
            <a:xfrm>
              <a:off x="3072" y="3120"/>
              <a:ext cx="303"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sp>
          <p:nvSpPr>
            <p:cNvPr id="33824" name="Text Box 32"/>
            <p:cNvSpPr txBox="1">
              <a:spLocks noChangeArrowheads="1"/>
            </p:cNvSpPr>
            <p:nvPr/>
          </p:nvSpPr>
          <p:spPr bwMode="auto">
            <a:xfrm>
              <a:off x="3375" y="3120"/>
              <a:ext cx="301" cy="227"/>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29</a:t>
              </a:r>
            </a:p>
          </p:txBody>
        </p:sp>
        <p:sp>
          <p:nvSpPr>
            <p:cNvPr id="33825" name="Text Box 33"/>
            <p:cNvSpPr txBox="1">
              <a:spLocks noChangeArrowheads="1"/>
            </p:cNvSpPr>
            <p:nvPr/>
          </p:nvSpPr>
          <p:spPr bwMode="auto">
            <a:xfrm>
              <a:off x="240" y="3456"/>
              <a:ext cx="5232" cy="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a:latin typeface="Times New Roman" panose="02020603050405020304" pitchFamily="18" charset="0"/>
                </a:rPr>
                <a:t>and promoting 28 to the root then causes the root to split</a:t>
              </a:r>
              <a:endParaRPr lang="en-US" sz="2400">
                <a:latin typeface="Times" panose="02020603050405020304" pitchFamily="18" charset="0"/>
              </a:endParaRPr>
            </a:p>
          </p:txBody>
        </p:sp>
      </p:grpSp>
    </p:spTree>
    <p:extLst>
      <p:ext uri="{BB962C8B-B14F-4D97-AF65-F5344CB8AC3E}">
        <p14:creationId xmlns:p14="http://schemas.microsoft.com/office/powerpoint/2010/main" xmlns="" val="26385529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38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ln/>
        </p:spPr>
        <p:txBody>
          <a:bodyPr/>
          <a:lstStyle/>
          <a:p>
            <a:r>
              <a:rPr lang="en-US"/>
              <a:t>Constructing a B-tree (contd.)</a:t>
            </a:r>
          </a:p>
        </p:txBody>
      </p:sp>
      <p:sp>
        <p:nvSpPr>
          <p:cNvPr id="31"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32" name="Slide Number Placeholder 3"/>
          <p:cNvSpPr>
            <a:spLocks noGrp="1"/>
          </p:cNvSpPr>
          <p:nvPr>
            <p:ph type="sldNum" sz="quarter" idx="12"/>
          </p:nvPr>
        </p:nvSpPr>
        <p:spPr/>
        <p:txBody>
          <a:bodyPr/>
          <a:lstStyle/>
          <a:p>
            <a:fld id="{BE8D1463-F909-482E-9E71-43DFD3B65C01}" type="slidenum">
              <a:rPr lang="en-US" altLang="en-US"/>
              <a:pPr/>
              <a:t>117</a:t>
            </a:fld>
            <a:endParaRPr lang="en-US" altLang="en-US"/>
          </a:p>
        </p:txBody>
      </p:sp>
      <p:sp>
        <p:nvSpPr>
          <p:cNvPr id="34841" name="Line 25"/>
          <p:cNvSpPr>
            <a:spLocks noChangeShapeType="1"/>
          </p:cNvSpPr>
          <p:nvPr/>
        </p:nvSpPr>
        <p:spPr bwMode="auto">
          <a:xfrm flipH="1">
            <a:off x="2286000" y="3352800"/>
            <a:ext cx="13716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2" name="Line 26"/>
          <p:cNvSpPr>
            <a:spLocks noChangeShapeType="1"/>
          </p:cNvSpPr>
          <p:nvPr/>
        </p:nvSpPr>
        <p:spPr bwMode="auto">
          <a:xfrm flipH="1">
            <a:off x="3505200" y="3352800"/>
            <a:ext cx="4572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3" name="Line 27"/>
          <p:cNvSpPr>
            <a:spLocks noChangeShapeType="1"/>
          </p:cNvSpPr>
          <p:nvPr/>
        </p:nvSpPr>
        <p:spPr bwMode="auto">
          <a:xfrm>
            <a:off x="4343400" y="3352800"/>
            <a:ext cx="5334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4" name="Line 28"/>
          <p:cNvSpPr>
            <a:spLocks noChangeShapeType="1"/>
          </p:cNvSpPr>
          <p:nvPr/>
        </p:nvSpPr>
        <p:spPr bwMode="auto">
          <a:xfrm flipH="1">
            <a:off x="6248400" y="3352800"/>
            <a:ext cx="9906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5" name="Line 29"/>
          <p:cNvSpPr>
            <a:spLocks noChangeShapeType="1"/>
          </p:cNvSpPr>
          <p:nvPr/>
        </p:nvSpPr>
        <p:spPr bwMode="auto">
          <a:xfrm flipH="1">
            <a:off x="7467600" y="3352800"/>
            <a:ext cx="1524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6" name="Line 30"/>
          <p:cNvSpPr>
            <a:spLocks noChangeShapeType="1"/>
          </p:cNvSpPr>
          <p:nvPr/>
        </p:nvSpPr>
        <p:spPr bwMode="auto">
          <a:xfrm>
            <a:off x="7924800" y="3352800"/>
            <a:ext cx="1219200" cy="1066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39" name="Line 23"/>
          <p:cNvSpPr>
            <a:spLocks noChangeShapeType="1"/>
          </p:cNvSpPr>
          <p:nvPr/>
        </p:nvSpPr>
        <p:spPr bwMode="auto">
          <a:xfrm flipH="1">
            <a:off x="3962400" y="2438400"/>
            <a:ext cx="1447800" cy="685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40" name="Line 24"/>
          <p:cNvSpPr>
            <a:spLocks noChangeShapeType="1"/>
          </p:cNvSpPr>
          <p:nvPr/>
        </p:nvSpPr>
        <p:spPr bwMode="auto">
          <a:xfrm>
            <a:off x="5638800" y="2438400"/>
            <a:ext cx="1981200" cy="6858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4819" name="Text Box 3"/>
          <p:cNvSpPr txBox="1">
            <a:spLocks noChangeArrowheads="1"/>
          </p:cNvSpPr>
          <p:nvPr/>
        </p:nvSpPr>
        <p:spPr bwMode="auto">
          <a:xfrm>
            <a:off x="5302250" y="21336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17</a:t>
            </a:r>
          </a:p>
        </p:txBody>
      </p:sp>
      <p:sp>
        <p:nvSpPr>
          <p:cNvPr id="34820" name="Text Box 4"/>
          <p:cNvSpPr txBox="1">
            <a:spLocks noChangeArrowheads="1"/>
          </p:cNvSpPr>
          <p:nvPr/>
        </p:nvSpPr>
        <p:spPr bwMode="auto">
          <a:xfrm>
            <a:off x="3481388" y="2971801"/>
            <a:ext cx="481012"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3</a:t>
            </a:r>
          </a:p>
        </p:txBody>
      </p:sp>
      <p:sp>
        <p:nvSpPr>
          <p:cNvPr id="34821" name="Text Box 5"/>
          <p:cNvSpPr txBox="1">
            <a:spLocks noChangeArrowheads="1"/>
          </p:cNvSpPr>
          <p:nvPr/>
        </p:nvSpPr>
        <p:spPr bwMode="auto">
          <a:xfrm>
            <a:off x="3962400" y="29718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8</a:t>
            </a:r>
          </a:p>
        </p:txBody>
      </p:sp>
      <p:sp>
        <p:nvSpPr>
          <p:cNvPr id="34822" name="Text Box 6"/>
          <p:cNvSpPr txBox="1">
            <a:spLocks noChangeArrowheads="1"/>
          </p:cNvSpPr>
          <p:nvPr/>
        </p:nvSpPr>
        <p:spPr bwMode="auto">
          <a:xfrm>
            <a:off x="7138988" y="2971801"/>
            <a:ext cx="481012"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28</a:t>
            </a:r>
          </a:p>
        </p:txBody>
      </p:sp>
      <p:sp>
        <p:nvSpPr>
          <p:cNvPr id="34823" name="Text Box 7"/>
          <p:cNvSpPr txBox="1">
            <a:spLocks noChangeArrowheads="1"/>
          </p:cNvSpPr>
          <p:nvPr/>
        </p:nvSpPr>
        <p:spPr bwMode="auto">
          <a:xfrm>
            <a:off x="7620000" y="29718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48</a:t>
            </a:r>
          </a:p>
        </p:txBody>
      </p:sp>
      <p:sp>
        <p:nvSpPr>
          <p:cNvPr id="34824" name="Text Box 8"/>
          <p:cNvSpPr txBox="1">
            <a:spLocks noChangeArrowheads="1"/>
          </p:cNvSpPr>
          <p:nvPr/>
        </p:nvSpPr>
        <p:spPr bwMode="auto">
          <a:xfrm>
            <a:off x="18288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a:t>
            </a:r>
          </a:p>
        </p:txBody>
      </p:sp>
      <p:sp>
        <p:nvSpPr>
          <p:cNvPr id="34825" name="Text Box 9"/>
          <p:cNvSpPr txBox="1">
            <a:spLocks noChangeArrowheads="1"/>
          </p:cNvSpPr>
          <p:nvPr/>
        </p:nvSpPr>
        <p:spPr bwMode="auto">
          <a:xfrm>
            <a:off x="23098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a:t>
            </a:r>
          </a:p>
        </p:txBody>
      </p:sp>
      <p:sp>
        <p:nvSpPr>
          <p:cNvPr id="34826" name="Text Box 10"/>
          <p:cNvSpPr txBox="1">
            <a:spLocks noChangeArrowheads="1"/>
          </p:cNvSpPr>
          <p:nvPr/>
        </p:nvSpPr>
        <p:spPr bwMode="auto">
          <a:xfrm>
            <a:off x="30480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a:t>
            </a:r>
          </a:p>
        </p:txBody>
      </p:sp>
      <p:sp>
        <p:nvSpPr>
          <p:cNvPr id="34827" name="Text Box 11"/>
          <p:cNvSpPr txBox="1">
            <a:spLocks noChangeArrowheads="1"/>
          </p:cNvSpPr>
          <p:nvPr/>
        </p:nvSpPr>
        <p:spPr bwMode="auto">
          <a:xfrm>
            <a:off x="35290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7</a:t>
            </a:r>
          </a:p>
        </p:txBody>
      </p:sp>
      <p:sp>
        <p:nvSpPr>
          <p:cNvPr id="34828" name="Text Box 12"/>
          <p:cNvSpPr txBox="1">
            <a:spLocks noChangeArrowheads="1"/>
          </p:cNvSpPr>
          <p:nvPr/>
        </p:nvSpPr>
        <p:spPr bwMode="auto">
          <a:xfrm>
            <a:off x="41910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12</a:t>
            </a:r>
          </a:p>
        </p:txBody>
      </p:sp>
      <p:sp>
        <p:nvSpPr>
          <p:cNvPr id="34829" name="Text Box 13"/>
          <p:cNvSpPr txBox="1">
            <a:spLocks noChangeArrowheads="1"/>
          </p:cNvSpPr>
          <p:nvPr/>
        </p:nvSpPr>
        <p:spPr bwMode="auto">
          <a:xfrm>
            <a:off x="46720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14</a:t>
            </a:r>
          </a:p>
        </p:txBody>
      </p:sp>
      <p:sp>
        <p:nvSpPr>
          <p:cNvPr id="34830" name="Text Box 14"/>
          <p:cNvSpPr txBox="1">
            <a:spLocks noChangeArrowheads="1"/>
          </p:cNvSpPr>
          <p:nvPr/>
        </p:nvSpPr>
        <p:spPr bwMode="auto">
          <a:xfrm>
            <a:off x="5105400" y="4267201"/>
            <a:ext cx="477838"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16</a:t>
            </a:r>
          </a:p>
        </p:txBody>
      </p:sp>
      <p:sp>
        <p:nvSpPr>
          <p:cNvPr id="34831" name="Text Box 15"/>
          <p:cNvSpPr txBox="1">
            <a:spLocks noChangeArrowheads="1"/>
          </p:cNvSpPr>
          <p:nvPr/>
        </p:nvSpPr>
        <p:spPr bwMode="auto">
          <a:xfrm>
            <a:off x="826135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52</a:t>
            </a:r>
          </a:p>
        </p:txBody>
      </p:sp>
      <p:sp>
        <p:nvSpPr>
          <p:cNvPr id="34832" name="Text Box 16"/>
          <p:cNvSpPr txBox="1">
            <a:spLocks noChangeArrowheads="1"/>
          </p:cNvSpPr>
          <p:nvPr/>
        </p:nvSpPr>
        <p:spPr bwMode="auto">
          <a:xfrm>
            <a:off x="874236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53</a:t>
            </a:r>
          </a:p>
        </p:txBody>
      </p:sp>
      <p:sp>
        <p:nvSpPr>
          <p:cNvPr id="34833" name="Text Box 17"/>
          <p:cNvSpPr txBox="1">
            <a:spLocks noChangeArrowheads="1"/>
          </p:cNvSpPr>
          <p:nvPr/>
        </p:nvSpPr>
        <p:spPr bwMode="auto">
          <a:xfrm>
            <a:off x="917575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55</a:t>
            </a:r>
          </a:p>
        </p:txBody>
      </p:sp>
      <p:sp>
        <p:nvSpPr>
          <p:cNvPr id="34834" name="Text Box 18"/>
          <p:cNvSpPr txBox="1">
            <a:spLocks noChangeArrowheads="1"/>
          </p:cNvSpPr>
          <p:nvPr/>
        </p:nvSpPr>
        <p:spPr bwMode="auto">
          <a:xfrm>
            <a:off x="965676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68</a:t>
            </a:r>
          </a:p>
        </p:txBody>
      </p:sp>
      <p:sp>
        <p:nvSpPr>
          <p:cNvPr id="34835" name="Text Box 19"/>
          <p:cNvSpPr txBox="1">
            <a:spLocks noChangeArrowheads="1"/>
          </p:cNvSpPr>
          <p:nvPr/>
        </p:nvSpPr>
        <p:spPr bwMode="auto">
          <a:xfrm>
            <a:off x="57912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25</a:t>
            </a:r>
          </a:p>
        </p:txBody>
      </p:sp>
      <p:sp>
        <p:nvSpPr>
          <p:cNvPr id="34836" name="Text Box 20"/>
          <p:cNvSpPr txBox="1">
            <a:spLocks noChangeArrowheads="1"/>
          </p:cNvSpPr>
          <p:nvPr/>
        </p:nvSpPr>
        <p:spPr bwMode="auto">
          <a:xfrm>
            <a:off x="62722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26</a:t>
            </a:r>
          </a:p>
        </p:txBody>
      </p:sp>
      <p:sp>
        <p:nvSpPr>
          <p:cNvPr id="34837" name="Text Box 21"/>
          <p:cNvSpPr txBox="1">
            <a:spLocks noChangeArrowheads="1"/>
          </p:cNvSpPr>
          <p:nvPr/>
        </p:nvSpPr>
        <p:spPr bwMode="auto">
          <a:xfrm>
            <a:off x="7010401" y="4267201"/>
            <a:ext cx="481013"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29</a:t>
            </a:r>
          </a:p>
        </p:txBody>
      </p:sp>
      <p:sp>
        <p:nvSpPr>
          <p:cNvPr id="34838" name="Text Box 22"/>
          <p:cNvSpPr txBox="1">
            <a:spLocks noChangeArrowheads="1"/>
          </p:cNvSpPr>
          <p:nvPr/>
        </p:nvSpPr>
        <p:spPr bwMode="auto">
          <a:xfrm>
            <a:off x="7491414" y="4267201"/>
            <a:ext cx="477837" cy="360363"/>
          </a:xfrm>
          <a:prstGeom prst="rect">
            <a:avLst/>
          </a:prstGeom>
          <a:solidFill>
            <a:srgbClr val="FFFFFF"/>
          </a:solidFill>
          <a:ln w="9525">
            <a:solidFill>
              <a:srgbClr val="000000"/>
            </a:solidFill>
            <a:miter lim="800000"/>
            <a:headEnd/>
            <a:tailEnd/>
          </a:ln>
        </p:spPr>
        <p:txBody>
          <a:bodyPr/>
          <a:lstStyle/>
          <a:p>
            <a:r>
              <a:rPr lang="en-US" sz="1600">
                <a:latin typeface="Times New Roman" panose="02020603050405020304" pitchFamily="18" charset="0"/>
              </a:rPr>
              <a:t>45</a:t>
            </a:r>
          </a:p>
        </p:txBody>
      </p:sp>
    </p:spTree>
    <p:extLst>
      <p:ext uri="{BB962C8B-B14F-4D97-AF65-F5344CB8AC3E}">
        <p14:creationId xmlns:p14="http://schemas.microsoft.com/office/powerpoint/2010/main" xmlns="" val="1738465955"/>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ln/>
        </p:spPr>
        <p:txBody>
          <a:bodyPr/>
          <a:lstStyle/>
          <a:p>
            <a:r>
              <a:rPr lang="en-US"/>
              <a:t>Inserting into a B-Tree</a:t>
            </a:r>
          </a:p>
        </p:txBody>
      </p:sp>
      <p:sp>
        <p:nvSpPr>
          <p:cNvPr id="35843" name="Rectangle 3"/>
          <p:cNvSpPr>
            <a:spLocks noGrp="1" noChangeArrowheads="1"/>
          </p:cNvSpPr>
          <p:nvPr>
            <p:ph idx="1"/>
          </p:nvPr>
        </p:nvSpPr>
        <p:spPr>
          <a:ln/>
        </p:spPr>
        <p:txBody>
          <a:bodyPr/>
          <a:lstStyle/>
          <a:p>
            <a:r>
              <a:rPr lang="en-US"/>
              <a:t>Attempt to insert the new key into a leaf</a:t>
            </a:r>
          </a:p>
          <a:p>
            <a:r>
              <a:rPr lang="en-US"/>
              <a:t>If this would result in that leaf becoming too big, split the leaf into two, promoting the middle key to the leaf’s parent</a:t>
            </a:r>
          </a:p>
          <a:p>
            <a:r>
              <a:rPr lang="en-US"/>
              <a:t>If this would result in the parent becoming too big, split the parent into two, promoting the middle key</a:t>
            </a:r>
          </a:p>
          <a:p>
            <a:r>
              <a:rPr lang="en-US"/>
              <a:t>This strategy might have to be repeated all the way to the top</a:t>
            </a:r>
          </a:p>
          <a:p>
            <a:r>
              <a:rPr lang="en-US"/>
              <a:t>If necessary, the root is split in two and the middle key is promoted to a new root, making the tree one level higher</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36B7D6AD-0BFF-4268-8D4F-6820B1772C4D}" type="slidenum">
              <a:rPr lang="en-US" altLang="en-US"/>
              <a:pPr/>
              <a:t>118</a:t>
            </a:fld>
            <a:endParaRPr lang="en-US" altLang="en-US"/>
          </a:p>
        </p:txBody>
      </p:sp>
    </p:spTree>
    <p:extLst>
      <p:ext uri="{BB962C8B-B14F-4D97-AF65-F5344CB8AC3E}">
        <p14:creationId xmlns:p14="http://schemas.microsoft.com/office/powerpoint/2010/main" xmlns="" val="2167394232"/>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ln/>
        </p:spPr>
        <p:txBody>
          <a:bodyPr/>
          <a:lstStyle/>
          <a:p>
            <a:r>
              <a:rPr lang="en-GB"/>
              <a:t>Exercise in Inserting a B-Tree </a:t>
            </a:r>
          </a:p>
        </p:txBody>
      </p:sp>
      <p:sp>
        <p:nvSpPr>
          <p:cNvPr id="43011" name="Rectangle 3"/>
          <p:cNvSpPr>
            <a:spLocks noGrp="1" noChangeArrowheads="1"/>
          </p:cNvSpPr>
          <p:nvPr>
            <p:ph idx="1"/>
          </p:nvPr>
        </p:nvSpPr>
        <p:spPr>
          <a:ln/>
        </p:spPr>
        <p:txBody>
          <a:bodyPr/>
          <a:lstStyle/>
          <a:p>
            <a:r>
              <a:rPr lang="en-GB" dirty="0"/>
              <a:t>Insert the following keys to a 5-way B-tree:</a:t>
            </a:r>
          </a:p>
          <a:p>
            <a:r>
              <a:rPr lang="en-GB" dirty="0"/>
              <a:t>3, 7, 9, 23, 45, 1, 5, 14, 25, 24, 13, 11, 8, 19, 4, 31, 35, 56</a:t>
            </a:r>
          </a:p>
          <a:p>
            <a:endParaRPr lang="en-GB" dirty="0"/>
          </a:p>
          <a:p>
            <a:pPr marL="0" indent="0">
              <a:buNone/>
            </a:pPr>
            <a:endParaRPr lang="en-GB" dirty="0"/>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3BCCFDC8-6557-4FBA-98DF-CA43454DE764}" type="slidenum">
              <a:rPr lang="en-US" altLang="en-US"/>
              <a:pPr/>
              <a:t>119</a:t>
            </a:fld>
            <a:endParaRPr lang="en-US" altLang="en-US"/>
          </a:p>
        </p:txBody>
      </p:sp>
    </p:spTree>
    <p:extLst>
      <p:ext uri="{BB962C8B-B14F-4D97-AF65-F5344CB8AC3E}">
        <p14:creationId xmlns:p14="http://schemas.microsoft.com/office/powerpoint/2010/main" xmlns="" val="23170168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flipV="1">
            <a:off x="600075" y="-895985"/>
            <a:ext cx="11012170" cy="547370"/>
          </a:xfrm>
        </p:spPr>
        <p:txBody>
          <a:bodyPr>
            <a:normAutofit fontScale="90000"/>
          </a:bodyPr>
          <a:lstStyle/>
          <a:p>
            <a:endParaRPr lang="en-US"/>
          </a:p>
        </p:txBody>
      </p:sp>
      <p:sp>
        <p:nvSpPr>
          <p:cNvPr id="2" name="Content Placeholder 1"/>
          <p:cNvSpPr>
            <a:spLocks noGrp="1"/>
          </p:cNvSpPr>
          <p:nvPr>
            <p:ph idx="1"/>
          </p:nvPr>
        </p:nvSpPr>
        <p:spPr>
          <a:xfrm>
            <a:off x="618491" y="498475"/>
            <a:ext cx="9892670" cy="5706110"/>
          </a:xfrm>
        </p:spPr>
        <p:txBody>
          <a:bodyPr>
            <a:normAutofit fontScale="97500"/>
          </a:bodyPr>
          <a:lstStyle/>
          <a:p>
            <a:pPr marL="0" indent="0">
              <a:buNone/>
            </a:pPr>
            <a:r>
              <a:rPr lang="en-US" sz="6000" b="1" dirty="0" smtClean="0">
                <a:solidFill>
                  <a:srgbClr val="FF0000"/>
                </a:solidFill>
              </a:rPr>
              <a:t>   </a:t>
            </a:r>
            <a:r>
              <a:rPr lang="en-US" sz="3900" dirty="0" smtClean="0">
                <a:solidFill>
                  <a:srgbClr val="92D050"/>
                </a:solidFill>
              </a:rPr>
              <a:t>Why </a:t>
            </a:r>
            <a:r>
              <a:rPr lang="en-US" sz="3900" dirty="0">
                <a:solidFill>
                  <a:srgbClr val="92D050"/>
                </a:solidFill>
              </a:rPr>
              <a:t>we are moving to AVL TREES</a:t>
            </a:r>
            <a:r>
              <a:rPr lang="en-US" sz="3900" dirty="0" smtClean="0">
                <a:solidFill>
                  <a:srgbClr val="92D050"/>
                </a:solidFill>
              </a:rPr>
              <a:t>?</a:t>
            </a:r>
            <a:endParaRPr lang="en-US" sz="3900" dirty="0">
              <a:solidFill>
                <a:srgbClr val="92D050"/>
              </a:solidFill>
            </a:endParaRPr>
          </a:p>
          <a:p>
            <a:pPr lvl="0">
              <a:buFont typeface="Wingdings" panose="05000000000000000000" charset="0"/>
              <a:buChar char="Ø"/>
            </a:pPr>
            <a:r>
              <a:rPr lang="en-US" sz="2000" dirty="0">
                <a:solidFill>
                  <a:schemeClr val="tx1"/>
                </a:solidFill>
              </a:rPr>
              <a:t>The disadvantage of a binary search tree is that its height can be as large as N-1.</a:t>
            </a:r>
          </a:p>
          <a:p>
            <a:pPr>
              <a:buFont typeface="Wingdings" panose="05000000000000000000" charset="0"/>
              <a:buChar char="Ø"/>
            </a:pPr>
            <a:r>
              <a:rPr lang="en-US" sz="2000" dirty="0">
                <a:solidFill>
                  <a:schemeClr val="tx1"/>
                </a:solidFill>
              </a:rPr>
              <a:t>This means that the time needed to perform insertion</a:t>
            </a:r>
            <a:r>
              <a:rPr lang="en-US" sz="2000" dirty="0" smtClean="0">
                <a:solidFill>
                  <a:schemeClr val="tx1"/>
                </a:solidFill>
              </a:rPr>
              <a:t>, deletion </a:t>
            </a:r>
            <a:r>
              <a:rPr lang="en-US" sz="2000" dirty="0">
                <a:solidFill>
                  <a:schemeClr val="tx1"/>
                </a:solidFill>
              </a:rPr>
              <a:t>and many other operations can be O(N) in the worst case.</a:t>
            </a:r>
          </a:p>
          <a:p>
            <a:pPr>
              <a:buFont typeface="Wingdings" panose="05000000000000000000" charset="0"/>
              <a:buChar char="Ø"/>
            </a:pPr>
            <a:r>
              <a:rPr lang="en-US" sz="2000" dirty="0">
                <a:solidFill>
                  <a:schemeClr val="tx1"/>
                </a:solidFill>
              </a:rPr>
              <a:t>So we need a tree with small height.</a:t>
            </a:r>
          </a:p>
          <a:p>
            <a:pPr>
              <a:buFont typeface="Wingdings" panose="05000000000000000000" charset="0"/>
              <a:buChar char="Ø"/>
            </a:pPr>
            <a:r>
              <a:rPr lang="en-US" sz="2000" dirty="0">
                <a:solidFill>
                  <a:schemeClr val="tx1"/>
                </a:solidFill>
              </a:rPr>
              <a:t>A binary </a:t>
            </a:r>
            <a:r>
              <a:rPr lang="en-US" sz="2000" dirty="0" smtClean="0">
                <a:solidFill>
                  <a:schemeClr val="tx1"/>
                </a:solidFill>
              </a:rPr>
              <a:t>search tree </a:t>
            </a:r>
            <a:r>
              <a:rPr lang="en-US" sz="2000" dirty="0">
                <a:solidFill>
                  <a:schemeClr val="tx1"/>
                </a:solidFill>
              </a:rPr>
              <a:t>with N node has height at least </a:t>
            </a:r>
            <a:r>
              <a:rPr lang="en-US" sz="2000" dirty="0" smtClean="0">
                <a:solidFill>
                  <a:schemeClr val="tx1"/>
                </a:solidFill>
              </a:rPr>
              <a:t>O(N) at worst case.</a:t>
            </a:r>
            <a:endParaRPr lang="en-US" sz="2000" dirty="0">
              <a:solidFill>
                <a:schemeClr val="tx1"/>
              </a:solidFill>
            </a:endParaRPr>
          </a:p>
          <a:p>
            <a:pPr>
              <a:buFont typeface="Wingdings" panose="05000000000000000000" charset="0"/>
              <a:buChar char="Ø"/>
            </a:pPr>
            <a:r>
              <a:rPr lang="en-US" sz="2000" dirty="0">
                <a:solidFill>
                  <a:schemeClr val="tx1"/>
                </a:solidFill>
              </a:rPr>
              <a:t>Thus, our goal is to keep the height of a binary search tree </a:t>
            </a:r>
            <a:r>
              <a:rPr lang="en-US" sz="2000" dirty="0" smtClean="0">
                <a:solidFill>
                  <a:schemeClr val="tx1"/>
                </a:solidFill>
              </a:rPr>
              <a:t>in the worst case also O(log </a:t>
            </a:r>
            <a:r>
              <a:rPr lang="en-US" sz="2000" dirty="0">
                <a:solidFill>
                  <a:schemeClr val="tx1"/>
                </a:solidFill>
              </a:rPr>
              <a:t>N).</a:t>
            </a:r>
          </a:p>
          <a:p>
            <a:pPr>
              <a:buFont typeface="Wingdings" panose="05000000000000000000" charset="0"/>
              <a:buChar char="Ø"/>
            </a:pPr>
            <a:r>
              <a:rPr lang="en-US" sz="2000" dirty="0">
                <a:solidFill>
                  <a:schemeClr val="tx1"/>
                </a:solidFill>
              </a:rPr>
              <a:t>Such trees are called balanced binary search trees. Examples are AVL tree, red-black </a:t>
            </a:r>
            <a:r>
              <a:rPr lang="en-US" sz="2000" dirty="0" smtClean="0">
                <a:solidFill>
                  <a:schemeClr val="tx1"/>
                </a:solidFill>
              </a:rPr>
              <a:t>tree, splay trees , B- Trees etc., </a:t>
            </a:r>
            <a:endParaRPr lang="en-US" sz="2000" dirty="0">
              <a:solidFill>
                <a:schemeClr val="tx1"/>
              </a:solidFill>
            </a:endParaRPr>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12</a:t>
            </a:fld>
            <a:endParaRPr lang="en-US"/>
          </a:p>
        </p:txBody>
      </p:sp>
    </p:spTree>
    <p:extLst>
      <p:ext uri="{BB962C8B-B14F-4D97-AF65-F5344CB8AC3E}">
        <p14:creationId xmlns:p14="http://schemas.microsoft.com/office/powerpoint/2010/main" xmlns="" val="700791079"/>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ln/>
        </p:spPr>
        <p:txBody>
          <a:bodyPr/>
          <a:lstStyle/>
          <a:p>
            <a:r>
              <a:rPr lang="en-GB"/>
              <a:t>Removal from a B-tree</a:t>
            </a:r>
          </a:p>
        </p:txBody>
      </p:sp>
      <p:sp>
        <p:nvSpPr>
          <p:cNvPr id="40963" name="Rectangle 3"/>
          <p:cNvSpPr>
            <a:spLocks noGrp="1" noChangeArrowheads="1"/>
          </p:cNvSpPr>
          <p:nvPr>
            <p:ph idx="1"/>
          </p:nvPr>
        </p:nvSpPr>
        <p:spPr>
          <a:ln/>
        </p:spPr>
        <p:txBody>
          <a:bodyPr/>
          <a:lstStyle/>
          <a:p>
            <a:pPr>
              <a:lnSpc>
                <a:spcPct val="90000"/>
              </a:lnSpc>
            </a:pPr>
            <a:r>
              <a:rPr lang="en-GB"/>
              <a:t>During insertion, the key always goes </a:t>
            </a:r>
            <a:r>
              <a:rPr lang="en-GB" i="1"/>
              <a:t>into</a:t>
            </a:r>
            <a:r>
              <a:rPr lang="en-GB"/>
              <a:t> a </a:t>
            </a:r>
            <a:r>
              <a:rPr lang="en-GB" i="1"/>
              <a:t>leaf</a:t>
            </a:r>
            <a:r>
              <a:rPr lang="en-GB"/>
              <a:t>.  For deletion we wish to remove </a:t>
            </a:r>
            <a:r>
              <a:rPr lang="en-GB" i="1"/>
              <a:t>from</a:t>
            </a:r>
            <a:r>
              <a:rPr lang="en-GB"/>
              <a:t> a leaf.  There are three possible ways we can do this:</a:t>
            </a:r>
          </a:p>
          <a:p>
            <a:pPr>
              <a:lnSpc>
                <a:spcPct val="90000"/>
              </a:lnSpc>
            </a:pPr>
            <a:r>
              <a:rPr lang="en-GB"/>
              <a:t>1 - If the key is already in a leaf node, and removing it doesn’t cause that leaf node to have too few keys, then simply remove the key to be deleted.</a:t>
            </a:r>
          </a:p>
          <a:p>
            <a:pPr>
              <a:lnSpc>
                <a:spcPct val="90000"/>
              </a:lnSpc>
            </a:pPr>
            <a:r>
              <a:rPr lang="en-GB"/>
              <a:t>2 - If the key is </a:t>
            </a:r>
            <a:r>
              <a:rPr lang="en-GB" i="1"/>
              <a:t>not</a:t>
            </a:r>
            <a:r>
              <a:rPr lang="en-GB"/>
              <a:t> in a leaf then it is guaranteed (by the nature of a B-tree) that its predecessor or successor will be in a leaf -- in this case we can delete the key and promote the predecessor or successor key to the non-leaf deleted key’s position.</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3B308AF3-642D-41B4-9AD0-EFD0CA144A4D}" type="slidenum">
              <a:rPr lang="en-US" altLang="en-US"/>
              <a:pPr/>
              <a:t>120</a:t>
            </a:fld>
            <a:endParaRPr lang="en-US" altLang="en-US"/>
          </a:p>
        </p:txBody>
      </p:sp>
    </p:spTree>
    <p:extLst>
      <p:ext uri="{BB962C8B-B14F-4D97-AF65-F5344CB8AC3E}">
        <p14:creationId xmlns:p14="http://schemas.microsoft.com/office/powerpoint/2010/main" xmlns="" val="2062940192"/>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ln/>
        </p:spPr>
        <p:txBody>
          <a:bodyPr/>
          <a:lstStyle/>
          <a:p>
            <a:r>
              <a:rPr lang="en-GB"/>
              <a:t>Removal from a B-tree (2)</a:t>
            </a:r>
          </a:p>
        </p:txBody>
      </p:sp>
      <p:sp>
        <p:nvSpPr>
          <p:cNvPr id="41987" name="Rectangle 3"/>
          <p:cNvSpPr>
            <a:spLocks noGrp="1" noChangeArrowheads="1"/>
          </p:cNvSpPr>
          <p:nvPr>
            <p:ph idx="1"/>
          </p:nvPr>
        </p:nvSpPr>
        <p:spPr>
          <a:ln/>
        </p:spPr>
        <p:txBody>
          <a:bodyPr/>
          <a:lstStyle/>
          <a:p>
            <a:r>
              <a:rPr lang="en-GB"/>
              <a:t>If (1) or (2) lead to a leaf node containing less than the minimum number of keys then we have to look at the siblings immediately adjacent to the leaf in question:  </a:t>
            </a:r>
          </a:p>
          <a:p>
            <a:pPr lvl="1"/>
            <a:r>
              <a:rPr lang="en-GB"/>
              <a:t>3: if one of them has more than the min. number of keys then we can promote one of its keys to the parent and take the parent key into our lacking leaf </a:t>
            </a:r>
          </a:p>
          <a:p>
            <a:pPr lvl="1"/>
            <a:r>
              <a:rPr lang="en-GB"/>
              <a:t>4: if neither of them has more than the min. number of keys then the lacking leaf and one of its neighbours can be combined with their shared parent (the opposite of promoting a key) and the new leaf will have the correct number of keys; if this step leave the parent with too few keys then we repeat the process up to the root itself, if required </a:t>
            </a:r>
          </a:p>
          <a:p>
            <a:pPr lvl="1"/>
            <a:endParaRPr lang="en-GB"/>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1E74ADAA-858F-4A36-93FF-B59E2991AB03}" type="slidenum">
              <a:rPr lang="en-US" altLang="en-US"/>
              <a:pPr/>
              <a:t>121</a:t>
            </a:fld>
            <a:endParaRPr lang="en-US" altLang="en-US"/>
          </a:p>
        </p:txBody>
      </p:sp>
    </p:spTree>
    <p:extLst>
      <p:ext uri="{BB962C8B-B14F-4D97-AF65-F5344CB8AC3E}">
        <p14:creationId xmlns:p14="http://schemas.microsoft.com/office/powerpoint/2010/main" xmlns="" val="54378551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ln/>
        </p:spPr>
        <p:txBody>
          <a:bodyPr/>
          <a:lstStyle/>
          <a:p>
            <a:r>
              <a:rPr lang="en-GB"/>
              <a:t>Type #1: Simple leaf deletion</a:t>
            </a:r>
          </a:p>
        </p:txBody>
      </p:sp>
      <p:sp>
        <p:nvSpPr>
          <p:cNvPr id="38"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39" name="Slide Number Placeholder 3"/>
          <p:cNvSpPr>
            <a:spLocks noGrp="1"/>
          </p:cNvSpPr>
          <p:nvPr>
            <p:ph type="sldNum" sz="quarter" idx="12"/>
          </p:nvPr>
        </p:nvSpPr>
        <p:spPr/>
        <p:txBody>
          <a:bodyPr/>
          <a:lstStyle/>
          <a:p>
            <a:fld id="{85088CA3-635F-4BFC-BA31-64B2416AB0C6}" type="slidenum">
              <a:rPr lang="en-US" altLang="en-US"/>
              <a:pPr/>
              <a:t>122</a:t>
            </a:fld>
            <a:endParaRPr lang="en-US" altLang="en-US"/>
          </a:p>
        </p:txBody>
      </p:sp>
      <p:grpSp>
        <p:nvGrpSpPr>
          <p:cNvPr id="46126" name="Group 46"/>
          <p:cNvGrpSpPr>
            <a:grpSpLocks/>
          </p:cNvGrpSpPr>
          <p:nvPr/>
        </p:nvGrpSpPr>
        <p:grpSpPr bwMode="auto">
          <a:xfrm>
            <a:off x="2514600" y="2209800"/>
            <a:ext cx="6858000" cy="2133600"/>
            <a:chOff x="624" y="1392"/>
            <a:chExt cx="4320" cy="1344"/>
          </a:xfrm>
        </p:grpSpPr>
        <p:grpSp>
          <p:nvGrpSpPr>
            <p:cNvPr id="46094" name="Group 14"/>
            <p:cNvGrpSpPr>
              <a:grpSpLocks/>
            </p:cNvGrpSpPr>
            <p:nvPr/>
          </p:nvGrpSpPr>
          <p:grpSpPr bwMode="auto">
            <a:xfrm>
              <a:off x="2160" y="1392"/>
              <a:ext cx="1200" cy="432"/>
              <a:chOff x="2160" y="1392"/>
              <a:chExt cx="1200" cy="432"/>
            </a:xfrm>
          </p:grpSpPr>
          <p:sp>
            <p:nvSpPr>
              <p:cNvPr id="46085" name="Rectangle 5"/>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088" name="Rectangle 8"/>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46089" name="Rectangle 9"/>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sp>
            <p:nvSpPr>
              <p:cNvPr id="46090" name="Rectangle 10"/>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52</a:t>
                </a:r>
              </a:p>
            </p:txBody>
          </p:sp>
        </p:grpSp>
        <p:grpSp>
          <p:nvGrpSpPr>
            <p:cNvPr id="46095" name="Group 15"/>
            <p:cNvGrpSpPr>
              <a:grpSpLocks/>
            </p:cNvGrpSpPr>
            <p:nvPr/>
          </p:nvGrpSpPr>
          <p:grpSpPr bwMode="auto">
            <a:xfrm>
              <a:off x="624" y="2304"/>
              <a:ext cx="1200" cy="432"/>
              <a:chOff x="2160" y="1392"/>
              <a:chExt cx="1200" cy="432"/>
            </a:xfrm>
          </p:grpSpPr>
          <p:sp>
            <p:nvSpPr>
              <p:cNvPr id="46096" name="Rectangle 16"/>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097" name="Rectangle 17"/>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a:t>
                </a:r>
              </a:p>
            </p:txBody>
          </p:sp>
          <p:sp>
            <p:nvSpPr>
              <p:cNvPr id="46098" name="Rectangle 18"/>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46099" name="Rectangle 19"/>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grpSp>
        <p:grpSp>
          <p:nvGrpSpPr>
            <p:cNvPr id="46114" name="Group 34"/>
            <p:cNvGrpSpPr>
              <a:grpSpLocks/>
            </p:cNvGrpSpPr>
            <p:nvPr/>
          </p:nvGrpSpPr>
          <p:grpSpPr bwMode="auto">
            <a:xfrm>
              <a:off x="1920" y="2304"/>
              <a:ext cx="816" cy="432"/>
              <a:chOff x="2160" y="2304"/>
              <a:chExt cx="816" cy="432"/>
            </a:xfrm>
          </p:grpSpPr>
          <p:sp>
            <p:nvSpPr>
              <p:cNvPr id="46101" name="Rectangle 21"/>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02" name="Rectangle 22"/>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46103" name="Rectangle 23"/>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22</a:t>
                </a:r>
              </a:p>
            </p:txBody>
          </p:sp>
        </p:grpSp>
        <p:grpSp>
          <p:nvGrpSpPr>
            <p:cNvPr id="46105" name="Group 25"/>
            <p:cNvGrpSpPr>
              <a:grpSpLocks/>
            </p:cNvGrpSpPr>
            <p:nvPr/>
          </p:nvGrpSpPr>
          <p:grpSpPr bwMode="auto">
            <a:xfrm>
              <a:off x="3744" y="2304"/>
              <a:ext cx="1200" cy="432"/>
              <a:chOff x="2160" y="1392"/>
              <a:chExt cx="1200" cy="432"/>
            </a:xfrm>
          </p:grpSpPr>
          <p:sp>
            <p:nvSpPr>
              <p:cNvPr id="46106" name="Rectangle 26"/>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07" name="Rectangle 27"/>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46108" name="Rectangle 28"/>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46109" name="Rectangle 29"/>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72</a:t>
                </a:r>
              </a:p>
            </p:txBody>
          </p:sp>
        </p:grpSp>
        <p:sp>
          <p:nvSpPr>
            <p:cNvPr id="46110" name="Line 30"/>
            <p:cNvSpPr>
              <a:spLocks noChangeShapeType="1"/>
            </p:cNvSpPr>
            <p:nvPr/>
          </p:nvSpPr>
          <p:spPr bwMode="auto">
            <a:xfrm flipH="1">
              <a:off x="1824" y="1824"/>
              <a:ext cx="33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11" name="Line 31"/>
            <p:cNvSpPr>
              <a:spLocks noChangeShapeType="1"/>
            </p:cNvSpPr>
            <p:nvPr/>
          </p:nvSpPr>
          <p:spPr bwMode="auto">
            <a:xfrm flipH="1">
              <a:off x="2448" y="1824"/>
              <a:ext cx="9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12" name="Line 32"/>
            <p:cNvSpPr>
              <a:spLocks noChangeShapeType="1"/>
            </p:cNvSpPr>
            <p:nvPr/>
          </p:nvSpPr>
          <p:spPr bwMode="auto">
            <a:xfrm>
              <a:off x="3360" y="1824"/>
              <a:ext cx="38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13" name="Line 33"/>
            <p:cNvSpPr>
              <a:spLocks noChangeShapeType="1"/>
            </p:cNvSpPr>
            <p:nvPr/>
          </p:nvSpPr>
          <p:spPr bwMode="auto">
            <a:xfrm>
              <a:off x="2976" y="1824"/>
              <a:ext cx="14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46120" name="Group 40"/>
            <p:cNvGrpSpPr>
              <a:grpSpLocks/>
            </p:cNvGrpSpPr>
            <p:nvPr/>
          </p:nvGrpSpPr>
          <p:grpSpPr bwMode="auto">
            <a:xfrm>
              <a:off x="2832" y="2304"/>
              <a:ext cx="816" cy="432"/>
              <a:chOff x="2160" y="2304"/>
              <a:chExt cx="816" cy="432"/>
            </a:xfrm>
          </p:grpSpPr>
          <p:sp>
            <p:nvSpPr>
              <p:cNvPr id="46121" name="Rectangle 41"/>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22" name="Rectangle 42"/>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sp>
            <p:nvSpPr>
              <p:cNvPr id="46123" name="Rectangle 43"/>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grpSp>
      <p:sp>
        <p:nvSpPr>
          <p:cNvPr id="46124" name="Text Box 44"/>
          <p:cNvSpPr txBox="1">
            <a:spLocks noChangeArrowheads="1"/>
          </p:cNvSpPr>
          <p:nvPr/>
        </p:nvSpPr>
        <p:spPr bwMode="auto">
          <a:xfrm>
            <a:off x="2446675" y="5087036"/>
            <a:ext cx="36728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Delete 2:  Since there are enough</a:t>
            </a:r>
          </a:p>
          <a:p>
            <a:pPr algn="ctr"/>
            <a:r>
              <a:rPr lang="en-GB"/>
              <a:t>keys in the node, just delete it</a:t>
            </a:r>
            <a:endParaRPr lang="en-GB" sz="2800"/>
          </a:p>
        </p:txBody>
      </p:sp>
      <p:sp>
        <p:nvSpPr>
          <p:cNvPr id="46125" name="Line 45"/>
          <p:cNvSpPr>
            <a:spLocks noChangeShapeType="1"/>
          </p:cNvSpPr>
          <p:nvPr/>
        </p:nvSpPr>
        <p:spPr bwMode="auto">
          <a:xfrm flipH="1" flipV="1">
            <a:off x="2971800" y="4495800"/>
            <a:ext cx="152400" cy="3810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28" name="Text Box 48"/>
          <p:cNvSpPr txBox="1">
            <a:spLocks noChangeArrowheads="1"/>
          </p:cNvSpPr>
          <p:nvPr/>
        </p:nvSpPr>
        <p:spPr bwMode="auto">
          <a:xfrm>
            <a:off x="1945554" y="2131111"/>
            <a:ext cx="2223942"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Assuming a 5-way</a:t>
            </a:r>
          </a:p>
          <a:p>
            <a:pPr algn="ctr"/>
            <a:r>
              <a:rPr lang="en-GB"/>
              <a:t>B-Tree, as before...</a:t>
            </a:r>
            <a:endParaRPr lang="en-GB" sz="2800" i="1">
              <a:effectLst>
                <a:outerShdw blurRad="38100" dist="38100" dir="2700000" algn="tl">
                  <a:srgbClr val="C0C0C0"/>
                </a:outerShdw>
              </a:effectLst>
            </a:endParaRPr>
          </a:p>
        </p:txBody>
      </p:sp>
      <p:sp>
        <p:nvSpPr>
          <p:cNvPr id="46129" name="Text Box 49"/>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grpSp>
        <p:nvGrpSpPr>
          <p:cNvPr id="46131" name="Group 51"/>
          <p:cNvGrpSpPr>
            <a:grpSpLocks/>
          </p:cNvGrpSpPr>
          <p:nvPr/>
        </p:nvGrpSpPr>
        <p:grpSpPr bwMode="auto">
          <a:xfrm>
            <a:off x="2438400" y="3581400"/>
            <a:ext cx="685800" cy="914400"/>
            <a:chOff x="576" y="2256"/>
            <a:chExt cx="432" cy="576"/>
          </a:xfrm>
        </p:grpSpPr>
        <p:sp>
          <p:nvSpPr>
            <p:cNvPr id="46127" name="Rectangle 47"/>
            <p:cNvSpPr>
              <a:spLocks noChangeArrowheads="1"/>
            </p:cNvSpPr>
            <p:nvPr/>
          </p:nvSpPr>
          <p:spPr bwMode="auto">
            <a:xfrm>
              <a:off x="576" y="2256"/>
              <a:ext cx="432" cy="576"/>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6130" name="Line 50"/>
            <p:cNvSpPr>
              <a:spLocks noChangeShapeType="1"/>
            </p:cNvSpPr>
            <p:nvPr/>
          </p:nvSpPr>
          <p:spPr bwMode="auto">
            <a:xfrm>
              <a:off x="1008" y="2304"/>
              <a:ext cx="0" cy="432"/>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xmlns="" val="36768492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46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050"/>
          <p:cNvSpPr>
            <a:spLocks noGrp="1" noChangeArrowheads="1"/>
          </p:cNvSpPr>
          <p:nvPr>
            <p:ph type="title"/>
          </p:nvPr>
        </p:nvSpPr>
        <p:spPr>
          <a:ln/>
        </p:spPr>
        <p:txBody>
          <a:bodyPr/>
          <a:lstStyle/>
          <a:p>
            <a:r>
              <a:rPr lang="en-GB"/>
              <a:t>Type #2: Simple non-leaf deletion</a:t>
            </a:r>
          </a:p>
        </p:txBody>
      </p:sp>
      <p:sp>
        <p:nvSpPr>
          <p:cNvPr id="44"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45" name="Slide Number Placeholder 3"/>
          <p:cNvSpPr>
            <a:spLocks noGrp="1"/>
          </p:cNvSpPr>
          <p:nvPr>
            <p:ph type="sldNum" sz="quarter" idx="12"/>
          </p:nvPr>
        </p:nvSpPr>
        <p:spPr/>
        <p:txBody>
          <a:bodyPr/>
          <a:lstStyle/>
          <a:p>
            <a:fld id="{9E9F27AD-56CE-4720-A8EF-3D5772D81789}" type="slidenum">
              <a:rPr lang="en-US" altLang="en-US"/>
              <a:pPr/>
              <a:t>123</a:t>
            </a:fld>
            <a:endParaRPr lang="en-US" altLang="en-US"/>
          </a:p>
        </p:txBody>
      </p:sp>
      <p:grpSp>
        <p:nvGrpSpPr>
          <p:cNvPr id="48160" name="Group 2080"/>
          <p:cNvGrpSpPr>
            <a:grpSpLocks/>
          </p:cNvGrpSpPr>
          <p:nvPr/>
        </p:nvGrpSpPr>
        <p:grpSpPr bwMode="auto">
          <a:xfrm>
            <a:off x="3124200" y="2209800"/>
            <a:ext cx="6248400" cy="2133600"/>
            <a:chOff x="1008" y="1392"/>
            <a:chExt cx="3936" cy="1344"/>
          </a:xfrm>
        </p:grpSpPr>
        <p:grpSp>
          <p:nvGrpSpPr>
            <p:cNvPr id="48132" name="Group 2052"/>
            <p:cNvGrpSpPr>
              <a:grpSpLocks/>
            </p:cNvGrpSpPr>
            <p:nvPr/>
          </p:nvGrpSpPr>
          <p:grpSpPr bwMode="auto">
            <a:xfrm>
              <a:off x="2160" y="1392"/>
              <a:ext cx="1200" cy="432"/>
              <a:chOff x="2160" y="1392"/>
              <a:chExt cx="1200" cy="432"/>
            </a:xfrm>
          </p:grpSpPr>
          <p:sp>
            <p:nvSpPr>
              <p:cNvPr id="48133" name="Rectangle 2053"/>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34" name="Rectangle 2054"/>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48135" name="Rectangle 2055"/>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sp>
            <p:nvSpPr>
              <p:cNvPr id="48136" name="Rectangle 2056"/>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52</a:t>
                </a:r>
              </a:p>
            </p:txBody>
          </p:sp>
        </p:grpSp>
        <p:grpSp>
          <p:nvGrpSpPr>
            <p:cNvPr id="48159" name="Group 2079"/>
            <p:cNvGrpSpPr>
              <a:grpSpLocks/>
            </p:cNvGrpSpPr>
            <p:nvPr/>
          </p:nvGrpSpPr>
          <p:grpSpPr bwMode="auto">
            <a:xfrm>
              <a:off x="1008" y="2304"/>
              <a:ext cx="816" cy="432"/>
              <a:chOff x="1008" y="2304"/>
              <a:chExt cx="816" cy="432"/>
            </a:xfrm>
          </p:grpSpPr>
          <p:sp>
            <p:nvSpPr>
              <p:cNvPr id="48138" name="Rectangle 2058"/>
              <p:cNvSpPr>
                <a:spLocks noChangeArrowheads="1"/>
              </p:cNvSpPr>
              <p:nvPr/>
            </p:nvSpPr>
            <p:spPr bwMode="auto">
              <a:xfrm>
                <a:off x="1008"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40" name="Rectangle 2060"/>
              <p:cNvSpPr>
                <a:spLocks noChangeArrowheads="1"/>
              </p:cNvSpPr>
              <p:nvPr/>
            </p:nvSpPr>
            <p:spPr bwMode="auto">
              <a:xfrm>
                <a:off x="1056"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48141" name="Rectangle 2061"/>
              <p:cNvSpPr>
                <a:spLocks noChangeArrowheads="1"/>
              </p:cNvSpPr>
              <p:nvPr/>
            </p:nvSpPr>
            <p:spPr bwMode="auto">
              <a:xfrm>
                <a:off x="144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grpSp>
        <p:grpSp>
          <p:nvGrpSpPr>
            <p:cNvPr id="48142" name="Group 2062"/>
            <p:cNvGrpSpPr>
              <a:grpSpLocks/>
            </p:cNvGrpSpPr>
            <p:nvPr/>
          </p:nvGrpSpPr>
          <p:grpSpPr bwMode="auto">
            <a:xfrm>
              <a:off x="1920" y="2304"/>
              <a:ext cx="816" cy="432"/>
              <a:chOff x="2160" y="2304"/>
              <a:chExt cx="816" cy="432"/>
            </a:xfrm>
          </p:grpSpPr>
          <p:sp>
            <p:nvSpPr>
              <p:cNvPr id="48143" name="Rectangle 2063"/>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44" name="Rectangle 2064"/>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48145" name="Rectangle 2065"/>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22</a:t>
                </a:r>
              </a:p>
            </p:txBody>
          </p:sp>
        </p:grpSp>
        <p:grpSp>
          <p:nvGrpSpPr>
            <p:cNvPr id="48146" name="Group 2066"/>
            <p:cNvGrpSpPr>
              <a:grpSpLocks/>
            </p:cNvGrpSpPr>
            <p:nvPr/>
          </p:nvGrpSpPr>
          <p:grpSpPr bwMode="auto">
            <a:xfrm>
              <a:off x="3744" y="2304"/>
              <a:ext cx="1200" cy="432"/>
              <a:chOff x="2160" y="1392"/>
              <a:chExt cx="1200" cy="432"/>
            </a:xfrm>
          </p:grpSpPr>
          <p:sp>
            <p:nvSpPr>
              <p:cNvPr id="48147" name="Rectangle 2067"/>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48" name="Rectangle 2068"/>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48149" name="Rectangle 2069"/>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48150" name="Rectangle 2070"/>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72</a:t>
                </a:r>
              </a:p>
            </p:txBody>
          </p:sp>
        </p:grpSp>
        <p:sp>
          <p:nvSpPr>
            <p:cNvPr id="48151" name="Line 2071"/>
            <p:cNvSpPr>
              <a:spLocks noChangeShapeType="1"/>
            </p:cNvSpPr>
            <p:nvPr/>
          </p:nvSpPr>
          <p:spPr bwMode="auto">
            <a:xfrm flipH="1">
              <a:off x="1824" y="1824"/>
              <a:ext cx="33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52" name="Line 2072"/>
            <p:cNvSpPr>
              <a:spLocks noChangeShapeType="1"/>
            </p:cNvSpPr>
            <p:nvPr/>
          </p:nvSpPr>
          <p:spPr bwMode="auto">
            <a:xfrm flipH="1">
              <a:off x="2448" y="1824"/>
              <a:ext cx="9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53" name="Line 2073"/>
            <p:cNvSpPr>
              <a:spLocks noChangeShapeType="1"/>
            </p:cNvSpPr>
            <p:nvPr/>
          </p:nvSpPr>
          <p:spPr bwMode="auto">
            <a:xfrm>
              <a:off x="3360" y="1824"/>
              <a:ext cx="38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54" name="Line 2074"/>
            <p:cNvSpPr>
              <a:spLocks noChangeShapeType="1"/>
            </p:cNvSpPr>
            <p:nvPr/>
          </p:nvSpPr>
          <p:spPr bwMode="auto">
            <a:xfrm>
              <a:off x="2976" y="1824"/>
              <a:ext cx="14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48155" name="Group 2075"/>
            <p:cNvGrpSpPr>
              <a:grpSpLocks/>
            </p:cNvGrpSpPr>
            <p:nvPr/>
          </p:nvGrpSpPr>
          <p:grpSpPr bwMode="auto">
            <a:xfrm>
              <a:off x="2832" y="2304"/>
              <a:ext cx="816" cy="432"/>
              <a:chOff x="2160" y="2304"/>
              <a:chExt cx="816" cy="432"/>
            </a:xfrm>
          </p:grpSpPr>
          <p:sp>
            <p:nvSpPr>
              <p:cNvPr id="48156" name="Rectangle 2076"/>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57" name="Rectangle 2077"/>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sp>
            <p:nvSpPr>
              <p:cNvPr id="48158" name="Rectangle 2078"/>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grpSp>
      <p:sp>
        <p:nvSpPr>
          <p:cNvPr id="48161" name="Text Box 2081"/>
          <p:cNvSpPr txBox="1">
            <a:spLocks noChangeArrowheads="1"/>
          </p:cNvSpPr>
          <p:nvPr/>
        </p:nvSpPr>
        <p:spPr bwMode="auto">
          <a:xfrm>
            <a:off x="7591132" y="2299771"/>
            <a:ext cx="1176924"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Delete 52</a:t>
            </a:r>
            <a:endParaRPr lang="en-GB" sz="2800" i="1">
              <a:effectLst>
                <a:outerShdw blurRad="38100" dist="38100" dir="2700000" algn="tl">
                  <a:srgbClr val="C0C0C0"/>
                </a:outerShdw>
              </a:effectLst>
            </a:endParaRPr>
          </a:p>
        </p:txBody>
      </p:sp>
      <p:sp>
        <p:nvSpPr>
          <p:cNvPr id="48162" name="Line 2082"/>
          <p:cNvSpPr>
            <a:spLocks noChangeShapeType="1"/>
          </p:cNvSpPr>
          <p:nvPr/>
        </p:nvSpPr>
        <p:spPr bwMode="auto">
          <a:xfrm flipH="1">
            <a:off x="6934200" y="2514600"/>
            <a:ext cx="609600"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63" name="Line 2083"/>
          <p:cNvSpPr>
            <a:spLocks noChangeShapeType="1"/>
          </p:cNvSpPr>
          <p:nvPr/>
        </p:nvSpPr>
        <p:spPr bwMode="auto">
          <a:xfrm flipV="1">
            <a:off x="7848600" y="4419600"/>
            <a:ext cx="0" cy="5334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65" name="Text Box 2085"/>
          <p:cNvSpPr txBox="1">
            <a:spLocks noChangeArrowheads="1"/>
          </p:cNvSpPr>
          <p:nvPr/>
        </p:nvSpPr>
        <p:spPr bwMode="auto">
          <a:xfrm>
            <a:off x="6848868" y="4904473"/>
            <a:ext cx="2840841"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Borrow the predecessor</a:t>
            </a:r>
          </a:p>
          <a:p>
            <a:pPr algn="ctr"/>
            <a:r>
              <a:rPr lang="en-GB"/>
              <a:t>or (in this case) successor</a:t>
            </a:r>
            <a:endParaRPr lang="en-GB" sz="2800" i="1">
              <a:effectLst>
                <a:outerShdw blurRad="38100" dist="38100" dir="2700000" algn="tl">
                  <a:srgbClr val="C0C0C0"/>
                </a:outerShdw>
              </a:effectLst>
            </a:endParaRPr>
          </a:p>
        </p:txBody>
      </p:sp>
      <p:grpSp>
        <p:nvGrpSpPr>
          <p:cNvPr id="48170" name="Group 2090"/>
          <p:cNvGrpSpPr>
            <a:grpSpLocks/>
          </p:cNvGrpSpPr>
          <p:nvPr/>
        </p:nvGrpSpPr>
        <p:grpSpPr bwMode="auto">
          <a:xfrm>
            <a:off x="6248400" y="2286000"/>
            <a:ext cx="838200" cy="1219200"/>
            <a:chOff x="2976" y="1440"/>
            <a:chExt cx="528" cy="768"/>
          </a:xfrm>
        </p:grpSpPr>
        <p:sp>
          <p:nvSpPr>
            <p:cNvPr id="48167" name="Line 2087"/>
            <p:cNvSpPr>
              <a:spLocks noChangeShapeType="1"/>
            </p:cNvSpPr>
            <p:nvPr/>
          </p:nvSpPr>
          <p:spPr bwMode="auto">
            <a:xfrm>
              <a:off x="3168" y="1776"/>
              <a:ext cx="336" cy="432"/>
            </a:xfrm>
            <a:prstGeom prst="line">
              <a:avLst/>
            </a:prstGeom>
            <a:noFill/>
            <a:ln w="12700">
              <a:solidFill>
                <a:srgbClr val="FF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69" name="Rectangle 2089"/>
            <p:cNvSpPr>
              <a:spLocks noChangeArrowheads="1"/>
            </p:cNvSpPr>
            <p:nvPr/>
          </p:nvSpPr>
          <p:spPr bwMode="auto">
            <a:xfrm>
              <a:off x="2976" y="1440"/>
              <a:ext cx="336" cy="33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nvGrpSpPr>
          <p:cNvPr id="48172" name="Group 2092"/>
          <p:cNvGrpSpPr>
            <a:grpSpLocks/>
          </p:cNvGrpSpPr>
          <p:nvPr/>
        </p:nvGrpSpPr>
        <p:grpSpPr bwMode="auto">
          <a:xfrm>
            <a:off x="6934200" y="2743200"/>
            <a:ext cx="1143000" cy="1524000"/>
            <a:chOff x="3408" y="1728"/>
            <a:chExt cx="720" cy="960"/>
          </a:xfrm>
        </p:grpSpPr>
        <p:sp>
          <p:nvSpPr>
            <p:cNvPr id="48166" name="Line 2086"/>
            <p:cNvSpPr>
              <a:spLocks noChangeShapeType="1"/>
            </p:cNvSpPr>
            <p:nvPr/>
          </p:nvSpPr>
          <p:spPr bwMode="auto">
            <a:xfrm flipH="1" flipV="1">
              <a:off x="3408" y="1728"/>
              <a:ext cx="528" cy="624"/>
            </a:xfrm>
            <a:prstGeom prst="line">
              <a:avLst/>
            </a:prstGeom>
            <a:noFill/>
            <a:ln w="12700">
              <a:solidFill>
                <a:srgbClr val="FF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71" name="Rectangle 2091"/>
            <p:cNvSpPr>
              <a:spLocks noChangeArrowheads="1"/>
            </p:cNvSpPr>
            <p:nvPr/>
          </p:nvSpPr>
          <p:spPr bwMode="auto">
            <a:xfrm>
              <a:off x="3792" y="2352"/>
              <a:ext cx="336" cy="336"/>
            </a:xfrm>
            <a:prstGeom prst="rect">
              <a:avLst/>
            </a:prstGeom>
            <a:solidFill>
              <a:schemeClr val="accent1"/>
            </a:solidFill>
            <a:ln w="127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
        <p:nvSpPr>
          <p:cNvPr id="48173" name="Rectangle 2093"/>
          <p:cNvSpPr>
            <a:spLocks noChangeArrowheads="1"/>
          </p:cNvSpPr>
          <p:nvPr/>
        </p:nvSpPr>
        <p:spPr bwMode="auto">
          <a:xfrm>
            <a:off x="6248400" y="2286000"/>
            <a:ext cx="533400" cy="53340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48175" name="Rectangle 2095"/>
          <p:cNvSpPr>
            <a:spLocks noChangeArrowheads="1"/>
          </p:cNvSpPr>
          <p:nvPr/>
        </p:nvSpPr>
        <p:spPr bwMode="auto">
          <a:xfrm>
            <a:off x="6934200" y="2286000"/>
            <a:ext cx="1828800" cy="381000"/>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76" name="Rectangle 2096"/>
          <p:cNvSpPr>
            <a:spLocks noChangeArrowheads="1"/>
          </p:cNvSpPr>
          <p:nvPr/>
        </p:nvSpPr>
        <p:spPr bwMode="auto">
          <a:xfrm>
            <a:off x="6705600" y="4419600"/>
            <a:ext cx="3124200" cy="1295400"/>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8177" name="Text Box 2097"/>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42238825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4817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817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4817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8173"/>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481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73" grpId="0" animBg="1" autoUpdateAnimBg="0"/>
      <p:bldP spid="48175" grpId="0" animBg="1"/>
      <p:bldP spid="48176"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026"/>
          <p:cNvSpPr>
            <a:spLocks noGrp="1" noChangeArrowheads="1"/>
          </p:cNvSpPr>
          <p:nvPr>
            <p:ph type="title"/>
          </p:nvPr>
        </p:nvSpPr>
        <p:spPr>
          <a:ln/>
        </p:spPr>
        <p:txBody>
          <a:bodyPr/>
          <a:lstStyle/>
          <a:p>
            <a:r>
              <a:rPr lang="en-GB"/>
              <a:t>Type #4: Too few keys in node and its siblings</a:t>
            </a:r>
          </a:p>
        </p:txBody>
      </p:sp>
      <p:sp>
        <p:nvSpPr>
          <p:cNvPr id="45"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46" name="Slide Number Placeholder 3"/>
          <p:cNvSpPr>
            <a:spLocks noGrp="1"/>
          </p:cNvSpPr>
          <p:nvPr>
            <p:ph type="sldNum" sz="quarter" idx="12"/>
          </p:nvPr>
        </p:nvSpPr>
        <p:spPr/>
        <p:txBody>
          <a:bodyPr/>
          <a:lstStyle/>
          <a:p>
            <a:fld id="{D4C0CF8F-3645-4521-A013-1B1FB3B44F38}" type="slidenum">
              <a:rPr lang="en-US" altLang="en-US"/>
              <a:pPr/>
              <a:t>124</a:t>
            </a:fld>
            <a:endParaRPr lang="en-US" altLang="en-US"/>
          </a:p>
        </p:txBody>
      </p:sp>
      <p:grpSp>
        <p:nvGrpSpPr>
          <p:cNvPr id="49183" name="Group 1055"/>
          <p:cNvGrpSpPr>
            <a:grpSpLocks/>
          </p:cNvGrpSpPr>
          <p:nvPr/>
        </p:nvGrpSpPr>
        <p:grpSpPr bwMode="auto">
          <a:xfrm>
            <a:off x="3124200" y="2209800"/>
            <a:ext cx="5638800" cy="2133600"/>
            <a:chOff x="1008" y="1392"/>
            <a:chExt cx="3552" cy="1344"/>
          </a:xfrm>
        </p:grpSpPr>
        <p:grpSp>
          <p:nvGrpSpPr>
            <p:cNvPr id="49156" name="Group 1028"/>
            <p:cNvGrpSpPr>
              <a:grpSpLocks/>
            </p:cNvGrpSpPr>
            <p:nvPr/>
          </p:nvGrpSpPr>
          <p:grpSpPr bwMode="auto">
            <a:xfrm>
              <a:off x="2160" y="1392"/>
              <a:ext cx="1200" cy="432"/>
              <a:chOff x="2160" y="1392"/>
              <a:chExt cx="1200" cy="432"/>
            </a:xfrm>
          </p:grpSpPr>
          <p:sp>
            <p:nvSpPr>
              <p:cNvPr id="49157" name="Rectangle 1029"/>
              <p:cNvSpPr>
                <a:spLocks noChangeArrowheads="1"/>
              </p:cNvSpPr>
              <p:nvPr/>
            </p:nvSpPr>
            <p:spPr bwMode="auto">
              <a:xfrm>
                <a:off x="2160" y="1392"/>
                <a:ext cx="1200"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58" name="Rectangle 1030"/>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49159" name="Rectangle 1031"/>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sp>
            <p:nvSpPr>
              <p:cNvPr id="49160" name="Rectangle 1032"/>
              <p:cNvSpPr>
                <a:spLocks noChangeArrowheads="1"/>
              </p:cNvSpPr>
              <p:nvPr/>
            </p:nvSpPr>
            <p:spPr bwMode="auto">
              <a:xfrm>
                <a:off x="2976"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grpSp>
        <p:grpSp>
          <p:nvGrpSpPr>
            <p:cNvPr id="49161" name="Group 1033"/>
            <p:cNvGrpSpPr>
              <a:grpSpLocks/>
            </p:cNvGrpSpPr>
            <p:nvPr/>
          </p:nvGrpSpPr>
          <p:grpSpPr bwMode="auto">
            <a:xfrm>
              <a:off x="1008" y="2304"/>
              <a:ext cx="816" cy="432"/>
              <a:chOff x="1008" y="2304"/>
              <a:chExt cx="816" cy="432"/>
            </a:xfrm>
          </p:grpSpPr>
          <p:sp>
            <p:nvSpPr>
              <p:cNvPr id="49162" name="Rectangle 1034"/>
              <p:cNvSpPr>
                <a:spLocks noChangeArrowheads="1"/>
              </p:cNvSpPr>
              <p:nvPr/>
            </p:nvSpPr>
            <p:spPr bwMode="auto">
              <a:xfrm>
                <a:off x="1008"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63" name="Rectangle 1035"/>
              <p:cNvSpPr>
                <a:spLocks noChangeArrowheads="1"/>
              </p:cNvSpPr>
              <p:nvPr/>
            </p:nvSpPr>
            <p:spPr bwMode="auto">
              <a:xfrm>
                <a:off x="1056"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49164" name="Rectangle 1036"/>
              <p:cNvSpPr>
                <a:spLocks noChangeArrowheads="1"/>
              </p:cNvSpPr>
              <p:nvPr/>
            </p:nvSpPr>
            <p:spPr bwMode="auto">
              <a:xfrm>
                <a:off x="144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grpSp>
        <p:grpSp>
          <p:nvGrpSpPr>
            <p:cNvPr id="49165" name="Group 1037"/>
            <p:cNvGrpSpPr>
              <a:grpSpLocks/>
            </p:cNvGrpSpPr>
            <p:nvPr/>
          </p:nvGrpSpPr>
          <p:grpSpPr bwMode="auto">
            <a:xfrm>
              <a:off x="1920" y="2304"/>
              <a:ext cx="816" cy="432"/>
              <a:chOff x="2160" y="2304"/>
              <a:chExt cx="816" cy="432"/>
            </a:xfrm>
          </p:grpSpPr>
          <p:sp>
            <p:nvSpPr>
              <p:cNvPr id="49166" name="Rectangle 1038"/>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67" name="Rectangle 1039"/>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49168" name="Rectangle 1040"/>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22</a:t>
                </a:r>
              </a:p>
            </p:txBody>
          </p:sp>
        </p:grpSp>
        <p:grpSp>
          <p:nvGrpSpPr>
            <p:cNvPr id="49182" name="Group 1054"/>
            <p:cNvGrpSpPr>
              <a:grpSpLocks/>
            </p:cNvGrpSpPr>
            <p:nvPr/>
          </p:nvGrpSpPr>
          <p:grpSpPr bwMode="auto">
            <a:xfrm>
              <a:off x="3744" y="2304"/>
              <a:ext cx="816" cy="432"/>
              <a:chOff x="4128" y="2304"/>
              <a:chExt cx="816" cy="432"/>
            </a:xfrm>
          </p:grpSpPr>
          <p:sp>
            <p:nvSpPr>
              <p:cNvPr id="49170" name="Rectangle 1042"/>
              <p:cNvSpPr>
                <a:spLocks noChangeArrowheads="1"/>
              </p:cNvSpPr>
              <p:nvPr/>
            </p:nvSpPr>
            <p:spPr bwMode="auto">
              <a:xfrm>
                <a:off x="4128"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72" name="Rectangle 1044"/>
              <p:cNvSpPr>
                <a:spLocks noChangeArrowheads="1"/>
              </p:cNvSpPr>
              <p:nvPr/>
            </p:nvSpPr>
            <p:spPr bwMode="auto">
              <a:xfrm>
                <a:off x="4176"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49173" name="Rectangle 1045"/>
              <p:cNvSpPr>
                <a:spLocks noChangeArrowheads="1"/>
              </p:cNvSpPr>
              <p:nvPr/>
            </p:nvSpPr>
            <p:spPr bwMode="auto">
              <a:xfrm>
                <a:off x="456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72</a:t>
                </a:r>
              </a:p>
            </p:txBody>
          </p:sp>
        </p:grpSp>
        <p:sp>
          <p:nvSpPr>
            <p:cNvPr id="49174" name="Line 1046"/>
            <p:cNvSpPr>
              <a:spLocks noChangeShapeType="1"/>
            </p:cNvSpPr>
            <p:nvPr/>
          </p:nvSpPr>
          <p:spPr bwMode="auto">
            <a:xfrm flipH="1">
              <a:off x="1824" y="1824"/>
              <a:ext cx="33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75" name="Line 1047"/>
            <p:cNvSpPr>
              <a:spLocks noChangeShapeType="1"/>
            </p:cNvSpPr>
            <p:nvPr/>
          </p:nvSpPr>
          <p:spPr bwMode="auto">
            <a:xfrm flipH="1">
              <a:off x="2448" y="1824"/>
              <a:ext cx="9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76" name="Line 1048"/>
            <p:cNvSpPr>
              <a:spLocks noChangeShapeType="1"/>
            </p:cNvSpPr>
            <p:nvPr/>
          </p:nvSpPr>
          <p:spPr bwMode="auto">
            <a:xfrm>
              <a:off x="3360" y="1824"/>
              <a:ext cx="38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77" name="Line 1049"/>
            <p:cNvSpPr>
              <a:spLocks noChangeShapeType="1"/>
            </p:cNvSpPr>
            <p:nvPr/>
          </p:nvSpPr>
          <p:spPr bwMode="auto">
            <a:xfrm>
              <a:off x="2976" y="1824"/>
              <a:ext cx="14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49178" name="Group 1050"/>
            <p:cNvGrpSpPr>
              <a:grpSpLocks/>
            </p:cNvGrpSpPr>
            <p:nvPr/>
          </p:nvGrpSpPr>
          <p:grpSpPr bwMode="auto">
            <a:xfrm>
              <a:off x="2832" y="2304"/>
              <a:ext cx="816" cy="432"/>
              <a:chOff x="2160" y="2304"/>
              <a:chExt cx="816" cy="432"/>
            </a:xfrm>
          </p:grpSpPr>
          <p:sp>
            <p:nvSpPr>
              <p:cNvPr id="49179" name="Rectangle 1051"/>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9180" name="Rectangle 1052"/>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sp>
            <p:nvSpPr>
              <p:cNvPr id="49181" name="Rectangle 1053"/>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grpSp>
      <p:sp>
        <p:nvSpPr>
          <p:cNvPr id="49185" name="Text Box 1057"/>
          <p:cNvSpPr txBox="1">
            <a:spLocks noChangeArrowheads="1"/>
          </p:cNvSpPr>
          <p:nvPr/>
        </p:nvSpPr>
        <p:spPr bwMode="auto">
          <a:xfrm>
            <a:off x="7895932" y="4738171"/>
            <a:ext cx="1176924"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Delete 72</a:t>
            </a:r>
            <a:endParaRPr lang="en-GB" sz="2800" i="1">
              <a:effectLst>
                <a:outerShdw blurRad="38100" dist="38100" dir="2700000" algn="tl">
                  <a:srgbClr val="C0C0C0"/>
                </a:outerShdw>
              </a:effectLst>
            </a:endParaRPr>
          </a:p>
        </p:txBody>
      </p:sp>
      <p:sp>
        <p:nvSpPr>
          <p:cNvPr id="49186" name="Line 1058"/>
          <p:cNvSpPr>
            <a:spLocks noChangeShapeType="1"/>
          </p:cNvSpPr>
          <p:nvPr/>
        </p:nvSpPr>
        <p:spPr bwMode="auto">
          <a:xfrm flipH="1" flipV="1">
            <a:off x="8610600" y="4419600"/>
            <a:ext cx="152400" cy="3810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nchor="ctr">
            <a:spAutoFit/>
          </a:bodyPr>
          <a:lstStyle/>
          <a:p>
            <a:endParaRPr lang="en-US"/>
          </a:p>
        </p:txBody>
      </p:sp>
      <p:grpSp>
        <p:nvGrpSpPr>
          <p:cNvPr id="49190" name="Group 1062"/>
          <p:cNvGrpSpPr>
            <a:grpSpLocks/>
          </p:cNvGrpSpPr>
          <p:nvPr/>
        </p:nvGrpSpPr>
        <p:grpSpPr bwMode="auto">
          <a:xfrm>
            <a:off x="8153400" y="3657600"/>
            <a:ext cx="184150" cy="685800"/>
            <a:chOff x="4176" y="2304"/>
            <a:chExt cx="116" cy="432"/>
          </a:xfrm>
        </p:grpSpPr>
        <p:sp>
          <p:nvSpPr>
            <p:cNvPr id="49188" name="Rectangle 1060"/>
            <p:cNvSpPr>
              <a:spLocks noChangeArrowheads="1"/>
            </p:cNvSpPr>
            <p:nvPr/>
          </p:nvSpPr>
          <p:spPr bwMode="auto">
            <a:xfrm>
              <a:off x="4176" y="2428"/>
              <a:ext cx="116" cy="233"/>
            </a:xfrm>
            <a:prstGeom prst="rect">
              <a:avLst/>
            </a:prstGeom>
            <a:solidFill>
              <a:schemeClr val="bg1"/>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49189" name="Line 1061"/>
            <p:cNvSpPr>
              <a:spLocks noChangeShapeType="1"/>
            </p:cNvSpPr>
            <p:nvPr/>
          </p:nvSpPr>
          <p:spPr bwMode="auto">
            <a:xfrm>
              <a:off x="4176" y="2304"/>
              <a:ext cx="0" cy="432"/>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grpSp>
      <p:sp>
        <p:nvSpPr>
          <p:cNvPr id="49191" name="Text Box 1063"/>
          <p:cNvSpPr txBox="1">
            <a:spLocks noChangeArrowheads="1"/>
          </p:cNvSpPr>
          <p:nvPr/>
        </p:nvSpPr>
        <p:spPr bwMode="auto">
          <a:xfrm>
            <a:off x="7620000" y="4427538"/>
            <a:ext cx="1828800" cy="823912"/>
          </a:xfrm>
          <a:prstGeom prst="rect">
            <a:avLst/>
          </a:prstGeom>
          <a:solidFill>
            <a:schemeClr val="bg1"/>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nchor="ctr">
            <a:spAutoFit/>
          </a:bodyPr>
          <a:lstStyle/>
          <a:p>
            <a:pPr algn="ctr"/>
            <a:r>
              <a:rPr lang="en-GB"/>
              <a:t>Too few keys!</a:t>
            </a:r>
          </a:p>
          <a:p>
            <a:pPr algn="ctr"/>
            <a:endParaRPr lang="en-GB" sz="2800" i="1">
              <a:effectLst>
                <a:outerShdw blurRad="38100" dist="38100" dir="2700000" algn="tl">
                  <a:srgbClr val="C0C0C0"/>
                </a:outerShdw>
              </a:effectLst>
            </a:endParaRPr>
          </a:p>
        </p:txBody>
      </p:sp>
      <p:grpSp>
        <p:nvGrpSpPr>
          <p:cNvPr id="49201" name="Group 1073"/>
          <p:cNvGrpSpPr>
            <a:grpSpLocks/>
          </p:cNvGrpSpPr>
          <p:nvPr/>
        </p:nvGrpSpPr>
        <p:grpSpPr bwMode="auto">
          <a:xfrm>
            <a:off x="5943600" y="2133600"/>
            <a:ext cx="2286000" cy="2286000"/>
            <a:chOff x="2784" y="1344"/>
            <a:chExt cx="1440" cy="1440"/>
          </a:xfrm>
        </p:grpSpPr>
        <p:grpSp>
          <p:nvGrpSpPr>
            <p:cNvPr id="49199" name="Group 1071"/>
            <p:cNvGrpSpPr>
              <a:grpSpLocks/>
            </p:cNvGrpSpPr>
            <p:nvPr/>
          </p:nvGrpSpPr>
          <p:grpSpPr bwMode="auto">
            <a:xfrm>
              <a:off x="2784" y="1344"/>
              <a:ext cx="1440" cy="1440"/>
              <a:chOff x="2784" y="1344"/>
              <a:chExt cx="1440" cy="1440"/>
            </a:xfrm>
          </p:grpSpPr>
          <p:sp>
            <p:nvSpPr>
              <p:cNvPr id="49193" name="Line 1065"/>
              <p:cNvSpPr>
                <a:spLocks noChangeShapeType="1"/>
              </p:cNvSpPr>
              <p:nvPr/>
            </p:nvSpPr>
            <p:spPr bwMode="auto">
              <a:xfrm flipV="1">
                <a:off x="2784" y="2016"/>
                <a:ext cx="0" cy="768"/>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49194" name="Line 1066"/>
              <p:cNvSpPr>
                <a:spLocks noChangeShapeType="1"/>
              </p:cNvSpPr>
              <p:nvPr/>
            </p:nvSpPr>
            <p:spPr bwMode="auto">
              <a:xfrm flipV="1">
                <a:off x="2784" y="1872"/>
                <a:ext cx="144" cy="144"/>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49195" name="Line 1067"/>
              <p:cNvSpPr>
                <a:spLocks noChangeShapeType="1"/>
              </p:cNvSpPr>
              <p:nvPr/>
            </p:nvSpPr>
            <p:spPr bwMode="auto">
              <a:xfrm flipV="1">
                <a:off x="2928" y="1344"/>
                <a:ext cx="48" cy="528"/>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49196" name="Line 1068"/>
              <p:cNvSpPr>
                <a:spLocks noChangeShapeType="1"/>
              </p:cNvSpPr>
              <p:nvPr/>
            </p:nvSpPr>
            <p:spPr bwMode="auto">
              <a:xfrm>
                <a:off x="2976" y="1344"/>
                <a:ext cx="1248" cy="0"/>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nchor="ctr">
                <a:spAutoFit/>
              </a:bodyPr>
              <a:lstStyle/>
              <a:p>
                <a:endParaRPr lang="en-US"/>
              </a:p>
            </p:txBody>
          </p:sp>
          <p:sp>
            <p:nvSpPr>
              <p:cNvPr id="49197" name="Line 1069"/>
              <p:cNvSpPr>
                <a:spLocks noChangeShapeType="1"/>
              </p:cNvSpPr>
              <p:nvPr/>
            </p:nvSpPr>
            <p:spPr bwMode="auto">
              <a:xfrm>
                <a:off x="2784" y="2784"/>
                <a:ext cx="1440" cy="0"/>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49198" name="Line 1070"/>
              <p:cNvSpPr>
                <a:spLocks noChangeShapeType="1"/>
              </p:cNvSpPr>
              <p:nvPr/>
            </p:nvSpPr>
            <p:spPr bwMode="auto">
              <a:xfrm flipV="1">
                <a:off x="4224" y="1344"/>
                <a:ext cx="0" cy="1440"/>
              </a:xfrm>
              <a:prstGeom prst="line">
                <a:avLst/>
              </a:prstGeom>
              <a:noFill/>
              <a:ln w="12700">
                <a:solidFill>
                  <a:srgbClr val="FF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grpSp>
        <p:sp>
          <p:nvSpPr>
            <p:cNvPr id="49200" name="Text Box 1072"/>
            <p:cNvSpPr txBox="1">
              <a:spLocks noChangeArrowheads="1"/>
            </p:cNvSpPr>
            <p:nvPr/>
          </p:nvSpPr>
          <p:spPr bwMode="auto">
            <a:xfrm>
              <a:off x="2827" y="1977"/>
              <a:ext cx="1336" cy="23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Join back together</a:t>
              </a:r>
              <a:endParaRPr lang="en-GB" sz="2800" i="1">
                <a:effectLst>
                  <a:outerShdw blurRad="38100" dist="38100" dir="2700000" algn="tl">
                    <a:srgbClr val="C0C0C0"/>
                  </a:outerShdw>
                </a:effectLst>
              </a:endParaRPr>
            </a:p>
          </p:txBody>
        </p:sp>
      </p:grpSp>
      <p:sp>
        <p:nvSpPr>
          <p:cNvPr id="49202" name="Text Box 1074"/>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21328353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4919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49191"/>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492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91" grpId="0" animBg="1" autoUpdateAnimBg="0"/>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026"/>
          <p:cNvSpPr>
            <a:spLocks noGrp="1" noChangeArrowheads="1"/>
          </p:cNvSpPr>
          <p:nvPr>
            <p:ph type="title"/>
          </p:nvPr>
        </p:nvSpPr>
        <p:spPr>
          <a:ln/>
        </p:spPr>
        <p:txBody>
          <a:bodyPr/>
          <a:lstStyle/>
          <a:p>
            <a:r>
              <a:rPr lang="en-GB"/>
              <a:t>Type #4: Too few keys in node and its siblings</a:t>
            </a:r>
          </a:p>
        </p:txBody>
      </p:sp>
      <p:sp>
        <p:nvSpPr>
          <p:cNvPr id="26"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27" name="Slide Number Placeholder 3"/>
          <p:cNvSpPr>
            <a:spLocks noGrp="1"/>
          </p:cNvSpPr>
          <p:nvPr>
            <p:ph type="sldNum" sz="quarter" idx="12"/>
          </p:nvPr>
        </p:nvSpPr>
        <p:spPr/>
        <p:txBody>
          <a:bodyPr/>
          <a:lstStyle/>
          <a:p>
            <a:fld id="{46B9B2F4-0030-4957-822D-DF06532D9164}" type="slidenum">
              <a:rPr lang="en-US" altLang="en-US"/>
              <a:pPr/>
              <a:t>125</a:t>
            </a:fld>
            <a:endParaRPr lang="en-US" altLang="en-US"/>
          </a:p>
        </p:txBody>
      </p:sp>
      <p:grpSp>
        <p:nvGrpSpPr>
          <p:cNvPr id="50207" name="Group 1055"/>
          <p:cNvGrpSpPr>
            <a:grpSpLocks/>
          </p:cNvGrpSpPr>
          <p:nvPr/>
        </p:nvGrpSpPr>
        <p:grpSpPr bwMode="auto">
          <a:xfrm>
            <a:off x="3124200" y="2209800"/>
            <a:ext cx="5486400" cy="2133600"/>
            <a:chOff x="1008" y="1392"/>
            <a:chExt cx="3456" cy="1344"/>
          </a:xfrm>
        </p:grpSpPr>
        <p:grpSp>
          <p:nvGrpSpPr>
            <p:cNvPr id="50206" name="Group 1054"/>
            <p:cNvGrpSpPr>
              <a:grpSpLocks/>
            </p:cNvGrpSpPr>
            <p:nvPr/>
          </p:nvGrpSpPr>
          <p:grpSpPr bwMode="auto">
            <a:xfrm>
              <a:off x="2160" y="1392"/>
              <a:ext cx="816" cy="432"/>
              <a:chOff x="2160" y="1392"/>
              <a:chExt cx="816" cy="432"/>
            </a:xfrm>
          </p:grpSpPr>
          <p:sp>
            <p:nvSpPr>
              <p:cNvPr id="50181" name="Rectangle 1029"/>
              <p:cNvSpPr>
                <a:spLocks noChangeArrowheads="1"/>
              </p:cNvSpPr>
              <p:nvPr/>
            </p:nvSpPr>
            <p:spPr bwMode="auto">
              <a:xfrm>
                <a:off x="2160" y="1392"/>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182" name="Rectangle 1030"/>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50183" name="Rectangle 1031"/>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grpSp>
        <p:grpSp>
          <p:nvGrpSpPr>
            <p:cNvPr id="50185" name="Group 1033"/>
            <p:cNvGrpSpPr>
              <a:grpSpLocks/>
            </p:cNvGrpSpPr>
            <p:nvPr/>
          </p:nvGrpSpPr>
          <p:grpSpPr bwMode="auto">
            <a:xfrm>
              <a:off x="1008" y="2304"/>
              <a:ext cx="816" cy="432"/>
              <a:chOff x="1008" y="2304"/>
              <a:chExt cx="816" cy="432"/>
            </a:xfrm>
          </p:grpSpPr>
          <p:sp>
            <p:nvSpPr>
              <p:cNvPr id="50186" name="Rectangle 1034"/>
              <p:cNvSpPr>
                <a:spLocks noChangeArrowheads="1"/>
              </p:cNvSpPr>
              <p:nvPr/>
            </p:nvSpPr>
            <p:spPr bwMode="auto">
              <a:xfrm>
                <a:off x="1008"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187" name="Rectangle 1035"/>
              <p:cNvSpPr>
                <a:spLocks noChangeArrowheads="1"/>
              </p:cNvSpPr>
              <p:nvPr/>
            </p:nvSpPr>
            <p:spPr bwMode="auto">
              <a:xfrm>
                <a:off x="1056"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50188" name="Rectangle 1036"/>
              <p:cNvSpPr>
                <a:spLocks noChangeArrowheads="1"/>
              </p:cNvSpPr>
              <p:nvPr/>
            </p:nvSpPr>
            <p:spPr bwMode="auto">
              <a:xfrm>
                <a:off x="144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grpSp>
        <p:grpSp>
          <p:nvGrpSpPr>
            <p:cNvPr id="50189" name="Group 1037"/>
            <p:cNvGrpSpPr>
              <a:grpSpLocks/>
            </p:cNvGrpSpPr>
            <p:nvPr/>
          </p:nvGrpSpPr>
          <p:grpSpPr bwMode="auto">
            <a:xfrm>
              <a:off x="1920" y="2304"/>
              <a:ext cx="816" cy="432"/>
              <a:chOff x="2160" y="2304"/>
              <a:chExt cx="816" cy="432"/>
            </a:xfrm>
          </p:grpSpPr>
          <p:sp>
            <p:nvSpPr>
              <p:cNvPr id="50190" name="Rectangle 1038"/>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191" name="Rectangle 1039"/>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50192" name="Rectangle 1040"/>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22</a:t>
                </a:r>
              </a:p>
            </p:txBody>
          </p:sp>
        </p:grpSp>
        <p:sp>
          <p:nvSpPr>
            <p:cNvPr id="50197" name="Line 1045"/>
            <p:cNvSpPr>
              <a:spLocks noChangeShapeType="1"/>
            </p:cNvSpPr>
            <p:nvPr/>
          </p:nvSpPr>
          <p:spPr bwMode="auto">
            <a:xfrm flipH="1">
              <a:off x="1824" y="1824"/>
              <a:ext cx="33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198" name="Line 1046"/>
            <p:cNvSpPr>
              <a:spLocks noChangeShapeType="1"/>
            </p:cNvSpPr>
            <p:nvPr/>
          </p:nvSpPr>
          <p:spPr bwMode="auto">
            <a:xfrm flipH="1">
              <a:off x="2448" y="1824"/>
              <a:ext cx="9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200" name="Line 1048"/>
            <p:cNvSpPr>
              <a:spLocks noChangeShapeType="1"/>
            </p:cNvSpPr>
            <p:nvPr/>
          </p:nvSpPr>
          <p:spPr bwMode="auto">
            <a:xfrm>
              <a:off x="2976" y="1824"/>
              <a:ext cx="14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50205" name="Group 1053"/>
            <p:cNvGrpSpPr>
              <a:grpSpLocks/>
            </p:cNvGrpSpPr>
            <p:nvPr/>
          </p:nvGrpSpPr>
          <p:grpSpPr bwMode="auto">
            <a:xfrm>
              <a:off x="2832" y="2304"/>
              <a:ext cx="1632" cy="432"/>
              <a:chOff x="2832" y="2304"/>
              <a:chExt cx="1632" cy="432"/>
            </a:xfrm>
          </p:grpSpPr>
          <p:sp>
            <p:nvSpPr>
              <p:cNvPr id="50202" name="Rectangle 1050"/>
              <p:cNvSpPr>
                <a:spLocks noChangeArrowheads="1"/>
              </p:cNvSpPr>
              <p:nvPr/>
            </p:nvSpPr>
            <p:spPr bwMode="auto">
              <a:xfrm>
                <a:off x="2832" y="2304"/>
                <a:ext cx="1632"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0195" name="Rectangle 1043"/>
              <p:cNvSpPr>
                <a:spLocks noChangeArrowheads="1"/>
              </p:cNvSpPr>
              <p:nvPr/>
            </p:nvSpPr>
            <p:spPr bwMode="auto">
              <a:xfrm>
                <a:off x="408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50184" name="Rectangle 1032"/>
              <p:cNvSpPr>
                <a:spLocks noChangeArrowheads="1"/>
              </p:cNvSpPr>
              <p:nvPr/>
            </p:nvSpPr>
            <p:spPr bwMode="auto">
              <a:xfrm>
                <a:off x="364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50203" name="Rectangle 1051"/>
              <p:cNvSpPr>
                <a:spLocks noChangeArrowheads="1"/>
              </p:cNvSpPr>
              <p:nvPr/>
            </p:nvSpPr>
            <p:spPr bwMode="auto">
              <a:xfrm>
                <a:off x="288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sp>
            <p:nvSpPr>
              <p:cNvPr id="50204" name="Rectangle 1052"/>
              <p:cNvSpPr>
                <a:spLocks noChangeArrowheads="1"/>
              </p:cNvSpPr>
              <p:nvPr/>
            </p:nvSpPr>
            <p:spPr bwMode="auto">
              <a:xfrm>
                <a:off x="3264"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grpSp>
      <p:sp>
        <p:nvSpPr>
          <p:cNvPr id="50208" name="Text Box 1056"/>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1228008610"/>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ln/>
        </p:spPr>
        <p:txBody>
          <a:bodyPr/>
          <a:lstStyle/>
          <a:p>
            <a:r>
              <a:rPr lang="en-GB"/>
              <a:t>Type #3: Enough siblings</a:t>
            </a:r>
          </a:p>
        </p:txBody>
      </p:sp>
      <p:sp>
        <p:nvSpPr>
          <p:cNvPr id="36"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37" name="Slide Number Placeholder 3"/>
          <p:cNvSpPr>
            <a:spLocks noGrp="1"/>
          </p:cNvSpPr>
          <p:nvPr>
            <p:ph type="sldNum" sz="quarter" idx="12"/>
          </p:nvPr>
        </p:nvSpPr>
        <p:spPr/>
        <p:txBody>
          <a:bodyPr/>
          <a:lstStyle/>
          <a:p>
            <a:fld id="{CDD24577-18C3-490D-939E-4CB120B96C31}" type="slidenum">
              <a:rPr lang="en-US" altLang="en-US"/>
              <a:pPr/>
              <a:t>126</a:t>
            </a:fld>
            <a:endParaRPr lang="en-US" altLang="en-US"/>
          </a:p>
        </p:txBody>
      </p:sp>
      <p:grpSp>
        <p:nvGrpSpPr>
          <p:cNvPr id="51203" name="Group 3"/>
          <p:cNvGrpSpPr>
            <a:grpSpLocks/>
          </p:cNvGrpSpPr>
          <p:nvPr/>
        </p:nvGrpSpPr>
        <p:grpSpPr bwMode="auto">
          <a:xfrm>
            <a:off x="3124200" y="2209800"/>
            <a:ext cx="5486400" cy="2133600"/>
            <a:chOff x="1008" y="1392"/>
            <a:chExt cx="3456" cy="1344"/>
          </a:xfrm>
        </p:grpSpPr>
        <p:grpSp>
          <p:nvGrpSpPr>
            <p:cNvPr id="51204" name="Group 4"/>
            <p:cNvGrpSpPr>
              <a:grpSpLocks/>
            </p:cNvGrpSpPr>
            <p:nvPr/>
          </p:nvGrpSpPr>
          <p:grpSpPr bwMode="auto">
            <a:xfrm>
              <a:off x="2160" y="1392"/>
              <a:ext cx="816" cy="432"/>
              <a:chOff x="2160" y="1392"/>
              <a:chExt cx="816" cy="432"/>
            </a:xfrm>
          </p:grpSpPr>
          <p:sp>
            <p:nvSpPr>
              <p:cNvPr id="51205" name="Rectangle 5"/>
              <p:cNvSpPr>
                <a:spLocks noChangeArrowheads="1"/>
              </p:cNvSpPr>
              <p:nvPr/>
            </p:nvSpPr>
            <p:spPr bwMode="auto">
              <a:xfrm>
                <a:off x="2160" y="1392"/>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06" name="Rectangle 6"/>
              <p:cNvSpPr>
                <a:spLocks noChangeArrowheads="1"/>
              </p:cNvSpPr>
              <p:nvPr/>
            </p:nvSpPr>
            <p:spPr bwMode="auto">
              <a:xfrm>
                <a:off x="2208"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51207" name="Rectangle 7"/>
              <p:cNvSpPr>
                <a:spLocks noChangeArrowheads="1"/>
              </p:cNvSpPr>
              <p:nvPr/>
            </p:nvSpPr>
            <p:spPr bwMode="auto">
              <a:xfrm>
                <a:off x="2592" y="1440"/>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grpSp>
        <p:grpSp>
          <p:nvGrpSpPr>
            <p:cNvPr id="51208" name="Group 8"/>
            <p:cNvGrpSpPr>
              <a:grpSpLocks/>
            </p:cNvGrpSpPr>
            <p:nvPr/>
          </p:nvGrpSpPr>
          <p:grpSpPr bwMode="auto">
            <a:xfrm>
              <a:off x="1008" y="2304"/>
              <a:ext cx="816" cy="432"/>
              <a:chOff x="1008" y="2304"/>
              <a:chExt cx="816" cy="432"/>
            </a:xfrm>
          </p:grpSpPr>
          <p:sp>
            <p:nvSpPr>
              <p:cNvPr id="51209" name="Rectangle 9"/>
              <p:cNvSpPr>
                <a:spLocks noChangeArrowheads="1"/>
              </p:cNvSpPr>
              <p:nvPr/>
            </p:nvSpPr>
            <p:spPr bwMode="auto">
              <a:xfrm>
                <a:off x="1008"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10" name="Rectangle 10"/>
              <p:cNvSpPr>
                <a:spLocks noChangeArrowheads="1"/>
              </p:cNvSpPr>
              <p:nvPr/>
            </p:nvSpPr>
            <p:spPr bwMode="auto">
              <a:xfrm>
                <a:off x="1056"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51211" name="Rectangle 11"/>
              <p:cNvSpPr>
                <a:spLocks noChangeArrowheads="1"/>
              </p:cNvSpPr>
              <p:nvPr/>
            </p:nvSpPr>
            <p:spPr bwMode="auto">
              <a:xfrm>
                <a:off x="144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grpSp>
        <p:grpSp>
          <p:nvGrpSpPr>
            <p:cNvPr id="51212" name="Group 12"/>
            <p:cNvGrpSpPr>
              <a:grpSpLocks/>
            </p:cNvGrpSpPr>
            <p:nvPr/>
          </p:nvGrpSpPr>
          <p:grpSpPr bwMode="auto">
            <a:xfrm>
              <a:off x="1920" y="2304"/>
              <a:ext cx="816" cy="432"/>
              <a:chOff x="2160" y="2304"/>
              <a:chExt cx="816" cy="432"/>
            </a:xfrm>
          </p:grpSpPr>
          <p:sp>
            <p:nvSpPr>
              <p:cNvPr id="51213" name="Rectangle 13"/>
              <p:cNvSpPr>
                <a:spLocks noChangeArrowheads="1"/>
              </p:cNvSpPr>
              <p:nvPr/>
            </p:nvSpPr>
            <p:spPr bwMode="auto">
              <a:xfrm>
                <a:off x="2160" y="2304"/>
                <a:ext cx="816"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14" name="Rectangle 14"/>
              <p:cNvSpPr>
                <a:spLocks noChangeArrowheads="1"/>
              </p:cNvSpPr>
              <p:nvPr/>
            </p:nvSpPr>
            <p:spPr bwMode="auto">
              <a:xfrm>
                <a:off x="220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51215" name="Rectangle 15"/>
              <p:cNvSpPr>
                <a:spLocks noChangeArrowheads="1"/>
              </p:cNvSpPr>
              <p:nvPr/>
            </p:nvSpPr>
            <p:spPr bwMode="auto">
              <a:xfrm>
                <a:off x="2592"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22</a:t>
                </a:r>
              </a:p>
            </p:txBody>
          </p:sp>
        </p:grpSp>
        <p:sp>
          <p:nvSpPr>
            <p:cNvPr id="51216" name="Line 16"/>
            <p:cNvSpPr>
              <a:spLocks noChangeShapeType="1"/>
            </p:cNvSpPr>
            <p:nvPr/>
          </p:nvSpPr>
          <p:spPr bwMode="auto">
            <a:xfrm flipH="1">
              <a:off x="1824" y="1824"/>
              <a:ext cx="33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17" name="Line 17"/>
            <p:cNvSpPr>
              <a:spLocks noChangeShapeType="1"/>
            </p:cNvSpPr>
            <p:nvPr/>
          </p:nvSpPr>
          <p:spPr bwMode="auto">
            <a:xfrm flipH="1">
              <a:off x="2448" y="1824"/>
              <a:ext cx="96"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18" name="Line 18"/>
            <p:cNvSpPr>
              <a:spLocks noChangeShapeType="1"/>
            </p:cNvSpPr>
            <p:nvPr/>
          </p:nvSpPr>
          <p:spPr bwMode="auto">
            <a:xfrm>
              <a:off x="2976" y="1824"/>
              <a:ext cx="144" cy="4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51219" name="Group 19"/>
            <p:cNvGrpSpPr>
              <a:grpSpLocks/>
            </p:cNvGrpSpPr>
            <p:nvPr/>
          </p:nvGrpSpPr>
          <p:grpSpPr bwMode="auto">
            <a:xfrm>
              <a:off x="2832" y="2304"/>
              <a:ext cx="1632" cy="432"/>
              <a:chOff x="2832" y="2304"/>
              <a:chExt cx="1632" cy="432"/>
            </a:xfrm>
          </p:grpSpPr>
          <p:sp>
            <p:nvSpPr>
              <p:cNvPr id="51220" name="Rectangle 20"/>
              <p:cNvSpPr>
                <a:spLocks noChangeArrowheads="1"/>
              </p:cNvSpPr>
              <p:nvPr/>
            </p:nvSpPr>
            <p:spPr bwMode="auto">
              <a:xfrm>
                <a:off x="2832" y="2304"/>
                <a:ext cx="1632"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1221" name="Rectangle 21"/>
              <p:cNvSpPr>
                <a:spLocks noChangeArrowheads="1"/>
              </p:cNvSpPr>
              <p:nvPr/>
            </p:nvSpPr>
            <p:spPr bwMode="auto">
              <a:xfrm>
                <a:off x="408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51222" name="Rectangle 22"/>
              <p:cNvSpPr>
                <a:spLocks noChangeArrowheads="1"/>
              </p:cNvSpPr>
              <p:nvPr/>
            </p:nvSpPr>
            <p:spPr bwMode="auto">
              <a:xfrm>
                <a:off x="364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51223" name="Rectangle 23"/>
              <p:cNvSpPr>
                <a:spLocks noChangeArrowheads="1"/>
              </p:cNvSpPr>
              <p:nvPr/>
            </p:nvSpPr>
            <p:spPr bwMode="auto">
              <a:xfrm>
                <a:off x="288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sp>
            <p:nvSpPr>
              <p:cNvPr id="51224" name="Rectangle 24"/>
              <p:cNvSpPr>
                <a:spLocks noChangeArrowheads="1"/>
              </p:cNvSpPr>
              <p:nvPr/>
            </p:nvSpPr>
            <p:spPr bwMode="auto">
              <a:xfrm>
                <a:off x="3264"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grpSp>
      <p:sp>
        <p:nvSpPr>
          <p:cNvPr id="51225" name="Text Box 25"/>
          <p:cNvSpPr txBox="1">
            <a:spLocks noChangeArrowheads="1"/>
          </p:cNvSpPr>
          <p:nvPr/>
        </p:nvSpPr>
        <p:spPr bwMode="auto">
          <a:xfrm>
            <a:off x="5143207" y="4950896"/>
            <a:ext cx="1176924"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Delete 22</a:t>
            </a:r>
            <a:endParaRPr lang="en-GB" sz="2800" i="1">
              <a:effectLst>
                <a:outerShdw blurRad="38100" dist="38100" dir="2700000" algn="tl">
                  <a:srgbClr val="C0C0C0"/>
                </a:outerShdw>
              </a:effectLst>
            </a:endParaRPr>
          </a:p>
        </p:txBody>
      </p:sp>
      <p:grpSp>
        <p:nvGrpSpPr>
          <p:cNvPr id="51230" name="Group 30"/>
          <p:cNvGrpSpPr>
            <a:grpSpLocks/>
          </p:cNvGrpSpPr>
          <p:nvPr/>
        </p:nvGrpSpPr>
        <p:grpSpPr bwMode="auto">
          <a:xfrm>
            <a:off x="5181600" y="3816352"/>
            <a:ext cx="533400" cy="1208088"/>
            <a:chOff x="2304" y="2404"/>
            <a:chExt cx="336" cy="761"/>
          </a:xfrm>
        </p:grpSpPr>
        <p:sp>
          <p:nvSpPr>
            <p:cNvPr id="51226" name="Line 26"/>
            <p:cNvSpPr>
              <a:spLocks noChangeShapeType="1"/>
            </p:cNvSpPr>
            <p:nvPr/>
          </p:nvSpPr>
          <p:spPr bwMode="auto">
            <a:xfrm flipH="1" flipV="1">
              <a:off x="2592" y="2784"/>
              <a:ext cx="48" cy="33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51227" name="Rectangle 27"/>
            <p:cNvSpPr>
              <a:spLocks noChangeArrowheads="1"/>
            </p:cNvSpPr>
            <p:nvPr/>
          </p:nvSpPr>
          <p:spPr bwMode="auto">
            <a:xfrm>
              <a:off x="2352" y="2404"/>
              <a:ext cx="116" cy="233"/>
            </a:xfrm>
            <a:prstGeom prst="rect">
              <a:avLst/>
            </a:prstGeom>
            <a:solidFill>
              <a:schemeClr val="accent1"/>
            </a:solidFill>
            <a:ln w="12700">
              <a:solidFill>
                <a:schemeClr val="accent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51229" name="Rectangle 29"/>
            <p:cNvSpPr>
              <a:spLocks noChangeArrowheads="1"/>
            </p:cNvSpPr>
            <p:nvPr/>
          </p:nvSpPr>
          <p:spPr bwMode="auto">
            <a:xfrm>
              <a:off x="2304" y="2932"/>
              <a:ext cx="116" cy="233"/>
            </a:xfrm>
            <a:prstGeom prst="rect">
              <a:avLst/>
            </a:prstGeom>
            <a:solidFill>
              <a:schemeClr val="bg1"/>
            </a:solidFill>
            <a:ln w="12700">
              <a:solidFill>
                <a:schemeClr val="bg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grpSp>
      <p:grpSp>
        <p:nvGrpSpPr>
          <p:cNvPr id="51236" name="Group 36"/>
          <p:cNvGrpSpPr>
            <a:grpSpLocks/>
          </p:cNvGrpSpPr>
          <p:nvPr/>
        </p:nvGrpSpPr>
        <p:grpSpPr bwMode="auto">
          <a:xfrm>
            <a:off x="5638800" y="2846390"/>
            <a:ext cx="3514725" cy="735013"/>
            <a:chOff x="2592" y="1793"/>
            <a:chExt cx="2214" cy="463"/>
          </a:xfrm>
        </p:grpSpPr>
        <p:grpSp>
          <p:nvGrpSpPr>
            <p:cNvPr id="51234" name="Group 34"/>
            <p:cNvGrpSpPr>
              <a:grpSpLocks/>
            </p:cNvGrpSpPr>
            <p:nvPr/>
          </p:nvGrpSpPr>
          <p:grpSpPr bwMode="auto">
            <a:xfrm>
              <a:off x="2592" y="1872"/>
              <a:ext cx="384" cy="384"/>
              <a:chOff x="2592" y="1872"/>
              <a:chExt cx="384" cy="384"/>
            </a:xfrm>
          </p:grpSpPr>
          <p:sp>
            <p:nvSpPr>
              <p:cNvPr id="51232" name="Line 32"/>
              <p:cNvSpPr>
                <a:spLocks noChangeShapeType="1"/>
              </p:cNvSpPr>
              <p:nvPr/>
            </p:nvSpPr>
            <p:spPr bwMode="auto">
              <a:xfrm flipH="1" flipV="1">
                <a:off x="2880" y="1872"/>
                <a:ext cx="96" cy="384"/>
              </a:xfrm>
              <a:prstGeom prst="line">
                <a:avLst/>
              </a:prstGeom>
              <a:noFill/>
              <a:ln w="12700">
                <a:solidFill>
                  <a:srgbClr val="FF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sp>
            <p:nvSpPr>
              <p:cNvPr id="51233" name="Line 33"/>
              <p:cNvSpPr>
                <a:spLocks noChangeShapeType="1"/>
              </p:cNvSpPr>
              <p:nvPr/>
            </p:nvSpPr>
            <p:spPr bwMode="auto">
              <a:xfrm flipH="1">
                <a:off x="2592" y="1872"/>
                <a:ext cx="48" cy="384"/>
              </a:xfrm>
              <a:prstGeom prst="line">
                <a:avLst/>
              </a:prstGeom>
              <a:noFill/>
              <a:ln w="12700">
                <a:solidFill>
                  <a:srgbClr val="FF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endParaRPr lang="en-US"/>
              </a:p>
            </p:txBody>
          </p:sp>
        </p:grpSp>
        <p:sp>
          <p:nvSpPr>
            <p:cNvPr id="51235" name="Text Box 35"/>
            <p:cNvSpPr txBox="1">
              <a:spLocks noChangeArrowheads="1"/>
            </p:cNvSpPr>
            <p:nvPr/>
          </p:nvSpPr>
          <p:spPr bwMode="auto">
            <a:xfrm>
              <a:off x="3322" y="1793"/>
              <a:ext cx="1484" cy="4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a:t>Demote root key and</a:t>
              </a:r>
            </a:p>
            <a:p>
              <a:pPr algn="ctr"/>
              <a:r>
                <a:rPr lang="en-GB"/>
                <a:t>promote leaf key</a:t>
              </a:r>
              <a:endParaRPr lang="en-GB" sz="2800" i="1">
                <a:effectLst>
                  <a:outerShdw blurRad="38100" dist="38100" dir="2700000" algn="tl">
                    <a:srgbClr val="C0C0C0"/>
                  </a:outerShdw>
                </a:effectLst>
              </a:endParaRPr>
            </a:p>
          </p:txBody>
        </p:sp>
      </p:grpSp>
      <p:sp>
        <p:nvSpPr>
          <p:cNvPr id="51237" name="Text Box 37"/>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310917607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5123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512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a:ln/>
        </p:spPr>
        <p:txBody>
          <a:bodyPr/>
          <a:lstStyle/>
          <a:p>
            <a:r>
              <a:rPr lang="en-GB"/>
              <a:t>Type #3: Enough siblings</a:t>
            </a:r>
          </a:p>
        </p:txBody>
      </p:sp>
      <p:sp>
        <p:nvSpPr>
          <p:cNvPr id="21" name="Footer Placeholder 2"/>
          <p:cNvSpPr>
            <a:spLocks noGrp="1"/>
          </p:cNvSpPr>
          <p:nvPr>
            <p:ph type="ftr" sz="quarter" idx="11"/>
          </p:nvPr>
        </p:nvSpPr>
        <p:spPr/>
        <p:txBody>
          <a:bodyPr/>
          <a:lstStyle/>
          <a:p>
            <a:r>
              <a:rPr lang="en-US" altLang="en-US" smtClean="0"/>
              <a:t>Data Structures-T.Anil Kumar</a:t>
            </a:r>
            <a:endParaRPr lang="en-US" altLang="en-US"/>
          </a:p>
        </p:txBody>
      </p:sp>
      <p:sp>
        <p:nvSpPr>
          <p:cNvPr id="22" name="Slide Number Placeholder 3"/>
          <p:cNvSpPr>
            <a:spLocks noGrp="1"/>
          </p:cNvSpPr>
          <p:nvPr>
            <p:ph type="sldNum" sz="quarter" idx="12"/>
          </p:nvPr>
        </p:nvSpPr>
        <p:spPr/>
        <p:txBody>
          <a:bodyPr/>
          <a:lstStyle/>
          <a:p>
            <a:fld id="{00D270F4-CE45-41A5-9FBE-5A4091EEA610}" type="slidenum">
              <a:rPr lang="en-US" altLang="en-US"/>
              <a:pPr/>
              <a:t>127</a:t>
            </a:fld>
            <a:endParaRPr lang="en-US" altLang="en-US"/>
          </a:p>
        </p:txBody>
      </p:sp>
      <p:sp>
        <p:nvSpPr>
          <p:cNvPr id="52237" name="Rectangle 13"/>
          <p:cNvSpPr>
            <a:spLocks noChangeArrowheads="1"/>
          </p:cNvSpPr>
          <p:nvPr/>
        </p:nvSpPr>
        <p:spPr bwMode="auto">
          <a:xfrm>
            <a:off x="4572000" y="3657600"/>
            <a:ext cx="1295400" cy="685800"/>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29" name="Rectangle 5"/>
          <p:cNvSpPr>
            <a:spLocks noChangeArrowheads="1"/>
          </p:cNvSpPr>
          <p:nvPr/>
        </p:nvSpPr>
        <p:spPr bwMode="auto">
          <a:xfrm>
            <a:off x="4953000" y="2209800"/>
            <a:ext cx="1295400" cy="685800"/>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30" name="Rectangle 6"/>
          <p:cNvSpPr>
            <a:spLocks noChangeArrowheads="1"/>
          </p:cNvSpPr>
          <p:nvPr/>
        </p:nvSpPr>
        <p:spPr bwMode="auto">
          <a:xfrm>
            <a:off x="5029200" y="22860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12</a:t>
            </a:r>
          </a:p>
        </p:txBody>
      </p:sp>
      <p:sp>
        <p:nvSpPr>
          <p:cNvPr id="52231" name="Rectangle 7"/>
          <p:cNvSpPr>
            <a:spLocks noChangeArrowheads="1"/>
          </p:cNvSpPr>
          <p:nvPr/>
        </p:nvSpPr>
        <p:spPr bwMode="auto">
          <a:xfrm>
            <a:off x="5257800" y="37338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29</a:t>
            </a:r>
          </a:p>
        </p:txBody>
      </p:sp>
      <p:sp>
        <p:nvSpPr>
          <p:cNvPr id="52233" name="Rectangle 9"/>
          <p:cNvSpPr>
            <a:spLocks noChangeArrowheads="1"/>
          </p:cNvSpPr>
          <p:nvPr/>
        </p:nvSpPr>
        <p:spPr bwMode="auto">
          <a:xfrm>
            <a:off x="3124200" y="3657600"/>
            <a:ext cx="1295400" cy="685800"/>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34" name="Rectangle 10"/>
          <p:cNvSpPr>
            <a:spLocks noChangeArrowheads="1"/>
          </p:cNvSpPr>
          <p:nvPr/>
        </p:nvSpPr>
        <p:spPr bwMode="auto">
          <a:xfrm>
            <a:off x="3200400" y="37338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7</a:t>
            </a:r>
          </a:p>
        </p:txBody>
      </p:sp>
      <p:sp>
        <p:nvSpPr>
          <p:cNvPr id="52235" name="Rectangle 11"/>
          <p:cNvSpPr>
            <a:spLocks noChangeArrowheads="1"/>
          </p:cNvSpPr>
          <p:nvPr/>
        </p:nvSpPr>
        <p:spPr bwMode="auto">
          <a:xfrm>
            <a:off x="3810000" y="37338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9</a:t>
            </a:r>
          </a:p>
        </p:txBody>
      </p:sp>
      <p:sp>
        <p:nvSpPr>
          <p:cNvPr id="52238" name="Rectangle 14"/>
          <p:cNvSpPr>
            <a:spLocks noChangeArrowheads="1"/>
          </p:cNvSpPr>
          <p:nvPr/>
        </p:nvSpPr>
        <p:spPr bwMode="auto">
          <a:xfrm>
            <a:off x="4648200" y="37338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15</a:t>
            </a:r>
          </a:p>
        </p:txBody>
      </p:sp>
      <p:sp>
        <p:nvSpPr>
          <p:cNvPr id="52240" name="Line 16"/>
          <p:cNvSpPr>
            <a:spLocks noChangeShapeType="1"/>
          </p:cNvSpPr>
          <p:nvPr/>
        </p:nvSpPr>
        <p:spPr bwMode="auto">
          <a:xfrm flipH="1">
            <a:off x="4419600" y="2895600"/>
            <a:ext cx="533400" cy="76200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41" name="Line 17"/>
          <p:cNvSpPr>
            <a:spLocks noChangeShapeType="1"/>
          </p:cNvSpPr>
          <p:nvPr/>
        </p:nvSpPr>
        <p:spPr bwMode="auto">
          <a:xfrm flipH="1">
            <a:off x="5410200" y="2895600"/>
            <a:ext cx="152400" cy="76200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42" name="Line 18"/>
          <p:cNvSpPr>
            <a:spLocks noChangeShapeType="1"/>
          </p:cNvSpPr>
          <p:nvPr/>
        </p:nvSpPr>
        <p:spPr bwMode="auto">
          <a:xfrm>
            <a:off x="6248400" y="2895600"/>
            <a:ext cx="381000" cy="76200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47" name="Rectangle 23"/>
          <p:cNvSpPr>
            <a:spLocks noChangeArrowheads="1"/>
          </p:cNvSpPr>
          <p:nvPr/>
        </p:nvSpPr>
        <p:spPr bwMode="auto">
          <a:xfrm>
            <a:off x="5638800" y="2286000"/>
            <a:ext cx="533400" cy="533400"/>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31</a:t>
            </a:r>
          </a:p>
        </p:txBody>
      </p:sp>
      <p:grpSp>
        <p:nvGrpSpPr>
          <p:cNvPr id="52249" name="Group 25"/>
          <p:cNvGrpSpPr>
            <a:grpSpLocks/>
          </p:cNvGrpSpPr>
          <p:nvPr/>
        </p:nvGrpSpPr>
        <p:grpSpPr bwMode="auto">
          <a:xfrm>
            <a:off x="6629400" y="3657600"/>
            <a:ext cx="1981200" cy="685800"/>
            <a:chOff x="3216" y="2304"/>
            <a:chExt cx="1248" cy="432"/>
          </a:xfrm>
        </p:grpSpPr>
        <p:sp>
          <p:nvSpPr>
            <p:cNvPr id="52244" name="Rectangle 20"/>
            <p:cNvSpPr>
              <a:spLocks noChangeArrowheads="1"/>
            </p:cNvSpPr>
            <p:nvPr/>
          </p:nvSpPr>
          <p:spPr bwMode="auto">
            <a:xfrm>
              <a:off x="3216" y="2304"/>
              <a:ext cx="1248" cy="432"/>
            </a:xfrm>
            <a:prstGeom prst="rect">
              <a:avLst/>
            </a:prstGeom>
            <a:solidFill>
              <a:schemeClr val="accent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52245" name="Rectangle 21"/>
            <p:cNvSpPr>
              <a:spLocks noChangeArrowheads="1"/>
            </p:cNvSpPr>
            <p:nvPr/>
          </p:nvSpPr>
          <p:spPr bwMode="auto">
            <a:xfrm>
              <a:off x="4080"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69</a:t>
              </a:r>
            </a:p>
          </p:txBody>
        </p:sp>
        <p:sp>
          <p:nvSpPr>
            <p:cNvPr id="52246" name="Rectangle 22"/>
            <p:cNvSpPr>
              <a:spLocks noChangeArrowheads="1"/>
            </p:cNvSpPr>
            <p:nvPr/>
          </p:nvSpPr>
          <p:spPr bwMode="auto">
            <a:xfrm>
              <a:off x="3648"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56</a:t>
              </a:r>
            </a:p>
          </p:txBody>
        </p:sp>
        <p:sp>
          <p:nvSpPr>
            <p:cNvPr id="52248" name="Rectangle 24"/>
            <p:cNvSpPr>
              <a:spLocks noChangeArrowheads="1"/>
            </p:cNvSpPr>
            <p:nvPr/>
          </p:nvSpPr>
          <p:spPr bwMode="auto">
            <a:xfrm>
              <a:off x="3264" y="2352"/>
              <a:ext cx="336" cy="336"/>
            </a:xfrm>
            <a:prstGeom prst="rect">
              <a:avLst/>
            </a:prstGeom>
            <a:solidFill>
              <a:schemeClr val="bg1"/>
            </a:solidFill>
            <a:ln w="12700">
              <a:solidFill>
                <a:schemeClr val="tx1"/>
              </a:solidFill>
              <a:miter lim="800000"/>
              <a:headEnd type="none" w="sm" len="sm"/>
              <a:tailEnd type="none" w="sm" len="sm"/>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GB" sz="2800" i="1">
                  <a:effectLst>
                    <a:outerShdw blurRad="38100" dist="38100" dir="2700000" algn="tl">
                      <a:srgbClr val="C0C0C0"/>
                    </a:outerShdw>
                  </a:effectLst>
                </a:rPr>
                <a:t>43</a:t>
              </a:r>
            </a:p>
          </p:txBody>
        </p:sp>
      </p:grpSp>
      <p:sp>
        <p:nvSpPr>
          <p:cNvPr id="52250" name="Text Box 26"/>
          <p:cNvSpPr txBox="1">
            <a:spLocks noChangeArrowheads="1"/>
          </p:cNvSpPr>
          <p:nvPr/>
        </p:nvSpPr>
        <p:spPr bwMode="auto">
          <a:xfrm>
            <a:off x="6696994" y="5864326"/>
            <a:ext cx="3552576" cy="3077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spAutoFit/>
          </a:bodyPr>
          <a:lstStyle/>
          <a:p>
            <a:pPr algn="ctr"/>
            <a:r>
              <a:rPr lang="en-GB" sz="1400" i="1"/>
              <a:t>Note when printed: this slide is animated</a:t>
            </a:r>
            <a:endParaRPr lang="en-GB" sz="2800" i="1">
              <a:effectLst>
                <a:outerShdw blurRad="38100" dist="38100" dir="2700000" algn="tl">
                  <a:srgbClr val="C0C0C0"/>
                </a:outerShdw>
              </a:effectLst>
            </a:endParaRPr>
          </a:p>
        </p:txBody>
      </p:sp>
    </p:spTree>
    <p:extLst>
      <p:ext uri="{BB962C8B-B14F-4D97-AF65-F5344CB8AC3E}">
        <p14:creationId xmlns:p14="http://schemas.microsoft.com/office/powerpoint/2010/main" xmlns="" val="4224239648"/>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ln/>
        </p:spPr>
        <p:txBody>
          <a:bodyPr/>
          <a:lstStyle/>
          <a:p>
            <a:r>
              <a:rPr lang="en-US"/>
              <a:t>Analysis of B-Trees</a:t>
            </a:r>
          </a:p>
        </p:txBody>
      </p:sp>
      <p:sp>
        <p:nvSpPr>
          <p:cNvPr id="37891" name="Rectangle 3"/>
          <p:cNvSpPr>
            <a:spLocks noGrp="1" noChangeArrowheads="1"/>
          </p:cNvSpPr>
          <p:nvPr>
            <p:ph idx="1"/>
          </p:nvPr>
        </p:nvSpPr>
        <p:spPr>
          <a:ln/>
        </p:spPr>
        <p:txBody>
          <a:bodyPr>
            <a:normAutofit lnSpcReduction="10000"/>
          </a:bodyPr>
          <a:lstStyle/>
          <a:p>
            <a:r>
              <a:rPr lang="en-US" sz="2000"/>
              <a:t>The maximum number of items in a B-tree of order </a:t>
            </a:r>
            <a:r>
              <a:rPr lang="en-US" sz="2000" i="1"/>
              <a:t>m</a:t>
            </a:r>
            <a:r>
              <a:rPr lang="en-US" sz="2000"/>
              <a:t> and height </a:t>
            </a:r>
            <a:r>
              <a:rPr lang="en-US" sz="2000" i="1"/>
              <a:t>h</a:t>
            </a:r>
            <a:r>
              <a:rPr lang="en-US" sz="2000"/>
              <a:t>:</a:t>
            </a:r>
          </a:p>
          <a:p>
            <a:pPr lvl="1">
              <a:buFontTx/>
              <a:buNone/>
            </a:pPr>
            <a:r>
              <a:rPr lang="en-US" sz="1800"/>
              <a:t>root		</a:t>
            </a:r>
            <a:r>
              <a:rPr lang="en-US" sz="1800" i="1"/>
              <a:t>m</a:t>
            </a:r>
            <a:r>
              <a:rPr lang="en-US" sz="1800"/>
              <a:t> – 1</a:t>
            </a:r>
          </a:p>
          <a:p>
            <a:pPr lvl="1">
              <a:buFontTx/>
              <a:buNone/>
            </a:pPr>
            <a:r>
              <a:rPr lang="en-US" sz="1800"/>
              <a:t>level 1	</a:t>
            </a:r>
            <a:r>
              <a:rPr lang="en-US" sz="1800" i="1"/>
              <a:t>m</a:t>
            </a:r>
            <a:r>
              <a:rPr lang="en-US" sz="1800"/>
              <a:t>(</a:t>
            </a:r>
            <a:r>
              <a:rPr lang="en-US" sz="1800" i="1"/>
              <a:t>m</a:t>
            </a:r>
            <a:r>
              <a:rPr lang="en-US" sz="1800"/>
              <a:t> – 1)</a:t>
            </a:r>
          </a:p>
          <a:p>
            <a:pPr lvl="1">
              <a:buFontTx/>
              <a:buNone/>
            </a:pPr>
            <a:r>
              <a:rPr lang="en-US" sz="1800"/>
              <a:t>level 2	</a:t>
            </a:r>
            <a:r>
              <a:rPr lang="en-US" sz="1800" i="1"/>
              <a:t>m</a:t>
            </a:r>
            <a:r>
              <a:rPr lang="en-US" sz="1800" baseline="30000"/>
              <a:t>2</a:t>
            </a:r>
            <a:r>
              <a:rPr lang="en-US" sz="1800"/>
              <a:t>(</a:t>
            </a:r>
            <a:r>
              <a:rPr lang="en-US" sz="1800" i="1"/>
              <a:t>m</a:t>
            </a:r>
            <a:r>
              <a:rPr lang="en-US" sz="1800"/>
              <a:t> – 1)</a:t>
            </a:r>
          </a:p>
          <a:p>
            <a:pPr lvl="1">
              <a:buFontTx/>
              <a:buNone/>
            </a:pPr>
            <a:r>
              <a:rPr lang="en-US" sz="1800"/>
              <a:t>.  .  .	</a:t>
            </a:r>
          </a:p>
          <a:p>
            <a:pPr lvl="1">
              <a:buFontTx/>
              <a:buNone/>
            </a:pPr>
            <a:r>
              <a:rPr lang="en-US" sz="1800"/>
              <a:t>level h	</a:t>
            </a:r>
            <a:r>
              <a:rPr lang="en-US" sz="1800" i="1"/>
              <a:t>m</a:t>
            </a:r>
            <a:r>
              <a:rPr lang="en-US" sz="1800" i="1" baseline="30000"/>
              <a:t>h</a:t>
            </a:r>
            <a:r>
              <a:rPr lang="en-US" sz="1800"/>
              <a:t>(</a:t>
            </a:r>
            <a:r>
              <a:rPr lang="en-US" sz="1800" i="1"/>
              <a:t>m</a:t>
            </a:r>
            <a:r>
              <a:rPr lang="en-US" sz="1800"/>
              <a:t> – 1)</a:t>
            </a:r>
          </a:p>
          <a:p>
            <a:pPr>
              <a:lnSpc>
                <a:spcPct val="120000"/>
              </a:lnSpc>
            </a:pPr>
            <a:r>
              <a:rPr lang="en-US" sz="2000"/>
              <a:t>So, the total number of items is</a:t>
            </a:r>
            <a:br>
              <a:rPr lang="en-US" sz="2000"/>
            </a:br>
            <a:r>
              <a:rPr lang="en-US" sz="2000"/>
              <a:t>		</a:t>
            </a:r>
            <a:r>
              <a:rPr lang="de-DE" sz="2000"/>
              <a:t>(1 + </a:t>
            </a:r>
            <a:r>
              <a:rPr lang="de-DE" sz="2000" i="1"/>
              <a:t>m</a:t>
            </a:r>
            <a:r>
              <a:rPr lang="de-DE" sz="2000"/>
              <a:t> + </a:t>
            </a:r>
            <a:r>
              <a:rPr lang="de-DE" sz="2000" i="1"/>
              <a:t>m</a:t>
            </a:r>
            <a:r>
              <a:rPr lang="de-DE" sz="2000" baseline="30000"/>
              <a:t>2</a:t>
            </a:r>
            <a:r>
              <a:rPr lang="de-DE" sz="2000"/>
              <a:t> + </a:t>
            </a:r>
            <a:r>
              <a:rPr lang="de-DE" sz="2000" i="1"/>
              <a:t>m</a:t>
            </a:r>
            <a:r>
              <a:rPr lang="de-DE" sz="2000" baseline="30000"/>
              <a:t>3</a:t>
            </a:r>
            <a:r>
              <a:rPr lang="de-DE" sz="2000"/>
              <a:t> + … + </a:t>
            </a:r>
            <a:r>
              <a:rPr lang="de-DE" sz="2000" i="1"/>
              <a:t>m</a:t>
            </a:r>
            <a:r>
              <a:rPr lang="de-DE" sz="2000" i="1" baseline="30000"/>
              <a:t>h</a:t>
            </a:r>
            <a:r>
              <a:rPr lang="de-DE" sz="2000"/>
              <a:t>)(</a:t>
            </a:r>
            <a:r>
              <a:rPr lang="de-DE" sz="2000" i="1"/>
              <a:t>m</a:t>
            </a:r>
            <a:r>
              <a:rPr lang="de-DE" sz="2000"/>
              <a:t> – 1) =</a:t>
            </a:r>
            <a:br>
              <a:rPr lang="de-DE" sz="2000"/>
            </a:br>
            <a:r>
              <a:rPr lang="de-DE" sz="2000"/>
              <a:t>		[(</a:t>
            </a:r>
            <a:r>
              <a:rPr lang="de-DE" sz="2000" i="1"/>
              <a:t>m</a:t>
            </a:r>
            <a:r>
              <a:rPr lang="de-DE" sz="2000" i="1" baseline="30000"/>
              <a:t>h</a:t>
            </a:r>
            <a:r>
              <a:rPr lang="de-DE" sz="2000" baseline="30000"/>
              <a:t>+1</a:t>
            </a:r>
            <a:r>
              <a:rPr lang="de-DE" sz="2000"/>
              <a:t> – 1)/ (</a:t>
            </a:r>
            <a:r>
              <a:rPr lang="de-DE" sz="2000" i="1"/>
              <a:t>m</a:t>
            </a:r>
            <a:r>
              <a:rPr lang="de-DE" sz="2000"/>
              <a:t> – 1)] (</a:t>
            </a:r>
            <a:r>
              <a:rPr lang="de-DE" sz="2000" i="1"/>
              <a:t>m</a:t>
            </a:r>
            <a:r>
              <a:rPr lang="de-DE" sz="2000"/>
              <a:t> – 1) = </a:t>
            </a:r>
            <a:r>
              <a:rPr lang="de-DE" sz="2000" b="1" i="1">
                <a:effectLst>
                  <a:outerShdw blurRad="38100" dist="38100" dir="2700000" algn="tl">
                    <a:srgbClr val="C0C0C0"/>
                  </a:outerShdw>
                </a:effectLst>
              </a:rPr>
              <a:t>m</a:t>
            </a:r>
            <a:r>
              <a:rPr lang="de-DE" sz="2000" b="1" i="1" baseline="30000">
                <a:effectLst>
                  <a:outerShdw blurRad="38100" dist="38100" dir="2700000" algn="tl">
                    <a:srgbClr val="C0C0C0"/>
                  </a:outerShdw>
                </a:effectLst>
              </a:rPr>
              <a:t>h</a:t>
            </a:r>
            <a:r>
              <a:rPr lang="de-DE" sz="2000" b="1" baseline="30000">
                <a:effectLst>
                  <a:outerShdw blurRad="38100" dist="38100" dir="2700000" algn="tl">
                    <a:srgbClr val="C0C0C0"/>
                  </a:outerShdw>
                </a:effectLst>
              </a:rPr>
              <a:t>+1</a:t>
            </a:r>
            <a:r>
              <a:rPr lang="de-DE" sz="2000" b="1">
                <a:effectLst>
                  <a:outerShdw blurRad="38100" dist="38100" dir="2700000" algn="tl">
                    <a:srgbClr val="C0C0C0"/>
                  </a:outerShdw>
                </a:effectLst>
              </a:rPr>
              <a:t> – 1</a:t>
            </a:r>
            <a:endParaRPr lang="de-DE" sz="2000"/>
          </a:p>
          <a:p>
            <a:pPr>
              <a:lnSpc>
                <a:spcPct val="120000"/>
              </a:lnSpc>
            </a:pPr>
            <a:r>
              <a:rPr lang="en-US" sz="2000"/>
              <a:t>When </a:t>
            </a:r>
            <a:r>
              <a:rPr lang="en-US" sz="2000" i="1"/>
              <a:t>m</a:t>
            </a:r>
            <a:r>
              <a:rPr lang="en-US" sz="2000"/>
              <a:t> = 5 and </a:t>
            </a:r>
            <a:r>
              <a:rPr lang="en-US" sz="2000" i="1"/>
              <a:t>h</a:t>
            </a:r>
            <a:r>
              <a:rPr lang="en-US" sz="2000"/>
              <a:t> = 2 this gives 5</a:t>
            </a:r>
            <a:r>
              <a:rPr lang="en-US" sz="2000" baseline="30000"/>
              <a:t>3</a:t>
            </a:r>
            <a:r>
              <a:rPr lang="en-US" sz="2000"/>
              <a:t> – 1 = 124</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B30CCF8E-7EC8-48A7-94AD-CE53E571D7B1}" type="slidenum">
              <a:rPr lang="en-US" altLang="en-US"/>
              <a:pPr/>
              <a:t>128</a:t>
            </a:fld>
            <a:endParaRPr lang="en-US" altLang="en-US"/>
          </a:p>
        </p:txBody>
      </p:sp>
    </p:spTree>
    <p:extLst>
      <p:ext uri="{BB962C8B-B14F-4D97-AF65-F5344CB8AC3E}">
        <p14:creationId xmlns:p14="http://schemas.microsoft.com/office/powerpoint/2010/main" xmlns="" val="2476979028"/>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ln/>
        </p:spPr>
        <p:txBody>
          <a:bodyPr/>
          <a:lstStyle/>
          <a:p>
            <a:r>
              <a:rPr lang="en-US"/>
              <a:t>Reasons for using B-Trees</a:t>
            </a:r>
          </a:p>
        </p:txBody>
      </p:sp>
      <p:sp>
        <p:nvSpPr>
          <p:cNvPr id="38915" name="Rectangle 3"/>
          <p:cNvSpPr>
            <a:spLocks noGrp="1" noChangeArrowheads="1"/>
          </p:cNvSpPr>
          <p:nvPr>
            <p:ph idx="1"/>
          </p:nvPr>
        </p:nvSpPr>
        <p:spPr>
          <a:ln/>
        </p:spPr>
        <p:txBody>
          <a:bodyPr>
            <a:normAutofit/>
          </a:bodyPr>
          <a:lstStyle/>
          <a:p>
            <a:pPr>
              <a:lnSpc>
                <a:spcPct val="90000"/>
              </a:lnSpc>
            </a:pPr>
            <a:r>
              <a:rPr lang="en-US"/>
              <a:t>When searching tables held on disc, the cost of each disc transfer is high but doesn't depend much on the amount of data transferred, especially if consecutive items are transferred</a:t>
            </a:r>
          </a:p>
          <a:p>
            <a:pPr lvl="1">
              <a:lnSpc>
                <a:spcPct val="90000"/>
              </a:lnSpc>
            </a:pPr>
            <a:r>
              <a:rPr lang="en-US"/>
              <a:t>If we use a B-tree of order 101, say, we can transfer each node in one disc read operation</a:t>
            </a:r>
          </a:p>
          <a:p>
            <a:pPr lvl="1">
              <a:lnSpc>
                <a:spcPct val="90000"/>
              </a:lnSpc>
            </a:pPr>
            <a:r>
              <a:rPr lang="en-US"/>
              <a:t>A B-tree of order 101 and height 3 can hold 101</a:t>
            </a:r>
            <a:r>
              <a:rPr lang="en-US" baseline="30000"/>
              <a:t>4</a:t>
            </a:r>
            <a:r>
              <a:rPr lang="en-US"/>
              <a:t> – 1 items (approximately 100 million) and any item can be accessed with 3 disc reads (assuming we hold the root in memory)</a:t>
            </a:r>
          </a:p>
          <a:p>
            <a:pPr>
              <a:lnSpc>
                <a:spcPct val="90000"/>
              </a:lnSpc>
            </a:pPr>
            <a:r>
              <a:rPr lang="en-US"/>
              <a:t>If we take </a:t>
            </a:r>
            <a:r>
              <a:rPr lang="en-US" i="1"/>
              <a:t>m</a:t>
            </a:r>
            <a:r>
              <a:rPr lang="en-US"/>
              <a:t> = 3, we get a </a:t>
            </a:r>
            <a:r>
              <a:rPr lang="en-US" b="1"/>
              <a:t>2-3 tree</a:t>
            </a:r>
            <a:r>
              <a:rPr lang="en-US"/>
              <a:t>, in which non-leaf nodes have two or three children (i.e., one or two keys)</a:t>
            </a:r>
          </a:p>
          <a:p>
            <a:pPr lvl="1">
              <a:lnSpc>
                <a:spcPct val="90000"/>
              </a:lnSpc>
            </a:pPr>
            <a:r>
              <a:rPr lang="en-US"/>
              <a:t>B-Trees are always balanced (since the leaves are all at the same level), so 2-3 trees make a good type of balanced tree</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E6BD23FC-239C-44EA-90D4-61566C99C4F7}" type="slidenum">
              <a:rPr lang="en-US" altLang="en-US"/>
              <a:pPr/>
              <a:t>129</a:t>
            </a:fld>
            <a:endParaRPr lang="en-US" altLang="en-US"/>
          </a:p>
        </p:txBody>
      </p:sp>
    </p:spTree>
    <p:extLst>
      <p:ext uri="{BB962C8B-B14F-4D97-AF65-F5344CB8AC3E}">
        <p14:creationId xmlns:p14="http://schemas.microsoft.com/office/powerpoint/2010/main" xmlns="" val="34107144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flipV="1">
            <a:off x="609600" y="-1053465"/>
            <a:ext cx="10972800" cy="343535"/>
          </a:xfrm>
        </p:spPr>
        <p:txBody>
          <a:bodyPr>
            <a:normAutofit fontScale="90000"/>
          </a:bodyPr>
          <a:lstStyle/>
          <a:p>
            <a:endParaRPr lang="en-US"/>
          </a:p>
        </p:txBody>
      </p:sp>
      <p:sp>
        <p:nvSpPr>
          <p:cNvPr id="2" name="Content Placeholder 1"/>
          <p:cNvSpPr>
            <a:spLocks noGrp="1"/>
          </p:cNvSpPr>
          <p:nvPr>
            <p:ph idx="4294967295"/>
          </p:nvPr>
        </p:nvSpPr>
        <p:spPr>
          <a:xfrm>
            <a:off x="486410" y="654050"/>
            <a:ext cx="10486390" cy="5472430"/>
          </a:xfrm>
        </p:spPr>
        <p:txBody>
          <a:bodyPr/>
          <a:lstStyle/>
          <a:p>
            <a:pPr marL="0" indent="0">
              <a:buNone/>
            </a:pPr>
            <a:endParaRPr lang="en-US" u="sng" dirty="0" smtClean="0"/>
          </a:p>
          <a:p>
            <a:pPr marL="0" indent="0">
              <a:buNone/>
            </a:pPr>
            <a:r>
              <a:rPr lang="en-US" sz="3800" dirty="0">
                <a:solidFill>
                  <a:srgbClr val="92D050"/>
                </a:solidFill>
              </a:rPr>
              <a:t>AVL Tree</a:t>
            </a:r>
            <a:r>
              <a:rPr lang="en-US" sz="3800" dirty="0" smtClean="0">
                <a:solidFill>
                  <a:srgbClr val="92D050"/>
                </a:solidFill>
              </a:rPr>
              <a:t>:</a:t>
            </a:r>
            <a:endParaRPr lang="en-US" dirty="0"/>
          </a:p>
          <a:p>
            <a:pPr marL="0" indent="0">
              <a:buFont typeface="Wingdings" panose="05000000000000000000" charset="0"/>
              <a:buNone/>
            </a:pPr>
            <a:r>
              <a:rPr lang="en-US" dirty="0"/>
              <a:t>1. Sub-trees of each node can </a:t>
            </a:r>
            <a:r>
              <a:rPr lang="en-US" dirty="0" smtClean="0"/>
              <a:t>differ by </a:t>
            </a:r>
            <a:r>
              <a:rPr lang="en-US" dirty="0"/>
              <a:t>at most 1 in their height.</a:t>
            </a:r>
          </a:p>
          <a:p>
            <a:pPr marL="0" indent="0">
              <a:buFont typeface="Wingdings" panose="05000000000000000000" charset="0"/>
              <a:buNone/>
            </a:pPr>
            <a:r>
              <a:rPr lang="en-US" dirty="0"/>
              <a:t>2. Every sub-trees </a:t>
            </a:r>
            <a:r>
              <a:rPr lang="en-US" dirty="0" smtClean="0"/>
              <a:t>should be </a:t>
            </a:r>
            <a:r>
              <a:rPr lang="en-US" dirty="0"/>
              <a:t>an AVL tree</a:t>
            </a:r>
            <a:r>
              <a:rPr lang="en-US" dirty="0" smtClean="0"/>
              <a:t>.</a:t>
            </a:r>
          </a:p>
          <a:p>
            <a:pPr marL="0" indent="0">
              <a:buFont typeface="Wingdings" panose="05000000000000000000" charset="0"/>
              <a:buNone/>
            </a:pPr>
            <a:r>
              <a:rPr lang="en-US" dirty="0" smtClean="0"/>
              <a:t>3. In AVL Tree, Every node can have balance factor either -1, 0 or +1 and remaining balance factor for a node can be called as invalid AVL Tree.</a:t>
            </a:r>
          </a:p>
          <a:p>
            <a:pPr marL="0" indent="0">
              <a:buFont typeface="Wingdings" panose="05000000000000000000" charset="0"/>
              <a:buNone/>
            </a:pPr>
            <a:r>
              <a:rPr lang="en-US" dirty="0" smtClean="0"/>
              <a:t>4) The </a:t>
            </a:r>
            <a:r>
              <a:rPr lang="en-US" dirty="0"/>
              <a:t>height of an AVL tree storing n keys is O(log N).</a:t>
            </a:r>
          </a:p>
          <a:p>
            <a:pPr marL="0" indent="0">
              <a:buNone/>
            </a:pPr>
            <a:r>
              <a:rPr lang="en-US" dirty="0" smtClean="0"/>
              <a:t>5) Balance </a:t>
            </a:r>
            <a:r>
              <a:rPr lang="en-US" dirty="0"/>
              <a:t>factor of a node.</a:t>
            </a:r>
          </a:p>
          <a:p>
            <a:pPr marL="914400" lvl="2" indent="0">
              <a:buNone/>
            </a:pPr>
            <a:r>
              <a:rPr lang="en-US" dirty="0"/>
              <a:t>BF=height(left </a:t>
            </a:r>
            <a:r>
              <a:rPr lang="en-US" dirty="0" err="1"/>
              <a:t>subtree</a:t>
            </a:r>
            <a:r>
              <a:rPr lang="en-US" dirty="0"/>
              <a:t>) - height(right </a:t>
            </a:r>
            <a:r>
              <a:rPr lang="en-US" dirty="0" err="1"/>
              <a:t>subtree</a:t>
            </a:r>
            <a:r>
              <a:rPr lang="en-US" dirty="0"/>
              <a:t>).</a:t>
            </a:r>
          </a:p>
          <a:p>
            <a:pPr marL="0" indent="0">
              <a:buNone/>
            </a:pPr>
            <a:r>
              <a:rPr lang="en-US" dirty="0" smtClean="0"/>
              <a:t>6) calculate </a:t>
            </a:r>
            <a:r>
              <a:rPr lang="en-US" dirty="0"/>
              <a:t>balance factor calculated at every node.</a:t>
            </a:r>
          </a:p>
          <a:p>
            <a:pPr marL="0" indent="0">
              <a:buNone/>
            </a:pPr>
            <a:r>
              <a:rPr lang="en-US" dirty="0" smtClean="0"/>
              <a:t>7) AVL Tree </a:t>
            </a:r>
            <a:r>
              <a:rPr lang="en-US" dirty="0"/>
              <a:t>stores </a:t>
            </a:r>
            <a:r>
              <a:rPr lang="en-US" dirty="0" smtClean="0"/>
              <a:t>balance factor in </a:t>
            </a:r>
            <a:r>
              <a:rPr lang="en-US" dirty="0"/>
              <a:t>each node.</a:t>
            </a:r>
          </a:p>
          <a:p>
            <a:pPr marL="0" indent="0">
              <a:buFont typeface="Wingdings" panose="05000000000000000000" charset="0"/>
              <a:buNone/>
            </a:pPr>
            <a:endParaRPr lang="en-US" dirty="0" smtClean="0"/>
          </a:p>
          <a:p>
            <a:pPr marL="0" indent="0">
              <a:buFont typeface="Wingdings" panose="05000000000000000000" charset="0"/>
              <a:buNone/>
            </a:pP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pPr/>
              <a:t>13</a:t>
            </a:fld>
            <a:endParaRPr lang="en-US"/>
          </a:p>
        </p:txBody>
      </p:sp>
    </p:spTree>
    <p:extLst>
      <p:ext uri="{BB962C8B-B14F-4D97-AF65-F5344CB8AC3E}">
        <p14:creationId xmlns:p14="http://schemas.microsoft.com/office/powerpoint/2010/main" xmlns="" val="939238918"/>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ln/>
        </p:spPr>
        <p:txBody>
          <a:bodyPr/>
          <a:lstStyle/>
          <a:p>
            <a:r>
              <a:rPr lang="en-GB"/>
              <a:t>Comparing Trees</a:t>
            </a:r>
          </a:p>
        </p:txBody>
      </p:sp>
      <p:sp>
        <p:nvSpPr>
          <p:cNvPr id="45059" name="Rectangle 3"/>
          <p:cNvSpPr>
            <a:spLocks noGrp="1" noChangeArrowheads="1"/>
          </p:cNvSpPr>
          <p:nvPr>
            <p:ph idx="1"/>
          </p:nvPr>
        </p:nvSpPr>
        <p:spPr>
          <a:ln/>
        </p:spPr>
        <p:txBody>
          <a:bodyPr/>
          <a:lstStyle/>
          <a:p>
            <a:r>
              <a:rPr lang="en-GB"/>
              <a:t>Binary trees</a:t>
            </a:r>
          </a:p>
          <a:p>
            <a:pPr lvl="1"/>
            <a:r>
              <a:rPr lang="en-GB"/>
              <a:t>Can become </a:t>
            </a:r>
            <a:r>
              <a:rPr lang="en-GB" i="1"/>
              <a:t>unbalanced</a:t>
            </a:r>
            <a:r>
              <a:rPr lang="en-GB"/>
              <a:t> and </a:t>
            </a:r>
            <a:r>
              <a:rPr lang="en-GB" i="1"/>
              <a:t>lose</a:t>
            </a:r>
            <a:r>
              <a:rPr lang="en-GB"/>
              <a:t> their good time complexity (big O)</a:t>
            </a:r>
          </a:p>
          <a:p>
            <a:pPr lvl="1"/>
            <a:r>
              <a:rPr lang="en-GB"/>
              <a:t>AVL trees are strict binary trees that </a:t>
            </a:r>
            <a:r>
              <a:rPr lang="en-GB" i="1"/>
              <a:t>overcome the balance problem</a:t>
            </a:r>
            <a:endParaRPr lang="en-GB"/>
          </a:p>
          <a:p>
            <a:pPr lvl="1"/>
            <a:r>
              <a:rPr lang="en-GB"/>
              <a:t>Heaps remain balanced but only </a:t>
            </a:r>
            <a:r>
              <a:rPr lang="en-GB" i="1"/>
              <a:t>prioritise</a:t>
            </a:r>
            <a:r>
              <a:rPr lang="en-GB"/>
              <a:t> (not order) the keys</a:t>
            </a:r>
          </a:p>
          <a:p>
            <a:pPr lvl="1"/>
            <a:endParaRPr lang="en-GB"/>
          </a:p>
          <a:p>
            <a:r>
              <a:rPr lang="en-GB"/>
              <a:t>Multi-way trees</a:t>
            </a:r>
          </a:p>
          <a:p>
            <a:pPr lvl="1"/>
            <a:r>
              <a:rPr lang="en-GB"/>
              <a:t>B-Trees can be </a:t>
            </a:r>
            <a:r>
              <a:rPr lang="en-GB" i="1"/>
              <a:t>m</a:t>
            </a:r>
            <a:r>
              <a:rPr lang="en-GB"/>
              <a:t>-way, they can have any (odd) number of children</a:t>
            </a:r>
          </a:p>
          <a:p>
            <a:pPr lvl="1"/>
            <a:r>
              <a:rPr lang="en-GB"/>
              <a:t>One B-Tree, the 2-3 (or 3-way) B-Tree, </a:t>
            </a:r>
            <a:r>
              <a:rPr lang="en-GB" i="1"/>
              <a:t>approximates</a:t>
            </a:r>
            <a:r>
              <a:rPr lang="en-GB"/>
              <a:t> a permanently balanced binary tree, exchanging the AVL tree’s balancing operations for insertion and (more complex) deletion operations</a:t>
            </a:r>
          </a:p>
        </p:txBody>
      </p:sp>
      <p:sp>
        <p:nvSpPr>
          <p:cNvPr id="4" name="Footer Placeholder 3"/>
          <p:cNvSpPr>
            <a:spLocks noGrp="1"/>
          </p:cNvSpPr>
          <p:nvPr>
            <p:ph type="ftr" sz="quarter" idx="11"/>
          </p:nvPr>
        </p:nvSpPr>
        <p:spPr/>
        <p:txBody>
          <a:bodyPr/>
          <a:lstStyle/>
          <a:p>
            <a:r>
              <a:rPr lang="en-US" altLang="en-US" smtClean="0"/>
              <a:t>Data Structures-T.Anil Kumar</a:t>
            </a:r>
            <a:endParaRPr lang="en-US" altLang="en-US"/>
          </a:p>
        </p:txBody>
      </p:sp>
      <p:sp>
        <p:nvSpPr>
          <p:cNvPr id="5" name="Slide Number Placeholder 4"/>
          <p:cNvSpPr>
            <a:spLocks noGrp="1"/>
          </p:cNvSpPr>
          <p:nvPr>
            <p:ph type="sldNum" sz="quarter" idx="12"/>
          </p:nvPr>
        </p:nvSpPr>
        <p:spPr/>
        <p:txBody>
          <a:bodyPr/>
          <a:lstStyle/>
          <a:p>
            <a:fld id="{68E9D4E9-4CE4-4BC3-AF66-AC9A3AE5DBE9}" type="slidenum">
              <a:rPr lang="en-US" altLang="en-US"/>
              <a:pPr/>
              <a:t>130</a:t>
            </a:fld>
            <a:endParaRPr lang="en-US" altLang="en-US"/>
          </a:p>
        </p:txBody>
      </p:sp>
    </p:spTree>
    <p:extLst>
      <p:ext uri="{BB962C8B-B14F-4D97-AF65-F5344CB8AC3E}">
        <p14:creationId xmlns:p14="http://schemas.microsoft.com/office/powerpoint/2010/main" xmlns="" val="2275912070"/>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84194"/>
          </a:xfrm>
        </p:spPr>
        <p:txBody>
          <a:bodyPr/>
          <a:lstStyle/>
          <a:p>
            <a:r>
              <a:rPr lang="en-US" dirty="0" smtClean="0"/>
              <a:t>Applications of B-Trees</a:t>
            </a:r>
            <a:endParaRPr lang="en-US" dirty="0"/>
          </a:p>
        </p:txBody>
      </p:sp>
      <p:sp>
        <p:nvSpPr>
          <p:cNvPr id="3" name="Content Placeholder 2"/>
          <p:cNvSpPr>
            <a:spLocks noGrp="1"/>
          </p:cNvSpPr>
          <p:nvPr>
            <p:ph idx="1"/>
          </p:nvPr>
        </p:nvSpPr>
        <p:spPr/>
        <p:txBody>
          <a:bodyPr/>
          <a:lstStyle/>
          <a:p>
            <a:r>
              <a:rPr lang="en-US" dirty="0" smtClean="0"/>
              <a:t>1) These are used to index the data and provide fast access.</a:t>
            </a:r>
          </a:p>
          <a:p>
            <a:r>
              <a:rPr lang="en-US" dirty="0" smtClean="0"/>
              <a:t>2) We will be able to fetch a large amount of data in one disk access.</a:t>
            </a:r>
          </a:p>
          <a:p>
            <a:r>
              <a:rPr lang="en-US" dirty="0" smtClean="0"/>
              <a:t>3) Disk is block oriented device. i.e., data organized and retrieved in terms of blocks. So, while using a B tree, a large value of m is used so that one single node can occupy the entire block.</a:t>
            </a:r>
          </a:p>
          <a:p>
            <a:r>
              <a:rPr lang="en-US" dirty="0" smtClean="0"/>
              <a:t>4) A large value minimizes the height of the tree. So, search operation becomes really fast.</a:t>
            </a: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131</a:t>
            </a:fld>
            <a:endParaRPr lang="en-US"/>
          </a:p>
        </p:txBody>
      </p:sp>
    </p:spTree>
    <p:extLst>
      <p:ext uri="{BB962C8B-B14F-4D97-AF65-F5344CB8AC3E}">
        <p14:creationId xmlns:p14="http://schemas.microsoft.com/office/powerpoint/2010/main" xmlns="" val="3885451544"/>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9793" y="783695"/>
            <a:ext cx="10971300" cy="3308936"/>
          </a:xfrm>
          <a:prstGeom prst="rect">
            <a:avLst/>
          </a:prstGeom>
          <a:solidFill>
            <a:srgbClr val="C7243A"/>
          </a:solidFill>
          <a:ln>
            <a:noFill/>
          </a:ln>
        </p:spPr>
        <p:txBody>
          <a:bodyPr lIns="87077" tIns="0" rIns="0" bIns="0" anchor="ctr"/>
          <a:lstStyle/>
          <a:p>
            <a:r>
              <a:rPr lang="en-IN" sz="5321" b="1" u="sng" spc="-1">
                <a:solidFill>
                  <a:srgbClr val="FFFFFF"/>
                </a:solidFill>
                <a:latin typeface="Arial"/>
              </a:rPr>
              <a:t>	B+ Trees</a:t>
            </a:r>
            <a:endParaRPr lang="en-IN" sz="5321" spc="-1">
              <a:solidFill>
                <a:srgbClr val="FFFFFF"/>
              </a:solidFill>
              <a:latin typeface="Arial"/>
            </a:endParaRPr>
          </a:p>
        </p:txBody>
      </p:sp>
      <p:sp>
        <p:nvSpPr>
          <p:cNvPr id="88" name="TextShape 2"/>
          <p:cNvSpPr txBox="1"/>
          <p:nvPr/>
        </p:nvSpPr>
        <p:spPr>
          <a:xfrm>
            <a:off x="4615309" y="4353863"/>
            <a:ext cx="6356205" cy="1567391"/>
          </a:xfrm>
          <a:prstGeom prst="rect">
            <a:avLst/>
          </a:prstGeom>
          <a:noFill/>
          <a:ln>
            <a:noFill/>
          </a:ln>
        </p:spPr>
        <p:txBody>
          <a:bodyPr lIns="0" tIns="0" rIns="0" bIns="0"/>
          <a:lstStyle/>
          <a:p>
            <a:pPr algn="ctr"/>
            <a:endParaRPr lang="en-IN" sz="3870" spc="-1" dirty="0">
              <a:latin typeface="Arial"/>
            </a:endParaRPr>
          </a:p>
        </p:txBody>
      </p:sp>
      <p:sp>
        <p:nvSpPr>
          <p:cNvPr id="4" name="Slide Number Placeholder 3"/>
          <p:cNvSpPr>
            <a:spLocks noGrp="1"/>
          </p:cNvSpPr>
          <p:nvPr>
            <p:ph type="sldNum" sz="quarter" idx="12"/>
          </p:nvPr>
        </p:nvSpPr>
        <p:spPr/>
        <p:txBody>
          <a:bodyPr/>
          <a:lstStyle/>
          <a:p>
            <a:fld id="{659B9B6F-D550-41FB-97A3-3F5EDBC6875D}" type="slidenum">
              <a:rPr lang="en-US" smtClean="0"/>
              <a:pPr/>
              <a:t>132</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67123719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Introduction</a:t>
            </a:r>
          </a:p>
        </p:txBody>
      </p:sp>
      <p:sp>
        <p:nvSpPr>
          <p:cNvPr id="90" name="TextShape 2"/>
          <p:cNvSpPr txBox="1"/>
          <p:nvPr/>
        </p:nvSpPr>
        <p:spPr>
          <a:xfrm>
            <a:off x="609755" y="2002777"/>
            <a:ext cx="10971300" cy="4266786"/>
          </a:xfrm>
          <a:prstGeom prst="rect">
            <a:avLst/>
          </a:prstGeom>
          <a:noFill/>
          <a:ln>
            <a:noFill/>
          </a:ln>
        </p:spPr>
        <p:txBody>
          <a:bodyPr lIns="0" tIns="0" rIns="0" bIns="0">
            <a:normAutofit fontScale="92500"/>
          </a:bodyPr>
          <a:lstStyle/>
          <a:p>
            <a:pPr marL="522461" indent="-391846">
              <a:spcAft>
                <a:spcPts val="1710"/>
              </a:spcAft>
              <a:buClr>
                <a:srgbClr val="000000"/>
              </a:buClr>
              <a:buSzPct val="45000"/>
              <a:buFont typeface="Wingdings" charset="2"/>
              <a:buChar char=""/>
            </a:pPr>
            <a:r>
              <a:rPr lang="en-IN" sz="3870" b="1" u="sng" spc="-1">
                <a:solidFill>
                  <a:srgbClr val="407927"/>
                </a:solidFill>
                <a:latin typeface="Arial"/>
              </a:rPr>
              <a:t>Defintion:</a:t>
            </a:r>
            <a:endParaRPr lang="en-IN" sz="3870" spc="-1">
              <a:latin typeface="Arial"/>
            </a:endParaRPr>
          </a:p>
          <a:p>
            <a:pPr marL="2089843" lvl="3" indent="-261230">
              <a:spcAft>
                <a:spcPts val="686"/>
              </a:spcAft>
              <a:buClr>
                <a:srgbClr val="000000"/>
              </a:buClr>
              <a:buSzPct val="75000"/>
              <a:buFont typeface="Symbol" charset="2"/>
              <a:buChar char=""/>
            </a:pPr>
            <a:r>
              <a:rPr lang="en-IN" sz="2419" spc="-1">
                <a:solidFill>
                  <a:srgbClr val="000000"/>
                </a:solidFill>
                <a:latin typeface="Arial"/>
              </a:rPr>
              <a:t>A  B+ tree is a tree in which all the data is placed(stored) only in the leaf nodes and internal nodes are contained with their indexs of the corresponding data.</a:t>
            </a:r>
            <a:endParaRPr lang="en-IN" sz="2419" spc="-1">
              <a:latin typeface="Arial"/>
            </a:endParaRPr>
          </a:p>
          <a:p>
            <a:pPr marL="2089843" lvl="3" indent="-261230">
              <a:spcAft>
                <a:spcPts val="686"/>
              </a:spcAft>
              <a:buClr>
                <a:srgbClr val="000000"/>
              </a:buClr>
              <a:buSzPct val="75000"/>
              <a:buFont typeface="Symbol" charset="2"/>
              <a:buChar char=""/>
            </a:pPr>
            <a:endParaRPr lang="en-IN" sz="2419" spc="-1">
              <a:latin typeface="Arial"/>
            </a:endParaRPr>
          </a:p>
          <a:p>
            <a:pPr marL="2089843" lvl="3" indent="-261230">
              <a:spcAft>
                <a:spcPts val="686"/>
              </a:spcAft>
              <a:buClr>
                <a:srgbClr val="000000"/>
              </a:buClr>
              <a:buSzPct val="75000"/>
              <a:buFont typeface="Symbol" charset="2"/>
              <a:buChar char=""/>
            </a:pPr>
            <a:r>
              <a:rPr lang="en-IN" sz="2419" spc="-1">
                <a:solidFill>
                  <a:srgbClr val="000000"/>
                </a:solidFill>
                <a:latin typeface="Arial"/>
              </a:rPr>
              <a:t>In B+ trees internal nodes are used as index for searching data, so the nodes(internal nodes) are called INDEX NODES.</a:t>
            </a:r>
            <a:endParaRPr lang="en-IN" sz="2419" spc="-1">
              <a:latin typeface="Arial"/>
            </a:endParaRPr>
          </a:p>
          <a:p>
            <a:pPr marL="2089843" lvl="3" indent="-261230">
              <a:spcAft>
                <a:spcPts val="686"/>
              </a:spcAft>
              <a:buClr>
                <a:srgbClr val="000000"/>
              </a:buClr>
              <a:buSzPct val="75000"/>
              <a:buFont typeface="Symbol" charset="2"/>
              <a:buChar char=""/>
            </a:pPr>
            <a:r>
              <a:rPr lang="en-IN" sz="2419" spc="-1">
                <a:solidFill>
                  <a:srgbClr val="000000"/>
                </a:solidFill>
                <a:latin typeface="Arial"/>
              </a:rPr>
              <a:t>In B+ trees leaf nodes contains data items and they are called DATA NODES.</a:t>
            </a:r>
            <a:endParaRPr lang="en-IN" sz="2419" spc="-1">
              <a:latin typeface="Arial"/>
            </a:endParaRPr>
          </a:p>
          <a:p>
            <a:pPr marL="2089843" lvl="3" indent="-261230">
              <a:spcAft>
                <a:spcPts val="686"/>
              </a:spcAft>
              <a:buClr>
                <a:srgbClr val="000000"/>
              </a:buClr>
              <a:buSzPct val="75000"/>
              <a:buFont typeface="Symbol" charset="2"/>
              <a:buChar char=""/>
            </a:pPr>
            <a:r>
              <a:rPr lang="en-IN" sz="2419" spc="-1">
                <a:solidFill>
                  <a:srgbClr val="000000"/>
                </a:solidFill>
                <a:latin typeface="Arial"/>
              </a:rPr>
              <a:t>Index nodes forms a index set and Data nodes forms a Sequence set.</a:t>
            </a:r>
            <a:endParaRPr lang="en-IN" sz="2419" spc="-1">
              <a:latin typeface="Arial"/>
            </a:endParaRPr>
          </a:p>
        </p:txBody>
      </p:sp>
      <p:sp>
        <p:nvSpPr>
          <p:cNvPr id="91" name="TextShape 3"/>
          <p:cNvSpPr txBox="1"/>
          <p:nvPr/>
        </p:nvSpPr>
        <p:spPr>
          <a:xfrm>
            <a:off x="4005768" y="2264009"/>
            <a:ext cx="218564" cy="728401"/>
          </a:xfrm>
          <a:prstGeom prst="rect">
            <a:avLst/>
          </a:prstGeom>
          <a:noFill/>
          <a:ln>
            <a:noFill/>
          </a:ln>
        </p:spPr>
        <p:txBody>
          <a:bodyPr lIns="108847" tIns="54423" rIns="108847" bIns="54423"/>
          <a:lstStyle/>
          <a:p>
            <a:endParaRPr lang="en-IN" sz="2177" spc="-1">
              <a:solidFill>
                <a:srgbClr val="FFFFFF"/>
              </a:solidFill>
              <a:latin typeface="Arial"/>
            </a:endParaRPr>
          </a:p>
          <a:p>
            <a:endParaRPr lang="en-IN" sz="2177" spc="-1">
              <a:solidFill>
                <a:srgbClr val="FFFFFF"/>
              </a:solidFill>
              <a:latin typeface="Arial"/>
            </a:endParaRPr>
          </a:p>
        </p:txBody>
      </p:sp>
      <p:sp>
        <p:nvSpPr>
          <p:cNvPr id="5" name="Slide Number Placeholder 4"/>
          <p:cNvSpPr>
            <a:spLocks noGrp="1"/>
          </p:cNvSpPr>
          <p:nvPr>
            <p:ph type="sldNum" sz="quarter" idx="12"/>
          </p:nvPr>
        </p:nvSpPr>
        <p:spPr/>
        <p:txBody>
          <a:bodyPr/>
          <a:lstStyle/>
          <a:p>
            <a:fld id="{659B9B6F-D550-41FB-97A3-3F5EDBC6875D}" type="slidenum">
              <a:rPr lang="en-US" smtClean="0"/>
              <a:pPr/>
              <a:t>133</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34173970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Introduction</a:t>
            </a:r>
          </a:p>
        </p:txBody>
      </p:sp>
      <p:sp>
        <p:nvSpPr>
          <p:cNvPr id="93" name="TextShape 2"/>
          <p:cNvSpPr txBox="1"/>
          <p:nvPr/>
        </p:nvSpPr>
        <p:spPr>
          <a:xfrm>
            <a:off x="609755" y="2002777"/>
            <a:ext cx="10971300" cy="4266786"/>
          </a:xfrm>
          <a:prstGeom prst="rect">
            <a:avLst/>
          </a:prstGeom>
          <a:noFill/>
          <a:ln>
            <a:noFill/>
          </a:ln>
        </p:spPr>
        <p:txBody>
          <a:bodyPr lIns="0" tIns="0" rIns="0" bIns="0">
            <a:normAutofit fontScale="85000" lnSpcReduction="20000"/>
          </a:bodyPr>
          <a:lstStyle/>
          <a:p>
            <a:pPr marL="522461" indent="-391846">
              <a:spcAft>
                <a:spcPts val="1710"/>
              </a:spcAft>
              <a:buClr>
                <a:srgbClr val="000000"/>
              </a:buClr>
              <a:buSzPct val="45000"/>
              <a:buFont typeface="Wingdings" charset="2"/>
              <a:buChar char=""/>
            </a:pPr>
            <a:r>
              <a:rPr lang="en-IN" sz="3870" b="1" u="sng" spc="-1">
                <a:solidFill>
                  <a:srgbClr val="407927"/>
                </a:solidFill>
                <a:latin typeface="Arial"/>
              </a:rPr>
              <a:t>Why Moving to B+ trees ?:</a:t>
            </a:r>
            <a:endParaRPr lang="en-IN" sz="3870" spc="-1">
              <a:latin typeface="Arial"/>
            </a:endParaRPr>
          </a:p>
          <a:p>
            <a:pPr marL="1044922" lvl="1" indent="-391846">
              <a:spcAft>
                <a:spcPts val="1371"/>
              </a:spcAft>
              <a:buClr>
                <a:srgbClr val="000000"/>
              </a:buClr>
              <a:buSzPct val="75000"/>
              <a:buFont typeface="Symbol" charset="2"/>
              <a:buChar char=""/>
            </a:pPr>
            <a:r>
              <a:rPr lang="en-IN" sz="2419" spc="-1">
                <a:solidFill>
                  <a:srgbClr val="000000"/>
                </a:solidFill>
                <a:latin typeface="Arial"/>
              </a:rPr>
              <a:t>We are moving to B+ trees as already we have B trees is due to mainly for sequential access of data.</a:t>
            </a:r>
            <a:endParaRPr lang="en-IN" sz="2419" spc="-1">
              <a:latin typeface="Arial"/>
            </a:endParaRPr>
          </a:p>
          <a:p>
            <a:pPr marL="1044922" lvl="1" indent="-391846">
              <a:spcAft>
                <a:spcPts val="1371"/>
              </a:spcAft>
              <a:buClr>
                <a:srgbClr val="000000"/>
              </a:buClr>
              <a:buSzPct val="75000"/>
              <a:buFont typeface="Symbol" charset="2"/>
              <a:buChar char=""/>
            </a:pPr>
            <a:r>
              <a:rPr lang="en-IN" sz="2419" spc="-1">
                <a:solidFill>
                  <a:srgbClr val="000000"/>
                </a:solidFill>
                <a:latin typeface="Arial"/>
              </a:rPr>
              <a:t>As we use these M-way search trees to work on the disk memory(not on primary memory).Which will take a less time than using a binary tree for this.</a:t>
            </a:r>
            <a:endParaRPr lang="en-IN" sz="2419" spc="-1">
              <a:latin typeface="Arial"/>
            </a:endParaRPr>
          </a:p>
          <a:p>
            <a:pPr marL="1044922" lvl="1" indent="-391846">
              <a:spcAft>
                <a:spcPts val="1371"/>
              </a:spcAft>
              <a:buClr>
                <a:srgbClr val="000000"/>
              </a:buClr>
              <a:buSzPct val="75000"/>
              <a:buFont typeface="Symbol" charset="2"/>
              <a:buChar char=""/>
            </a:pPr>
            <a:r>
              <a:rPr lang="en-IN" sz="2419" spc="-1">
                <a:solidFill>
                  <a:srgbClr val="000000"/>
                </a:solidFill>
                <a:latin typeface="Arial"/>
              </a:rPr>
              <a:t>So, In B trees we can access a group of data at a time which will reduce the time of accessing than Binary trees(as in binary trees we access only one  item). But while we perform an inorder traversal in B-trees at the internal nodes it is again taking a single data at once. So for this we are moving to B+ trees.</a:t>
            </a:r>
            <a:endParaRPr lang="en-IN" sz="2419" spc="-1">
              <a:latin typeface="Arial"/>
            </a:endParaRPr>
          </a:p>
          <a:p>
            <a:pPr marL="1044922" lvl="1" indent="-391846">
              <a:spcAft>
                <a:spcPts val="1371"/>
              </a:spcAft>
              <a:buClr>
                <a:srgbClr val="000000"/>
              </a:buClr>
              <a:buSzPct val="75000"/>
              <a:buFont typeface="Symbol" charset="2"/>
              <a:buChar char=""/>
            </a:pPr>
            <a:r>
              <a:rPr lang="en-IN" sz="2419" spc="-1">
                <a:solidFill>
                  <a:srgbClr val="000000"/>
                </a:solidFill>
                <a:latin typeface="Arial"/>
              </a:rPr>
              <a:t>As in B+ trees all the leaf nodes are connected to each adjacent node as they form a  linked list. We can directly perform sequential access of the data without visiting every internal nodes. So it will  improve the efficiency of accessing.</a:t>
            </a:r>
            <a:endParaRPr lang="en-IN" sz="2419" spc="-1">
              <a:latin typeface="Arial"/>
            </a:endParaRPr>
          </a:p>
          <a:p>
            <a:pPr marL="1044922" lvl="1" indent="-391846">
              <a:spcAft>
                <a:spcPts val="1371"/>
              </a:spcAft>
              <a:buClr>
                <a:srgbClr val="000000"/>
              </a:buClr>
              <a:buSzPct val="75000"/>
              <a:buFont typeface="Symbol" charset="2"/>
              <a:buChar char=""/>
            </a:pPr>
            <a:endParaRPr lang="en-IN" sz="2419" spc="-1">
              <a:latin typeface="Arial"/>
            </a:endParaRPr>
          </a:p>
        </p:txBody>
      </p:sp>
      <p:sp>
        <p:nvSpPr>
          <p:cNvPr id="94" name="TextShape 3"/>
          <p:cNvSpPr txBox="1"/>
          <p:nvPr/>
        </p:nvSpPr>
        <p:spPr>
          <a:xfrm>
            <a:off x="4005768" y="2264009"/>
            <a:ext cx="218564" cy="728401"/>
          </a:xfrm>
          <a:prstGeom prst="rect">
            <a:avLst/>
          </a:prstGeom>
          <a:noFill/>
          <a:ln>
            <a:noFill/>
          </a:ln>
        </p:spPr>
        <p:txBody>
          <a:bodyPr lIns="108847" tIns="54423" rIns="108847" bIns="54423"/>
          <a:lstStyle/>
          <a:p>
            <a:endParaRPr lang="en-IN" sz="2177" spc="-1">
              <a:solidFill>
                <a:srgbClr val="FFFFFF"/>
              </a:solidFill>
              <a:latin typeface="Arial"/>
            </a:endParaRPr>
          </a:p>
          <a:p>
            <a:endParaRPr lang="en-IN" sz="2177" spc="-1">
              <a:solidFill>
                <a:srgbClr val="FFFFFF"/>
              </a:solidFill>
              <a:latin typeface="Arial"/>
            </a:endParaRPr>
          </a:p>
        </p:txBody>
      </p:sp>
      <p:sp>
        <p:nvSpPr>
          <p:cNvPr id="5" name="Slide Number Placeholder 4"/>
          <p:cNvSpPr>
            <a:spLocks noGrp="1"/>
          </p:cNvSpPr>
          <p:nvPr>
            <p:ph type="sldNum" sz="quarter" idx="12"/>
          </p:nvPr>
        </p:nvSpPr>
        <p:spPr/>
        <p:txBody>
          <a:bodyPr/>
          <a:lstStyle/>
          <a:p>
            <a:fld id="{659B9B6F-D550-41FB-97A3-3F5EDBC6875D}" type="slidenum">
              <a:rPr lang="en-US" smtClean="0"/>
              <a:pPr/>
              <a:t>134</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6726325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Introduction</a:t>
            </a:r>
          </a:p>
        </p:txBody>
      </p:sp>
      <p:sp>
        <p:nvSpPr>
          <p:cNvPr id="96" name="TextShape 2"/>
          <p:cNvSpPr txBox="1"/>
          <p:nvPr/>
        </p:nvSpPr>
        <p:spPr>
          <a:xfrm>
            <a:off x="609755" y="2002777"/>
            <a:ext cx="10971300" cy="4266786"/>
          </a:xfrm>
          <a:prstGeom prst="rect">
            <a:avLst/>
          </a:prstGeom>
          <a:noFill/>
          <a:ln>
            <a:noFill/>
          </a:ln>
        </p:spPr>
        <p:txBody>
          <a:bodyPr lIns="0" tIns="0" rIns="0" bIns="0">
            <a:normAutofit fontScale="92500" lnSpcReduction="10000"/>
          </a:bodyPr>
          <a:lstStyle/>
          <a:p>
            <a:pPr marL="522461" indent="-391846">
              <a:spcAft>
                <a:spcPts val="1710"/>
              </a:spcAft>
              <a:buClr>
                <a:srgbClr val="000000"/>
              </a:buClr>
              <a:buSzPct val="45000"/>
              <a:buFont typeface="Wingdings" charset="2"/>
              <a:buChar char=""/>
            </a:pPr>
            <a:r>
              <a:rPr lang="en-IN" sz="2419" spc="-1">
                <a:latin typeface="Arial"/>
              </a:rPr>
              <a:t>There are two main differences between B and B+ trees.</a:t>
            </a:r>
          </a:p>
          <a:p>
            <a:pPr marL="522461" indent="-391846">
              <a:spcAft>
                <a:spcPts val="1710"/>
              </a:spcAft>
              <a:buClr>
                <a:srgbClr val="000000"/>
              </a:buClr>
              <a:buSzPct val="45000"/>
              <a:buFont typeface="Wingdings" charset="2"/>
              <a:buChar char=""/>
            </a:pPr>
            <a:r>
              <a:rPr lang="en-IN" sz="2419" spc="-1">
                <a:latin typeface="Arial"/>
              </a:rPr>
              <a:t>1)In </a:t>
            </a:r>
            <a:r>
              <a:rPr lang="en-IN" sz="2419" b="1" spc="-1">
                <a:latin typeface="Arial"/>
              </a:rPr>
              <a:t>B</a:t>
            </a:r>
            <a:r>
              <a:rPr lang="en-IN" sz="2419" spc="-1">
                <a:latin typeface="Arial"/>
              </a:rPr>
              <a:t> tree, all nodes contain keys,their corresponding data items and children(child pointers). But in </a:t>
            </a:r>
            <a:r>
              <a:rPr lang="en-IN" sz="2419" b="1" spc="-1">
                <a:latin typeface="Arial"/>
              </a:rPr>
              <a:t>B+ </a:t>
            </a:r>
            <a:r>
              <a:rPr lang="en-IN" sz="2419" spc="-1">
                <a:latin typeface="Arial"/>
              </a:rPr>
              <a:t>tree the </a:t>
            </a:r>
            <a:r>
              <a:rPr lang="en-IN" sz="2419" u="heavy" spc="-1">
                <a:latin typeface="Arial"/>
              </a:rPr>
              <a:t>structers</a:t>
            </a:r>
            <a:r>
              <a:rPr lang="en-IN" sz="2419" spc="-1">
                <a:latin typeface="Arial"/>
              </a:rPr>
              <a:t> of Leaf nodes and internal nodes are different.</a:t>
            </a:r>
          </a:p>
          <a:p>
            <a:pPr marL="1044922" lvl="1" indent="-391846">
              <a:spcAft>
                <a:spcPts val="1371"/>
              </a:spcAft>
              <a:buClr>
                <a:srgbClr val="000000"/>
              </a:buClr>
              <a:buSzPct val="75000"/>
              <a:buFont typeface="Symbol" charset="2"/>
              <a:buChar char=""/>
            </a:pPr>
            <a:r>
              <a:rPr lang="en-IN" sz="2419" spc="-1">
                <a:latin typeface="Arial"/>
              </a:rPr>
              <a:t>The internal nodes stores only keys and child pointers while the leaf nodes store the keys and corresponding data items. </a:t>
            </a:r>
            <a:r>
              <a:rPr lang="en-IN" sz="2419" b="1" spc="-1">
                <a:solidFill>
                  <a:srgbClr val="ED1C24"/>
                </a:solidFill>
                <a:latin typeface="Arial"/>
              </a:rPr>
              <a:t>[in general we didn’t mention both the keys and corresponding data.. we only mention data only]. </a:t>
            </a:r>
            <a:r>
              <a:rPr lang="en-IN" sz="2419" spc="-1">
                <a:solidFill>
                  <a:srgbClr val="000000"/>
                </a:solidFill>
                <a:latin typeface="Arial"/>
              </a:rPr>
              <a:t>So the data items only present in the leaf nodes.</a:t>
            </a:r>
            <a:endParaRPr lang="en-IN" sz="2419" spc="-1">
              <a:latin typeface="Arial"/>
            </a:endParaRPr>
          </a:p>
          <a:p>
            <a:pPr marL="1044922" lvl="1" indent="-391846">
              <a:spcAft>
                <a:spcPts val="1371"/>
              </a:spcAft>
              <a:buClr>
                <a:srgbClr val="000000"/>
              </a:buClr>
              <a:buSzPct val="75000"/>
              <a:buFont typeface="Symbol" charset="2"/>
              <a:buChar char=""/>
            </a:pPr>
            <a:r>
              <a:rPr lang="en-IN" sz="2419" b="1" spc="-1">
                <a:solidFill>
                  <a:srgbClr val="182F7C"/>
                </a:solidFill>
                <a:latin typeface="Arial"/>
              </a:rPr>
              <a:t>[The keys in the leaf nodes may be present in the internal nodes] check the followoing figure.</a:t>
            </a:r>
            <a:endParaRPr lang="en-IN" sz="2419" spc="-1">
              <a:latin typeface="Arial"/>
            </a:endParaRPr>
          </a:p>
          <a:p>
            <a:pPr marL="522461" indent="-391846">
              <a:spcAft>
                <a:spcPts val="1710"/>
              </a:spcAft>
              <a:buClr>
                <a:srgbClr val="000000"/>
              </a:buClr>
              <a:buSzPct val="45000"/>
              <a:buFont typeface="Wingdings" charset="2"/>
              <a:buChar char=""/>
            </a:pPr>
            <a:r>
              <a:rPr lang="en-IN" sz="2419" spc="-1">
                <a:solidFill>
                  <a:srgbClr val="000000"/>
                </a:solidFill>
                <a:latin typeface="Arial"/>
              </a:rPr>
              <a:t>2)In </a:t>
            </a:r>
            <a:r>
              <a:rPr lang="en-IN" sz="2419" b="1" spc="-1">
                <a:solidFill>
                  <a:srgbClr val="000000"/>
                </a:solidFill>
                <a:latin typeface="Arial"/>
              </a:rPr>
              <a:t>B+ </a:t>
            </a:r>
            <a:r>
              <a:rPr lang="en-IN" sz="2419" spc="-1">
                <a:solidFill>
                  <a:srgbClr val="000000"/>
                </a:solidFill>
                <a:latin typeface="Arial"/>
              </a:rPr>
              <a:t>trees each leaf node has a pointer to the next leaf node, where is there is nothing like that in </a:t>
            </a:r>
            <a:r>
              <a:rPr lang="en-IN" sz="2419" b="1" spc="-1">
                <a:solidFill>
                  <a:srgbClr val="000000"/>
                </a:solidFill>
                <a:latin typeface="Arial"/>
              </a:rPr>
              <a:t>B </a:t>
            </a:r>
            <a:r>
              <a:rPr lang="en-IN" sz="2419" spc="-1">
                <a:solidFill>
                  <a:srgbClr val="000000"/>
                </a:solidFill>
                <a:latin typeface="Arial"/>
              </a:rPr>
              <a:t> trees.</a:t>
            </a:r>
            <a:endParaRPr lang="en-IN" sz="2419" spc="-1">
              <a:latin typeface="Arial"/>
            </a:endParaRPr>
          </a:p>
        </p:txBody>
      </p:sp>
      <p:sp>
        <p:nvSpPr>
          <p:cNvPr id="97" name="TextShape 3"/>
          <p:cNvSpPr txBox="1"/>
          <p:nvPr/>
        </p:nvSpPr>
        <p:spPr>
          <a:xfrm>
            <a:off x="4005768" y="2264009"/>
            <a:ext cx="218564" cy="728401"/>
          </a:xfrm>
          <a:prstGeom prst="rect">
            <a:avLst/>
          </a:prstGeom>
          <a:noFill/>
          <a:ln>
            <a:noFill/>
          </a:ln>
        </p:spPr>
        <p:txBody>
          <a:bodyPr lIns="108847" tIns="54423" rIns="108847" bIns="54423"/>
          <a:lstStyle/>
          <a:p>
            <a:endParaRPr lang="en-IN" sz="2177" spc="-1">
              <a:solidFill>
                <a:srgbClr val="FFFFFF"/>
              </a:solidFill>
              <a:latin typeface="Arial"/>
            </a:endParaRPr>
          </a:p>
          <a:p>
            <a:endParaRPr lang="en-IN" sz="2177" spc="-1">
              <a:solidFill>
                <a:srgbClr val="FFFFFF"/>
              </a:solidFill>
              <a:latin typeface="Arial"/>
            </a:endParaRPr>
          </a:p>
        </p:txBody>
      </p:sp>
      <p:sp>
        <p:nvSpPr>
          <p:cNvPr id="5" name="Slide Number Placeholder 4"/>
          <p:cNvSpPr>
            <a:spLocks noGrp="1"/>
          </p:cNvSpPr>
          <p:nvPr>
            <p:ph type="sldNum" sz="quarter" idx="12"/>
          </p:nvPr>
        </p:nvSpPr>
        <p:spPr/>
        <p:txBody>
          <a:bodyPr/>
          <a:lstStyle/>
          <a:p>
            <a:fld id="{659B9B6F-D550-41FB-97A3-3F5EDBC6875D}" type="slidenum">
              <a:rPr lang="en-US" smtClean="0"/>
              <a:pPr/>
              <a:t>135</a:t>
            </a:fld>
            <a:endParaRPr lang="en-US"/>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73408018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1219295" y="783696"/>
            <a:ext cx="1154645" cy="728401"/>
          </a:xfrm>
          <a:prstGeom prst="rect">
            <a:avLst/>
          </a:prstGeom>
          <a:noFill/>
          <a:ln>
            <a:noFill/>
          </a:ln>
        </p:spPr>
        <p:txBody>
          <a:bodyPr lIns="108847" tIns="54423" rIns="108847" bIns="54423"/>
          <a:lstStyle/>
          <a:p>
            <a:r>
              <a:rPr lang="en-IN" sz="2177" spc="-1">
                <a:solidFill>
                  <a:srgbClr val="FFFFFF"/>
                </a:solidFill>
                <a:latin typeface="Arial"/>
              </a:rPr>
              <a:t>F</a:t>
            </a:r>
            <a:r>
              <a:rPr lang="en-IN" sz="2177" spc="-1">
                <a:solidFill>
                  <a:srgbClr val="000000"/>
                </a:solidFill>
                <a:latin typeface="Arial"/>
              </a:rPr>
              <a:t>figure:</a:t>
            </a:r>
            <a:endParaRPr lang="en-IN" sz="2177" spc="-1">
              <a:solidFill>
                <a:srgbClr val="FFFFFF"/>
              </a:solidFill>
              <a:latin typeface="Arial"/>
            </a:endParaRPr>
          </a:p>
          <a:p>
            <a:r>
              <a:rPr lang="en-IN" sz="2177" spc="-1">
                <a:solidFill>
                  <a:srgbClr val="000000"/>
                </a:solidFill>
                <a:latin typeface="Arial"/>
              </a:rPr>
              <a:t>B-Tree</a:t>
            </a:r>
            <a:endParaRPr lang="en-IN" sz="2177" spc="-1">
              <a:solidFill>
                <a:srgbClr val="FFFFFF"/>
              </a:solidFill>
              <a:latin typeface="Arial"/>
            </a:endParaRPr>
          </a:p>
        </p:txBody>
      </p:sp>
      <p:sp>
        <p:nvSpPr>
          <p:cNvPr id="99" name="TextShape 2"/>
          <p:cNvSpPr txBox="1"/>
          <p:nvPr/>
        </p:nvSpPr>
        <p:spPr>
          <a:xfrm>
            <a:off x="958064" y="1306159"/>
            <a:ext cx="522464" cy="516804"/>
          </a:xfrm>
          <a:prstGeom prst="rect">
            <a:avLst/>
          </a:prstGeom>
          <a:noFill/>
          <a:ln>
            <a:noFill/>
          </a:ln>
        </p:spPr>
      </p:sp>
      <p:sp>
        <p:nvSpPr>
          <p:cNvPr id="100" name="CustomShape 3"/>
          <p:cNvSpPr/>
          <p:nvPr/>
        </p:nvSpPr>
        <p:spPr>
          <a:xfrm>
            <a:off x="2786686" y="1828623"/>
            <a:ext cx="609541" cy="435386"/>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30</a:t>
            </a:r>
          </a:p>
          <a:p>
            <a:pPr algn="ctr"/>
            <a:r>
              <a:rPr lang="en-IN" sz="1451" spc="-1">
                <a:solidFill>
                  <a:srgbClr val="FFFFFF"/>
                </a:solidFill>
                <a:latin typeface="Arial"/>
              </a:rPr>
              <a:t>D</a:t>
            </a:r>
            <a:r>
              <a:rPr lang="en-IN" sz="1451" spc="-1" baseline="-33000">
                <a:solidFill>
                  <a:srgbClr val="FFFFFF"/>
                </a:solidFill>
                <a:latin typeface="Arial"/>
              </a:rPr>
              <a:t>30</a:t>
            </a:r>
            <a:endParaRPr lang="en-IN" sz="1451" spc="-1">
              <a:solidFill>
                <a:srgbClr val="FFFFFF"/>
              </a:solidFill>
              <a:latin typeface="Arial"/>
            </a:endParaRPr>
          </a:p>
        </p:txBody>
      </p:sp>
      <p:sp>
        <p:nvSpPr>
          <p:cNvPr id="101" name="Line 4"/>
          <p:cNvSpPr/>
          <p:nvPr/>
        </p:nvSpPr>
        <p:spPr>
          <a:xfrm flipH="1">
            <a:off x="2351300" y="2176931"/>
            <a:ext cx="435386" cy="52246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2" name="CustomShape 5"/>
          <p:cNvSpPr/>
          <p:nvPr/>
        </p:nvSpPr>
        <p:spPr>
          <a:xfrm>
            <a:off x="1567605" y="2699395"/>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r>
              <a:rPr lang="en-IN" sz="1451" spc="-1">
                <a:solidFill>
                  <a:srgbClr val="FFFFFF"/>
                </a:solidFill>
                <a:latin typeface="Arial"/>
              </a:rPr>
              <a:t>12	     20</a:t>
            </a:r>
          </a:p>
          <a:p>
            <a:r>
              <a:rPr lang="en-IN" sz="1451" spc="-1">
                <a:solidFill>
                  <a:srgbClr val="FFFFFF"/>
                </a:solidFill>
                <a:latin typeface="Arial"/>
              </a:rPr>
              <a:t>D</a:t>
            </a:r>
            <a:r>
              <a:rPr lang="en-IN" sz="1451" spc="-1" baseline="-33000">
                <a:solidFill>
                  <a:srgbClr val="FFFFFF"/>
                </a:solidFill>
                <a:latin typeface="Arial"/>
              </a:rPr>
              <a:t>12	         </a:t>
            </a:r>
            <a:r>
              <a:rPr lang="en-IN" sz="1451" spc="-1">
                <a:solidFill>
                  <a:srgbClr val="FFFFFF"/>
                </a:solidFill>
                <a:latin typeface="Arial"/>
              </a:rPr>
              <a:t>D</a:t>
            </a:r>
            <a:r>
              <a:rPr lang="en-IN" sz="1451" spc="-1" baseline="-33000">
                <a:solidFill>
                  <a:srgbClr val="FFFFFF"/>
                </a:solidFill>
                <a:latin typeface="Arial"/>
              </a:rPr>
              <a:t>20</a:t>
            </a:r>
            <a:endParaRPr lang="en-IN" sz="1451" spc="-1">
              <a:solidFill>
                <a:srgbClr val="FFFFFF"/>
              </a:solidFill>
              <a:latin typeface="Arial"/>
            </a:endParaRPr>
          </a:p>
        </p:txBody>
      </p:sp>
      <p:sp>
        <p:nvSpPr>
          <p:cNvPr id="103" name="Line 6"/>
          <p:cNvSpPr/>
          <p:nvPr/>
        </p:nvSpPr>
        <p:spPr>
          <a:xfrm>
            <a:off x="3396227" y="2002777"/>
            <a:ext cx="957850"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4" name="CustomShape 7"/>
          <p:cNvSpPr/>
          <p:nvPr/>
        </p:nvSpPr>
        <p:spPr>
          <a:xfrm>
            <a:off x="3657459" y="2786473"/>
            <a:ext cx="1828623"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lstStyle/>
          <a:p>
            <a:r>
              <a:rPr lang="en-IN" sz="1693" spc="-1">
                <a:solidFill>
                  <a:srgbClr val="FFFFFF"/>
                </a:solidFill>
                <a:latin typeface="Arial"/>
              </a:rPr>
              <a:t>40		50</a:t>
            </a:r>
          </a:p>
          <a:p>
            <a:r>
              <a:rPr lang="en-IN" sz="1693" spc="-1">
                <a:solidFill>
                  <a:srgbClr val="FFFFFF"/>
                </a:solidFill>
                <a:latin typeface="Arial"/>
              </a:rPr>
              <a:t>D</a:t>
            </a:r>
            <a:r>
              <a:rPr lang="en-IN" sz="1693" spc="-1" baseline="-33000">
                <a:solidFill>
                  <a:srgbClr val="FFFFFF"/>
                </a:solidFill>
                <a:latin typeface="Arial"/>
              </a:rPr>
              <a:t>40		</a:t>
            </a:r>
            <a:r>
              <a:rPr lang="en-IN" sz="1693" spc="-1">
                <a:solidFill>
                  <a:srgbClr val="FFFFFF"/>
                </a:solidFill>
                <a:latin typeface="Arial"/>
              </a:rPr>
              <a:t>D</a:t>
            </a:r>
            <a:r>
              <a:rPr lang="en-IN" sz="1693" spc="-1" baseline="-33000">
                <a:solidFill>
                  <a:srgbClr val="FFFFFF"/>
                </a:solidFill>
                <a:latin typeface="Arial"/>
              </a:rPr>
              <a:t>50</a:t>
            </a:r>
            <a:endParaRPr lang="en-IN" sz="1693" spc="-1">
              <a:solidFill>
                <a:srgbClr val="FFFFFF"/>
              </a:solidFill>
              <a:latin typeface="Arial"/>
            </a:endParaRPr>
          </a:p>
        </p:txBody>
      </p:sp>
      <p:sp>
        <p:nvSpPr>
          <p:cNvPr id="105" name="Line 8"/>
          <p:cNvSpPr/>
          <p:nvPr/>
        </p:nvSpPr>
        <p:spPr>
          <a:xfrm>
            <a:off x="6095623" y="609541"/>
            <a:ext cx="0" cy="57471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6" name="TextShape 9"/>
          <p:cNvSpPr txBox="1"/>
          <p:nvPr/>
        </p:nvSpPr>
        <p:spPr>
          <a:xfrm>
            <a:off x="6443932" y="1132004"/>
            <a:ext cx="1193394" cy="418842"/>
          </a:xfrm>
          <a:prstGeom prst="rect">
            <a:avLst/>
          </a:prstGeom>
          <a:noFill/>
          <a:ln>
            <a:noFill/>
          </a:ln>
        </p:spPr>
        <p:txBody>
          <a:bodyPr lIns="108847" tIns="54423" rIns="108847" bIns="54423"/>
          <a:lstStyle/>
          <a:p>
            <a:r>
              <a:rPr lang="en-IN" sz="2177" spc="-1">
                <a:solidFill>
                  <a:srgbClr val="000000"/>
                </a:solidFill>
                <a:latin typeface="Arial"/>
              </a:rPr>
              <a:t>B+ Tree</a:t>
            </a:r>
            <a:endParaRPr lang="en-IN" sz="2177" spc="-1">
              <a:solidFill>
                <a:srgbClr val="FFFFFF"/>
              </a:solidFill>
              <a:latin typeface="Arial"/>
            </a:endParaRPr>
          </a:p>
        </p:txBody>
      </p:sp>
      <p:sp>
        <p:nvSpPr>
          <p:cNvPr id="107" name="CustomShape 10"/>
          <p:cNvSpPr/>
          <p:nvPr/>
        </p:nvSpPr>
        <p:spPr>
          <a:xfrm>
            <a:off x="8272554" y="1306159"/>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108" name="Line 11"/>
          <p:cNvSpPr/>
          <p:nvPr/>
        </p:nvSpPr>
        <p:spPr>
          <a:xfrm flipH="1">
            <a:off x="7750091" y="1741546"/>
            <a:ext cx="522464"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9" name="Line 12"/>
          <p:cNvSpPr/>
          <p:nvPr/>
        </p:nvSpPr>
        <p:spPr>
          <a:xfrm>
            <a:off x="9665791" y="1567391"/>
            <a:ext cx="957850"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0" name="CustomShape 13"/>
          <p:cNvSpPr/>
          <p:nvPr/>
        </p:nvSpPr>
        <p:spPr>
          <a:xfrm>
            <a:off x="6618086" y="2873550"/>
            <a:ext cx="1480314" cy="78369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lstStyle/>
          <a:p>
            <a:r>
              <a:rPr lang="en-IN" sz="1693" spc="-1">
                <a:solidFill>
                  <a:srgbClr val="FFFFFF"/>
                </a:solidFill>
                <a:latin typeface="Arial"/>
              </a:rPr>
              <a:t>12		20</a:t>
            </a:r>
          </a:p>
          <a:p>
            <a:r>
              <a:rPr lang="en-IN" sz="1693" spc="-1">
                <a:solidFill>
                  <a:srgbClr val="FFFFFF"/>
                </a:solidFill>
                <a:latin typeface="Arial"/>
              </a:rPr>
              <a:t>D</a:t>
            </a:r>
            <a:r>
              <a:rPr lang="en-IN" sz="1693" spc="-1" baseline="-33000">
                <a:solidFill>
                  <a:srgbClr val="FFFFFF"/>
                </a:solidFill>
                <a:latin typeface="Arial"/>
              </a:rPr>
              <a:t>12		</a:t>
            </a:r>
            <a:r>
              <a:rPr lang="en-IN" sz="1693" spc="-1">
                <a:solidFill>
                  <a:srgbClr val="FFFFFF"/>
                </a:solidFill>
                <a:latin typeface="Arial"/>
              </a:rPr>
              <a:t>D</a:t>
            </a:r>
            <a:r>
              <a:rPr lang="en-IN" sz="1693" spc="-1" baseline="-33000">
                <a:solidFill>
                  <a:srgbClr val="FFFFFF"/>
                </a:solidFill>
                <a:latin typeface="Arial"/>
              </a:rPr>
              <a:t>20</a:t>
            </a:r>
            <a:endParaRPr lang="en-IN" sz="1693" spc="-1">
              <a:solidFill>
                <a:srgbClr val="FFFFFF"/>
              </a:solidFill>
              <a:latin typeface="Arial"/>
            </a:endParaRPr>
          </a:p>
        </p:txBody>
      </p:sp>
      <p:sp>
        <p:nvSpPr>
          <p:cNvPr id="111" name="CustomShape 14"/>
          <p:cNvSpPr/>
          <p:nvPr/>
        </p:nvSpPr>
        <p:spPr>
          <a:xfrm>
            <a:off x="9752868" y="2960627"/>
            <a:ext cx="1828623" cy="78369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lstStyle/>
          <a:p>
            <a:r>
              <a:rPr lang="en-IN" sz="1693" spc="-1">
                <a:solidFill>
                  <a:srgbClr val="FFFFFF"/>
                </a:solidFill>
                <a:latin typeface="Arial"/>
              </a:rPr>
              <a:t>30	40	50</a:t>
            </a:r>
          </a:p>
          <a:p>
            <a:r>
              <a:rPr lang="en-IN" sz="1693" spc="-1">
                <a:solidFill>
                  <a:srgbClr val="FFFFFF"/>
                </a:solidFill>
                <a:latin typeface="Arial"/>
              </a:rPr>
              <a:t>D</a:t>
            </a:r>
            <a:r>
              <a:rPr lang="en-IN" sz="1693" spc="-1" baseline="-33000">
                <a:solidFill>
                  <a:srgbClr val="FFFFFF"/>
                </a:solidFill>
                <a:latin typeface="Arial"/>
              </a:rPr>
              <a:t>30</a:t>
            </a:r>
            <a:r>
              <a:rPr lang="en-IN" sz="1693" spc="-1">
                <a:solidFill>
                  <a:srgbClr val="FFFFFF"/>
                </a:solidFill>
                <a:latin typeface="Arial"/>
              </a:rPr>
              <a:t>	D</a:t>
            </a:r>
            <a:r>
              <a:rPr lang="en-IN" sz="1693" spc="-1" baseline="-33000">
                <a:solidFill>
                  <a:srgbClr val="FFFFFF"/>
                </a:solidFill>
                <a:latin typeface="Arial"/>
              </a:rPr>
              <a:t>40	</a:t>
            </a:r>
            <a:r>
              <a:rPr lang="en-IN" sz="1693" spc="-1">
                <a:solidFill>
                  <a:srgbClr val="FFFFFF"/>
                </a:solidFill>
                <a:latin typeface="Arial"/>
              </a:rPr>
              <a:t>D</a:t>
            </a:r>
            <a:r>
              <a:rPr lang="en-IN" sz="1693" spc="-1" baseline="-33000">
                <a:solidFill>
                  <a:srgbClr val="FFFFFF"/>
                </a:solidFill>
                <a:latin typeface="Arial"/>
              </a:rPr>
              <a:t>50</a:t>
            </a:r>
            <a:endParaRPr lang="en-IN" sz="1693" spc="-1">
              <a:solidFill>
                <a:srgbClr val="FFFFFF"/>
              </a:solidFill>
              <a:latin typeface="Arial"/>
            </a:endParaRPr>
          </a:p>
        </p:txBody>
      </p:sp>
      <p:sp>
        <p:nvSpPr>
          <p:cNvPr id="112" name="CustomShape 15"/>
          <p:cNvSpPr/>
          <p:nvPr/>
        </p:nvSpPr>
        <p:spPr>
          <a:xfrm>
            <a:off x="3222073" y="3134782"/>
            <a:ext cx="261232" cy="783695"/>
          </a:xfrm>
          <a:custGeom>
            <a:avLst/>
            <a:gdLst/>
            <a:ahLst/>
            <a:cxnLst/>
            <a:rect l="0" t="0" r="r" b="b"/>
            <a:pathLst>
              <a:path w="602" h="1801">
                <a:moveTo>
                  <a:pt x="0" y="358"/>
                </a:moveTo>
                <a:lnTo>
                  <a:pt x="300" y="0"/>
                </a:lnTo>
                <a:lnTo>
                  <a:pt x="601" y="358"/>
                </a:lnTo>
                <a:lnTo>
                  <a:pt x="450" y="358"/>
                </a:lnTo>
                <a:lnTo>
                  <a:pt x="450" y="1442"/>
                </a:lnTo>
                <a:lnTo>
                  <a:pt x="601" y="1442"/>
                </a:lnTo>
                <a:lnTo>
                  <a:pt x="300" y="1800"/>
                </a:lnTo>
                <a:lnTo>
                  <a:pt x="0" y="1442"/>
                </a:lnTo>
                <a:lnTo>
                  <a:pt x="150" y="1442"/>
                </a:lnTo>
                <a:lnTo>
                  <a:pt x="150" y="358"/>
                </a:lnTo>
                <a:lnTo>
                  <a:pt x="0" y="358"/>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sp>
      <p:sp>
        <p:nvSpPr>
          <p:cNvPr id="113" name="CustomShape 16"/>
          <p:cNvSpPr/>
          <p:nvPr/>
        </p:nvSpPr>
        <p:spPr>
          <a:xfrm>
            <a:off x="2786686" y="3918477"/>
            <a:ext cx="870773" cy="609541"/>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114" name="Line 17"/>
          <p:cNvSpPr/>
          <p:nvPr/>
        </p:nvSpPr>
        <p:spPr>
          <a:xfrm flipH="1">
            <a:off x="2351300" y="4440941"/>
            <a:ext cx="435386"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5" name="Line 18"/>
          <p:cNvSpPr/>
          <p:nvPr/>
        </p:nvSpPr>
        <p:spPr>
          <a:xfrm>
            <a:off x="3657459" y="4353863"/>
            <a:ext cx="435386"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6" name="CustomShape 19"/>
          <p:cNvSpPr/>
          <p:nvPr/>
        </p:nvSpPr>
        <p:spPr>
          <a:xfrm>
            <a:off x="1132218" y="5050481"/>
            <a:ext cx="1654468" cy="957850"/>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12    20</a:t>
            </a:r>
          </a:p>
        </p:txBody>
      </p:sp>
      <p:sp>
        <p:nvSpPr>
          <p:cNvPr id="117" name="CustomShape 20"/>
          <p:cNvSpPr/>
          <p:nvPr/>
        </p:nvSpPr>
        <p:spPr>
          <a:xfrm>
            <a:off x="3657459" y="4963404"/>
            <a:ext cx="1654468" cy="870773"/>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118" name="Line 21"/>
          <p:cNvSpPr/>
          <p:nvPr/>
        </p:nvSpPr>
        <p:spPr>
          <a:xfrm>
            <a:off x="8098400" y="3221859"/>
            <a:ext cx="1741545"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19" name="CustomShape 22"/>
          <p:cNvSpPr/>
          <p:nvPr/>
        </p:nvSpPr>
        <p:spPr>
          <a:xfrm>
            <a:off x="8795018" y="3570168"/>
            <a:ext cx="261232" cy="348309"/>
          </a:xfrm>
          <a:custGeom>
            <a:avLst/>
            <a:gdLst/>
            <a:ahLst/>
            <a:cxnLst/>
            <a:rect l="0" t="0" r="r" b="b"/>
            <a:pathLst>
              <a:path w="602" h="802">
                <a:moveTo>
                  <a:pt x="0" y="159"/>
                </a:moveTo>
                <a:lnTo>
                  <a:pt x="300" y="0"/>
                </a:lnTo>
                <a:lnTo>
                  <a:pt x="601" y="159"/>
                </a:lnTo>
                <a:lnTo>
                  <a:pt x="450" y="159"/>
                </a:lnTo>
                <a:lnTo>
                  <a:pt x="450" y="641"/>
                </a:lnTo>
                <a:lnTo>
                  <a:pt x="601" y="641"/>
                </a:lnTo>
                <a:lnTo>
                  <a:pt x="300" y="801"/>
                </a:lnTo>
                <a:lnTo>
                  <a:pt x="0" y="641"/>
                </a:lnTo>
                <a:lnTo>
                  <a:pt x="150" y="641"/>
                </a:lnTo>
                <a:lnTo>
                  <a:pt x="150" y="159"/>
                </a:lnTo>
                <a:lnTo>
                  <a:pt x="0" y="159"/>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sp>
      <p:sp>
        <p:nvSpPr>
          <p:cNvPr id="120" name="CustomShape 23"/>
          <p:cNvSpPr/>
          <p:nvPr/>
        </p:nvSpPr>
        <p:spPr>
          <a:xfrm>
            <a:off x="8620863" y="4179709"/>
            <a:ext cx="609541" cy="522464"/>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121" name="Line 24"/>
          <p:cNvSpPr/>
          <p:nvPr/>
        </p:nvSpPr>
        <p:spPr>
          <a:xfrm flipH="1">
            <a:off x="8272554" y="4528018"/>
            <a:ext cx="348309"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22" name="Line 25"/>
          <p:cNvSpPr/>
          <p:nvPr/>
        </p:nvSpPr>
        <p:spPr>
          <a:xfrm>
            <a:off x="9230404" y="4440940"/>
            <a:ext cx="522464"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23" name="CustomShape 26"/>
          <p:cNvSpPr/>
          <p:nvPr/>
        </p:nvSpPr>
        <p:spPr>
          <a:xfrm>
            <a:off x="6879318" y="5137559"/>
            <a:ext cx="1654468" cy="783695"/>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12   20</a:t>
            </a:r>
          </a:p>
        </p:txBody>
      </p:sp>
      <p:sp>
        <p:nvSpPr>
          <p:cNvPr id="124" name="CustomShape 27"/>
          <p:cNvSpPr/>
          <p:nvPr/>
        </p:nvSpPr>
        <p:spPr>
          <a:xfrm>
            <a:off x="9230404" y="5224636"/>
            <a:ext cx="1567391" cy="696618"/>
          </a:xfrm>
          <a:prstGeom prst="rect">
            <a:avLst/>
          </a:prstGeom>
          <a:solidFill>
            <a:srgbClr val="1B75BC"/>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30  40   50</a:t>
            </a:r>
          </a:p>
        </p:txBody>
      </p:sp>
      <p:sp>
        <p:nvSpPr>
          <p:cNvPr id="125" name="Line 28"/>
          <p:cNvSpPr/>
          <p:nvPr/>
        </p:nvSpPr>
        <p:spPr>
          <a:xfrm>
            <a:off x="8533786" y="5485868"/>
            <a:ext cx="870773"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26" name="TextShape 29"/>
          <p:cNvSpPr txBox="1"/>
          <p:nvPr/>
        </p:nvSpPr>
        <p:spPr>
          <a:xfrm>
            <a:off x="2699609" y="783695"/>
            <a:ext cx="2019322" cy="794580"/>
          </a:xfrm>
          <a:prstGeom prst="rect">
            <a:avLst/>
          </a:prstGeom>
          <a:noFill/>
          <a:ln>
            <a:noFill/>
          </a:ln>
        </p:spPr>
        <p:txBody>
          <a:bodyPr lIns="108847" tIns="54423" rIns="108847" bIns="54423"/>
          <a:lstStyle/>
          <a:p>
            <a:r>
              <a:rPr lang="en-IN" sz="2177" spc="-1">
                <a:solidFill>
                  <a:srgbClr val="0D1F63"/>
                </a:solidFill>
                <a:latin typeface="Arial"/>
              </a:rPr>
              <a:t>n=data item</a:t>
            </a:r>
            <a:endParaRPr lang="en-IN" sz="2177" spc="-1">
              <a:solidFill>
                <a:srgbClr val="FFFFFF"/>
              </a:solidFill>
              <a:latin typeface="Arial"/>
            </a:endParaRPr>
          </a:p>
          <a:p>
            <a:r>
              <a:rPr lang="en-IN" sz="2177" spc="-1">
                <a:solidFill>
                  <a:srgbClr val="0D1F63"/>
                </a:solidFill>
                <a:latin typeface="Arial"/>
              </a:rPr>
              <a:t>D</a:t>
            </a:r>
            <a:r>
              <a:rPr lang="en-IN" sz="2177" spc="-1" baseline="-33000">
                <a:solidFill>
                  <a:srgbClr val="0D1F63"/>
                </a:solidFill>
                <a:latin typeface="Arial"/>
              </a:rPr>
              <a:t>n</a:t>
            </a:r>
            <a:r>
              <a:rPr lang="en-IN" sz="2177" spc="-1">
                <a:solidFill>
                  <a:srgbClr val="0D1F63"/>
                </a:solidFill>
                <a:latin typeface="Arial"/>
              </a:rPr>
              <a:t>=key of data</a:t>
            </a:r>
            <a:endParaRPr lang="en-IN" sz="2177" spc="-1">
              <a:solidFill>
                <a:srgbClr val="FFFFFF"/>
              </a:solidFill>
              <a:latin typeface="Arial"/>
            </a:endParaRPr>
          </a:p>
        </p:txBody>
      </p:sp>
      <p:sp>
        <p:nvSpPr>
          <p:cNvPr id="127" name="TextShape 30"/>
          <p:cNvSpPr txBox="1"/>
          <p:nvPr/>
        </p:nvSpPr>
        <p:spPr>
          <a:xfrm>
            <a:off x="87291" y="3657245"/>
            <a:ext cx="2089854" cy="957850"/>
          </a:xfrm>
          <a:prstGeom prst="rect">
            <a:avLst/>
          </a:prstGeom>
          <a:noFill/>
          <a:ln>
            <a:noFill/>
          </a:ln>
        </p:spPr>
        <p:txBody>
          <a:bodyPr lIns="108847" tIns="54423" rIns="108847" bIns="54423"/>
          <a:lstStyle/>
          <a:p>
            <a:r>
              <a:rPr lang="en-IN" sz="2177" spc="-1">
                <a:solidFill>
                  <a:srgbClr val="CE181E"/>
                </a:solidFill>
                <a:latin typeface="Arial"/>
              </a:rPr>
              <a:t>General representation</a:t>
            </a:r>
            <a:endParaRPr lang="en-IN" sz="2177" spc="-1">
              <a:solidFill>
                <a:srgbClr val="FFFFFF"/>
              </a:solidFill>
              <a:latin typeface="Arial"/>
            </a:endParaRPr>
          </a:p>
        </p:txBody>
      </p:sp>
      <p:sp>
        <p:nvSpPr>
          <p:cNvPr id="128" name="Line 31"/>
          <p:cNvSpPr/>
          <p:nvPr/>
        </p:nvSpPr>
        <p:spPr>
          <a:xfrm flipV="1">
            <a:off x="8882095" y="2786473"/>
            <a:ext cx="261232" cy="435386"/>
          </a:xfrm>
          <a:prstGeom prst="line">
            <a:avLst/>
          </a:prstGeom>
          <a:ln>
            <a:solidFill>
              <a:srgbClr val="3465A4"/>
            </a:solidFill>
            <a:headEnd type="oval" w="med" len="med"/>
            <a:tailEnd type="triangle" w="med" len="med"/>
          </a:ln>
        </p:spPr>
        <p:style>
          <a:lnRef idx="0">
            <a:scrgbClr r="0" g="0" b="0"/>
          </a:lnRef>
          <a:fillRef idx="0">
            <a:scrgbClr r="0" g="0" b="0"/>
          </a:fillRef>
          <a:effectRef idx="0">
            <a:scrgbClr r="0" g="0" b="0"/>
          </a:effectRef>
          <a:fontRef idx="minor"/>
        </p:style>
      </p:sp>
      <p:sp>
        <p:nvSpPr>
          <p:cNvPr id="129" name="TextShape 32"/>
          <p:cNvSpPr txBox="1"/>
          <p:nvPr/>
        </p:nvSpPr>
        <p:spPr>
          <a:xfrm>
            <a:off x="9056250" y="2406380"/>
            <a:ext cx="1393236" cy="989633"/>
          </a:xfrm>
          <a:prstGeom prst="rect">
            <a:avLst/>
          </a:prstGeom>
          <a:noFill/>
          <a:ln>
            <a:noFill/>
          </a:ln>
        </p:spPr>
        <p:txBody>
          <a:bodyPr lIns="108847" tIns="54423" rIns="108847" bIns="54423"/>
          <a:lstStyle/>
          <a:p>
            <a:r>
              <a:rPr lang="en-IN" sz="2177" spc="-1">
                <a:solidFill>
                  <a:srgbClr val="610506"/>
                </a:solidFill>
                <a:latin typeface="Arial"/>
              </a:rPr>
              <a:t>pointer</a:t>
            </a:r>
            <a:endParaRPr lang="en-IN" sz="2177" spc="-1">
              <a:solidFill>
                <a:srgbClr val="FFFFFF"/>
              </a:solidFill>
              <a:latin typeface="Arial"/>
            </a:endParaRPr>
          </a:p>
        </p:txBody>
      </p:sp>
      <p:sp>
        <p:nvSpPr>
          <p:cNvPr id="130" name="Line 33"/>
          <p:cNvSpPr/>
          <p:nvPr/>
        </p:nvSpPr>
        <p:spPr>
          <a:xfrm flipV="1">
            <a:off x="9491636" y="1132005"/>
            <a:ext cx="1132004" cy="348309"/>
          </a:xfrm>
          <a:prstGeom prst="line">
            <a:avLst/>
          </a:prstGeom>
          <a:ln>
            <a:solidFill>
              <a:srgbClr val="3465A4"/>
            </a:solidFill>
            <a:headEnd type="oval" w="med" len="med"/>
            <a:tailEnd type="triangle" w="med" len="med"/>
          </a:ln>
        </p:spPr>
        <p:style>
          <a:lnRef idx="0">
            <a:scrgbClr r="0" g="0" b="0"/>
          </a:lnRef>
          <a:fillRef idx="0">
            <a:scrgbClr r="0" g="0" b="0"/>
          </a:fillRef>
          <a:effectRef idx="0">
            <a:scrgbClr r="0" g="0" b="0"/>
          </a:effectRef>
          <a:fontRef idx="minor"/>
        </p:style>
      </p:sp>
      <p:sp>
        <p:nvSpPr>
          <p:cNvPr id="131" name="TextShape 34"/>
          <p:cNvSpPr txBox="1"/>
          <p:nvPr/>
        </p:nvSpPr>
        <p:spPr>
          <a:xfrm>
            <a:off x="10623640" y="1132004"/>
            <a:ext cx="876433" cy="418842"/>
          </a:xfrm>
          <a:prstGeom prst="rect">
            <a:avLst/>
          </a:prstGeom>
          <a:noFill/>
          <a:ln>
            <a:noFill/>
          </a:ln>
        </p:spPr>
        <p:txBody>
          <a:bodyPr lIns="108847" tIns="54423" rIns="108847" bIns="54423"/>
          <a:lstStyle/>
          <a:p>
            <a:r>
              <a:rPr lang="en-IN" sz="2177" spc="-1">
                <a:solidFill>
                  <a:srgbClr val="00381F"/>
                </a:solidFill>
                <a:latin typeface="Arial"/>
              </a:rPr>
              <a:t>index</a:t>
            </a:r>
            <a:endParaRPr lang="en-IN" sz="2177" spc="-1">
              <a:solidFill>
                <a:srgbClr val="FFFFFF"/>
              </a:solidFill>
              <a:latin typeface="Arial"/>
            </a:endParaRPr>
          </a:p>
        </p:txBody>
      </p:sp>
      <p:sp>
        <p:nvSpPr>
          <p:cNvPr id="132" name="Line 35"/>
          <p:cNvSpPr/>
          <p:nvPr/>
        </p:nvSpPr>
        <p:spPr>
          <a:xfrm>
            <a:off x="10797795" y="3744322"/>
            <a:ext cx="261232" cy="609541"/>
          </a:xfrm>
          <a:prstGeom prst="line">
            <a:avLst/>
          </a:prstGeom>
          <a:ln>
            <a:solidFill>
              <a:srgbClr val="3465A4"/>
            </a:solidFill>
            <a:headEnd type="oval" w="med" len="med"/>
            <a:tailEnd type="triangle" w="med" len="med"/>
          </a:ln>
        </p:spPr>
        <p:style>
          <a:lnRef idx="0">
            <a:scrgbClr r="0" g="0" b="0"/>
          </a:lnRef>
          <a:fillRef idx="0">
            <a:scrgbClr r="0" g="0" b="0"/>
          </a:fillRef>
          <a:effectRef idx="0">
            <a:scrgbClr r="0" g="0" b="0"/>
          </a:effectRef>
          <a:fontRef idx="minor"/>
        </p:style>
      </p:sp>
      <p:sp>
        <p:nvSpPr>
          <p:cNvPr id="133" name="TextShape 36"/>
          <p:cNvSpPr txBox="1"/>
          <p:nvPr/>
        </p:nvSpPr>
        <p:spPr>
          <a:xfrm>
            <a:off x="10623641" y="4702172"/>
            <a:ext cx="1538220" cy="418842"/>
          </a:xfrm>
          <a:prstGeom prst="rect">
            <a:avLst/>
          </a:prstGeom>
          <a:noFill/>
          <a:ln>
            <a:noFill/>
          </a:ln>
        </p:spPr>
        <p:txBody>
          <a:bodyPr lIns="108847" tIns="54423" rIns="108847" bIns="54423"/>
          <a:lstStyle/>
          <a:p>
            <a:r>
              <a:rPr lang="en-IN" sz="2177" spc="-1">
                <a:solidFill>
                  <a:srgbClr val="CE181E"/>
                </a:solidFill>
                <a:latin typeface="Arial"/>
              </a:rPr>
              <a:t>Data items</a:t>
            </a:r>
            <a:endParaRPr lang="en-IN" sz="2177" spc="-1">
              <a:solidFill>
                <a:srgbClr val="FFFFFF"/>
              </a:solidFill>
              <a:latin typeface="Arial"/>
            </a:endParaRPr>
          </a:p>
        </p:txBody>
      </p:sp>
      <p:sp>
        <p:nvSpPr>
          <p:cNvPr id="38" name="Slide Number Placeholder 37"/>
          <p:cNvSpPr>
            <a:spLocks noGrp="1"/>
          </p:cNvSpPr>
          <p:nvPr>
            <p:ph type="sldNum" sz="quarter" idx="12"/>
          </p:nvPr>
        </p:nvSpPr>
        <p:spPr/>
        <p:txBody>
          <a:bodyPr/>
          <a:lstStyle/>
          <a:p>
            <a:fld id="{659B9B6F-D550-41FB-97A3-3F5EDBC6875D}" type="slidenum">
              <a:rPr lang="en-US" smtClean="0"/>
              <a:pPr/>
              <a:t>136</a:t>
            </a:fld>
            <a:endParaRPr lang="en-US"/>
          </a:p>
        </p:txBody>
      </p:sp>
      <p:sp>
        <p:nvSpPr>
          <p:cNvPr id="39" name="Footer Placeholder 38"/>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0739207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extShape 1"/>
          <p:cNvSpPr txBox="1"/>
          <p:nvPr/>
        </p:nvSpPr>
        <p:spPr>
          <a:xfrm>
            <a:off x="609755" y="683992"/>
            <a:ext cx="10971300" cy="1144631"/>
          </a:xfrm>
          <a:prstGeom prst="rect">
            <a:avLst/>
          </a:prstGeom>
          <a:noFill/>
          <a:ln>
            <a:noFill/>
          </a:ln>
        </p:spPr>
        <p:txBody>
          <a:bodyPr lIns="0" tIns="0" rIns="0" bIns="0" anchor="ctr"/>
          <a:lstStyle/>
          <a:p>
            <a:r>
              <a:rPr lang="en-IN" sz="5321" b="1" spc="-1">
                <a:solidFill>
                  <a:srgbClr val="C7243A"/>
                </a:solidFill>
                <a:latin typeface="Arial"/>
              </a:rPr>
              <a:t>Searching:</a:t>
            </a:r>
          </a:p>
        </p:txBody>
      </p:sp>
      <p:sp>
        <p:nvSpPr>
          <p:cNvPr id="135" name="TextShape 2"/>
          <p:cNvSpPr txBox="1"/>
          <p:nvPr/>
        </p:nvSpPr>
        <p:spPr>
          <a:xfrm>
            <a:off x="609755" y="2002777"/>
            <a:ext cx="10971300" cy="3578440"/>
          </a:xfrm>
          <a:prstGeom prst="rect">
            <a:avLst/>
          </a:prstGeom>
          <a:noFill/>
          <a:ln>
            <a:noFill/>
          </a:ln>
        </p:spPr>
        <p:txBody>
          <a:bodyPr lIns="0" tIns="0" rIns="0" bIns="0"/>
          <a:lstStyle/>
          <a:p>
            <a:r>
              <a:rPr lang="en-IN" sz="3870" spc="-1">
                <a:latin typeface="Arial"/>
              </a:rPr>
              <a:t>-</a:t>
            </a:r>
            <a:r>
              <a:rPr lang="en-IN" sz="3870" b="1" spc="-1">
                <a:latin typeface="Arial"/>
              </a:rPr>
              <a:t> </a:t>
            </a:r>
            <a:r>
              <a:rPr lang="en-IN" sz="2419" spc="-1">
                <a:latin typeface="Arial"/>
              </a:rPr>
              <a:t>Searching is somewhat different from B trees to B+ trees . As in B trees when we find the corresponding data, we stop the process whereas in B+ trees we need to search till we find a data in leaf node (wheather if it found in internal nodes or not).</a:t>
            </a:r>
          </a:p>
          <a:p>
            <a:r>
              <a:rPr lang="en-IN" sz="3870" spc="-1">
                <a:latin typeface="Arial"/>
              </a:rPr>
              <a:t>- </a:t>
            </a:r>
            <a:r>
              <a:rPr lang="en-IN" sz="2419" spc="-1">
                <a:latin typeface="Arial"/>
              </a:rPr>
              <a:t>B+ trees supports efficient range queries i.e.,we can access all the data in a given range.For this we need to search starting key of the range and then sequentially traverse the leaf nodes till we get tge end key of the range.</a:t>
            </a:r>
          </a:p>
        </p:txBody>
      </p:sp>
      <p:sp>
        <p:nvSpPr>
          <p:cNvPr id="4" name="Slide Number Placeholder 3"/>
          <p:cNvSpPr>
            <a:spLocks noGrp="1"/>
          </p:cNvSpPr>
          <p:nvPr>
            <p:ph type="sldNum" sz="quarter" idx="12"/>
          </p:nvPr>
        </p:nvSpPr>
        <p:spPr/>
        <p:txBody>
          <a:bodyPr/>
          <a:lstStyle/>
          <a:p>
            <a:fld id="{659B9B6F-D550-41FB-97A3-3F5EDBC6875D}" type="slidenum">
              <a:rPr lang="en-US" smtClean="0"/>
              <a:pPr/>
              <a:t>137</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8289195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Insertion</a:t>
            </a:r>
          </a:p>
        </p:txBody>
      </p:sp>
      <p:sp>
        <p:nvSpPr>
          <p:cNvPr id="137" name="TextShape 2"/>
          <p:cNvSpPr txBox="1"/>
          <p:nvPr/>
        </p:nvSpPr>
        <p:spPr>
          <a:xfrm>
            <a:off x="609755" y="2002777"/>
            <a:ext cx="10971300" cy="3578440"/>
          </a:xfrm>
          <a:prstGeom prst="rect">
            <a:avLst/>
          </a:prstGeom>
          <a:noFill/>
          <a:ln>
            <a:noFill/>
          </a:ln>
        </p:spPr>
        <p:txBody>
          <a:bodyPr lIns="0" tIns="0" rIns="0" bIns="0">
            <a:normAutofit fontScale="70000" lnSpcReduction="20000"/>
          </a:bodyPr>
          <a:lstStyle/>
          <a:p>
            <a:pPr marL="522461" indent="-391846">
              <a:spcAft>
                <a:spcPts val="1710"/>
              </a:spcAft>
              <a:buClr>
                <a:srgbClr val="000000"/>
              </a:buClr>
              <a:buSzPct val="45000"/>
              <a:buFont typeface="Wingdings" charset="2"/>
              <a:buChar char=""/>
            </a:pPr>
            <a:r>
              <a:rPr lang="en-IN" sz="2419" spc="-1">
                <a:latin typeface="Arial"/>
              </a:rPr>
              <a:t>In the process of insertion there are two cases depending on wheather the leaf nodes has maximum keys or not.</a:t>
            </a:r>
          </a:p>
          <a:p>
            <a:pPr marL="1044922" lvl="1" indent="-391846">
              <a:spcAft>
                <a:spcPts val="1371"/>
              </a:spcAft>
              <a:buClr>
                <a:srgbClr val="000000"/>
              </a:buClr>
              <a:buSzPct val="75000"/>
              <a:buFont typeface="Symbol" charset="2"/>
              <a:buChar char=""/>
            </a:pPr>
            <a:r>
              <a:rPr lang="en-IN" sz="2419" spc="-1">
                <a:latin typeface="Arial"/>
              </a:rPr>
              <a:t>If the leaf nodes has less than the maximum keys, then key and data are </a:t>
            </a:r>
            <a:r>
              <a:rPr lang="en-IN" sz="2419" spc="-1">
                <a:solidFill>
                  <a:srgbClr val="CE181E"/>
                </a:solidFill>
                <a:latin typeface="Arial"/>
              </a:rPr>
              <a:t>simply inserted </a:t>
            </a:r>
            <a:r>
              <a:rPr lang="en-IN" sz="2419" spc="-1">
                <a:latin typeface="Arial"/>
              </a:rPr>
              <a:t>in the leaf node in ordered manner and the index set is not changed.[</a:t>
            </a:r>
            <a:r>
              <a:rPr lang="en-IN" sz="2419" spc="-1">
                <a:solidFill>
                  <a:srgbClr val="CE181E"/>
                </a:solidFill>
                <a:latin typeface="Arial"/>
              </a:rPr>
              <a:t>Case-1</a:t>
            </a:r>
            <a:r>
              <a:rPr lang="en-IN" sz="2419" spc="-1">
                <a:solidFill>
                  <a:srgbClr val="111111"/>
                </a:solidFill>
                <a:latin typeface="Arial"/>
              </a:rPr>
              <a:t>]</a:t>
            </a:r>
            <a:endParaRPr lang="en-IN" sz="2419" spc="-1">
              <a:latin typeface="Arial"/>
            </a:endParaRPr>
          </a:p>
          <a:p>
            <a:pPr marL="1044922" lvl="1" indent="-391846">
              <a:spcAft>
                <a:spcPts val="1371"/>
              </a:spcAft>
              <a:buClr>
                <a:srgbClr val="000000"/>
              </a:buClr>
              <a:buSzPct val="75000"/>
              <a:buFont typeface="Symbol" charset="2"/>
              <a:buChar char=""/>
            </a:pPr>
            <a:r>
              <a:rPr lang="en-IN" sz="2419" spc="-1">
                <a:latin typeface="Arial"/>
              </a:rPr>
              <a:t>If the leaf nodes has the maximum keys ,then we will have to split the leaf node .The splitting of leaf node is slightly different from splitting of a node in B-tree.</a:t>
            </a:r>
          </a:p>
          <a:p>
            <a:pPr marL="1567382" lvl="2" indent="-348307">
              <a:spcAft>
                <a:spcPts val="1028"/>
              </a:spcAft>
              <a:buClr>
                <a:srgbClr val="000000"/>
              </a:buClr>
              <a:buSzPct val="45000"/>
              <a:buFont typeface="Wingdings" charset="2"/>
              <a:buChar char=""/>
            </a:pPr>
            <a:r>
              <a:rPr lang="en-IN" sz="2419" spc="-1">
                <a:latin typeface="Arial"/>
              </a:rPr>
              <a:t>A new leaf node is allocated and inserted in the sequential set(linked list of leaf nodes) after the old node. All the keys smaller than the median key remain in the old leaf node and all the keys greater than or equal to the median key are moved to the new node, the corresponding data items are also moved.</a:t>
            </a:r>
            <a:r>
              <a:rPr lang="en-IN" sz="2419" spc="-1">
                <a:solidFill>
                  <a:srgbClr val="00A65D"/>
                </a:solidFill>
                <a:latin typeface="Arial"/>
              </a:rPr>
              <a:t>[the meadian key becomes the 1</a:t>
            </a:r>
            <a:r>
              <a:rPr lang="en-IN" sz="2419" spc="-1" baseline="101000">
                <a:solidFill>
                  <a:srgbClr val="00A65D"/>
                </a:solidFill>
                <a:latin typeface="Arial"/>
              </a:rPr>
              <a:t>st</a:t>
            </a:r>
            <a:r>
              <a:rPr lang="en-IN" sz="2419" spc="-1">
                <a:solidFill>
                  <a:srgbClr val="00A65D"/>
                </a:solidFill>
                <a:latin typeface="Arial"/>
              </a:rPr>
              <a:t> node of the new node ], </a:t>
            </a:r>
            <a:r>
              <a:rPr lang="en-IN" sz="2419" spc="-1">
                <a:solidFill>
                  <a:srgbClr val="000000"/>
                </a:solidFill>
                <a:latin typeface="Arial"/>
              </a:rPr>
              <a:t>so the key is copied</a:t>
            </a:r>
            <a:r>
              <a:rPr lang="en-IN" sz="2419" spc="-1">
                <a:solidFill>
                  <a:srgbClr val="00508F"/>
                </a:solidFill>
                <a:latin typeface="Arial"/>
              </a:rPr>
              <a:t>[not moved]</a:t>
            </a:r>
            <a:r>
              <a:rPr lang="en-IN" sz="2419" spc="-1">
                <a:solidFill>
                  <a:srgbClr val="000000"/>
                </a:solidFill>
                <a:latin typeface="Arial"/>
              </a:rPr>
              <a:t> to the parent node which is an internal node.</a:t>
            </a:r>
            <a:endParaRPr lang="en-IN" sz="2419" spc="-1">
              <a:latin typeface="Arial"/>
            </a:endParaRPr>
          </a:p>
          <a:p>
            <a:pPr marL="2089843" lvl="3" indent="-261230">
              <a:spcAft>
                <a:spcPts val="686"/>
              </a:spcAft>
              <a:buClr>
                <a:srgbClr val="000000"/>
              </a:buClr>
              <a:buSzPct val="75000"/>
              <a:buFont typeface="Symbol" charset="2"/>
              <a:buChar char=""/>
            </a:pPr>
            <a:r>
              <a:rPr lang="en-IN" sz="2419" spc="-1">
                <a:solidFill>
                  <a:srgbClr val="000000"/>
                </a:solidFill>
                <a:latin typeface="Arial"/>
              </a:rPr>
              <a:t>So this median key is present in both internal node and leaf node.</a:t>
            </a:r>
            <a:endParaRPr lang="en-IN" sz="2419" spc="-1">
              <a:latin typeface="Arial"/>
            </a:endParaRPr>
          </a:p>
        </p:txBody>
      </p:sp>
      <p:sp>
        <p:nvSpPr>
          <p:cNvPr id="4" name="Slide Number Placeholder 3"/>
          <p:cNvSpPr>
            <a:spLocks noGrp="1"/>
          </p:cNvSpPr>
          <p:nvPr>
            <p:ph type="sldNum" sz="quarter" idx="12"/>
          </p:nvPr>
        </p:nvSpPr>
        <p:spPr/>
        <p:txBody>
          <a:bodyPr/>
          <a:lstStyle/>
          <a:p>
            <a:fld id="{659B9B6F-D550-41FB-97A3-3F5EDBC6875D}" type="slidenum">
              <a:rPr lang="en-US" smtClean="0"/>
              <a:pPr/>
              <a:t>138</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43928349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Insertion</a:t>
            </a:r>
          </a:p>
        </p:txBody>
      </p:sp>
      <p:sp>
        <p:nvSpPr>
          <p:cNvPr id="139" name="TextShape 2"/>
          <p:cNvSpPr txBox="1"/>
          <p:nvPr/>
        </p:nvSpPr>
        <p:spPr>
          <a:xfrm>
            <a:off x="609755" y="2002777"/>
            <a:ext cx="10971300" cy="3578440"/>
          </a:xfrm>
          <a:prstGeom prst="rect">
            <a:avLst/>
          </a:prstGeom>
          <a:noFill/>
          <a:ln>
            <a:noFill/>
          </a:ln>
        </p:spPr>
        <p:txBody>
          <a:bodyPr lIns="0" tIns="0" rIns="0" bIns="0">
            <a:normAutofit fontScale="92500" lnSpcReduction="20000"/>
          </a:bodyPr>
          <a:lstStyle/>
          <a:p>
            <a:pPr marL="522461" indent="-391846">
              <a:spcAft>
                <a:spcPts val="1710"/>
              </a:spcAft>
              <a:buClr>
                <a:srgbClr val="000000"/>
              </a:buClr>
              <a:buSzPct val="45000"/>
              <a:buFont typeface="Wingdings" charset="2"/>
              <a:buChar char=""/>
            </a:pPr>
            <a:r>
              <a:rPr lang="en-IN" sz="2419" spc="-1">
                <a:latin typeface="Arial"/>
              </a:rPr>
              <a:t>In some cases the index nodes also got maximum keys and there we need to split those nodes also.</a:t>
            </a:r>
          </a:p>
          <a:p>
            <a:pPr marL="522461" indent="-391846">
              <a:spcAft>
                <a:spcPts val="1710"/>
              </a:spcAft>
              <a:buClr>
                <a:srgbClr val="000000"/>
              </a:buClr>
              <a:buSzPct val="45000"/>
              <a:buFont typeface="Wingdings" charset="2"/>
              <a:buChar char=""/>
            </a:pPr>
            <a:r>
              <a:rPr lang="en-IN" sz="2419" b="1" spc="-1">
                <a:latin typeface="Arial"/>
              </a:rPr>
              <a:t>Splitting of a Leaf node:</a:t>
            </a:r>
            <a:r>
              <a:rPr lang="en-IN" sz="2419" spc="-1">
                <a:latin typeface="Arial"/>
              </a:rPr>
              <a:t> </a:t>
            </a:r>
          </a:p>
          <a:p>
            <a:pPr marL="1044922" lvl="1" indent="-391846">
              <a:spcAft>
                <a:spcPts val="1371"/>
              </a:spcAft>
              <a:buClr>
                <a:srgbClr val="000000"/>
              </a:buClr>
              <a:buSzPct val="75000"/>
              <a:buFont typeface="Symbol" charset="2"/>
              <a:buChar char=""/>
            </a:pPr>
            <a:r>
              <a:rPr lang="en-IN" sz="2419" spc="-1">
                <a:latin typeface="Arial"/>
              </a:rPr>
              <a:t>Keys &lt;  meadian remain in the old node.[with data]</a:t>
            </a:r>
          </a:p>
          <a:p>
            <a:pPr marL="1044922" lvl="1" indent="-391846">
              <a:spcAft>
                <a:spcPts val="1371"/>
              </a:spcAft>
              <a:buClr>
                <a:srgbClr val="000000"/>
              </a:buClr>
              <a:buSzPct val="75000"/>
              <a:buFont typeface="Symbol" charset="2"/>
              <a:buChar char=""/>
            </a:pPr>
            <a:r>
              <a:rPr lang="en-IN" sz="2419" spc="-1">
                <a:latin typeface="Arial"/>
              </a:rPr>
              <a:t>Keys &gt;= median move to the new leaf node.[with data]</a:t>
            </a:r>
          </a:p>
          <a:p>
            <a:pPr marL="1044922" lvl="1" indent="-391846">
              <a:spcAft>
                <a:spcPts val="1371"/>
              </a:spcAft>
              <a:buClr>
                <a:srgbClr val="000000"/>
              </a:buClr>
              <a:buSzPct val="75000"/>
              <a:buFont typeface="Symbol" charset="2"/>
              <a:buChar char=""/>
            </a:pPr>
            <a:r>
              <a:rPr lang="en-IN" sz="2419" spc="-1">
                <a:latin typeface="Arial"/>
              </a:rPr>
              <a:t>Medain key is  copied to parent node.</a:t>
            </a:r>
          </a:p>
          <a:p>
            <a:pPr marL="1567382" lvl="2" indent="-348307">
              <a:spcAft>
                <a:spcPts val="1028"/>
              </a:spcAft>
              <a:buClr>
                <a:srgbClr val="000000"/>
              </a:buClr>
              <a:buSzPct val="45000"/>
              <a:buFont typeface="Wingdings" charset="2"/>
              <a:buChar char=""/>
            </a:pPr>
            <a:r>
              <a:rPr lang="en-IN" sz="2419" spc="-1">
                <a:latin typeface="Arial"/>
              </a:rPr>
              <a:t>If after splitting of leaf node , the parent becomes full then again a split has to be done at internal node. This splitting is similar to the splitting a node in B-tree.</a:t>
            </a:r>
          </a:p>
        </p:txBody>
      </p:sp>
      <p:sp>
        <p:nvSpPr>
          <p:cNvPr id="4" name="Slide Number Placeholder 3"/>
          <p:cNvSpPr>
            <a:spLocks noGrp="1"/>
          </p:cNvSpPr>
          <p:nvPr>
            <p:ph type="sldNum" sz="quarter" idx="12"/>
          </p:nvPr>
        </p:nvSpPr>
        <p:spPr/>
        <p:txBody>
          <a:bodyPr/>
          <a:lstStyle/>
          <a:p>
            <a:fld id="{659B9B6F-D550-41FB-97A3-3F5EDBC6875D}" type="slidenum">
              <a:rPr lang="en-US" smtClean="0"/>
              <a:pPr/>
              <a:t>139</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68934559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flipV="1">
            <a:off x="609600" y="-725170"/>
            <a:ext cx="10972800" cy="408940"/>
          </a:xfrm>
        </p:spPr>
        <p:txBody>
          <a:bodyPr>
            <a:normAutofit fontScale="90000"/>
          </a:bodyPr>
          <a:lstStyle/>
          <a:p>
            <a:endParaRPr lang="en-US"/>
          </a:p>
        </p:txBody>
      </p:sp>
      <p:sp>
        <p:nvSpPr>
          <p:cNvPr id="2" name="Content Placeholder 1"/>
          <p:cNvSpPr>
            <a:spLocks noGrp="1"/>
          </p:cNvSpPr>
          <p:nvPr>
            <p:ph idx="4294967295"/>
          </p:nvPr>
        </p:nvSpPr>
        <p:spPr>
          <a:xfrm>
            <a:off x="708660" y="338455"/>
            <a:ext cx="8293297" cy="5329555"/>
          </a:xfrm>
        </p:spPr>
        <p:txBody>
          <a:bodyPr>
            <a:normAutofit fontScale="97500"/>
          </a:bodyPr>
          <a:lstStyle/>
          <a:p>
            <a:pPr marL="0" indent="0">
              <a:buNone/>
            </a:pPr>
            <a:r>
              <a:rPr lang="en-US" sz="3900" dirty="0" smtClean="0">
                <a:solidFill>
                  <a:srgbClr val="92D050"/>
                </a:solidFill>
              </a:rPr>
              <a:t>INSERTION:</a:t>
            </a:r>
            <a:endParaRPr lang="en-US" sz="3900" dirty="0">
              <a:solidFill>
                <a:srgbClr val="92D050"/>
              </a:solidFill>
            </a:endParaRPr>
          </a:p>
          <a:p>
            <a:pPr marL="0" indent="0">
              <a:buNone/>
            </a:pPr>
            <a:endParaRPr lang="en-US" b="1" u="sng" dirty="0">
              <a:solidFill>
                <a:srgbClr val="FF0000"/>
              </a:solidFill>
            </a:endParaRPr>
          </a:p>
          <a:p>
            <a:pPr>
              <a:buFont typeface="Wingdings" panose="05000000000000000000" charset="0"/>
              <a:buChar char="Ø"/>
            </a:pPr>
            <a:r>
              <a:rPr lang="en-US" dirty="0"/>
              <a:t>Insertion is similar to regular binary search </a:t>
            </a:r>
            <a:r>
              <a:rPr lang="en-US" dirty="0" smtClean="0"/>
              <a:t>tree, after inserting check the balance factor of each node.</a:t>
            </a:r>
          </a:p>
          <a:p>
            <a:pPr>
              <a:buFont typeface="Wingdings" panose="05000000000000000000" charset="0"/>
              <a:buChar char="Ø"/>
            </a:pPr>
            <a:r>
              <a:rPr lang="en-US" dirty="0" smtClean="0"/>
              <a:t>If any node having balance factor other than -1, 0 or +1, we need to balance the tree.</a:t>
            </a:r>
          </a:p>
          <a:p>
            <a:pPr>
              <a:buFont typeface="Wingdings" panose="05000000000000000000" charset="0"/>
              <a:buChar char="Ø"/>
            </a:pPr>
            <a:r>
              <a:rPr lang="en-US" dirty="0" smtClean="0"/>
              <a:t>To make balance the tree, we need to apply rotations there fore it guarantees O(log n) time complexity.</a:t>
            </a:r>
          </a:p>
          <a:p>
            <a:pPr>
              <a:buFont typeface="Wingdings" panose="05000000000000000000" charset="0"/>
              <a:buChar char="Ø"/>
            </a:pPr>
            <a:r>
              <a:rPr lang="en-US" dirty="0" smtClean="0"/>
              <a:t>Different types of rotations are:</a:t>
            </a:r>
          </a:p>
          <a:p>
            <a:pPr marL="0" indent="0">
              <a:buNone/>
            </a:pPr>
            <a:r>
              <a:rPr lang="en-US" dirty="0"/>
              <a:t> </a:t>
            </a:r>
            <a:r>
              <a:rPr lang="en-US" dirty="0" smtClean="0"/>
              <a:t>     Single rotation:</a:t>
            </a:r>
          </a:p>
          <a:p>
            <a:pPr marL="0" indent="0">
              <a:buNone/>
            </a:pPr>
            <a:r>
              <a:rPr lang="en-US" dirty="0"/>
              <a:t> </a:t>
            </a:r>
            <a:r>
              <a:rPr lang="en-US" dirty="0" smtClean="0"/>
              <a:t>            1) LL 2) RR </a:t>
            </a:r>
          </a:p>
          <a:p>
            <a:pPr marL="0" indent="0">
              <a:buNone/>
            </a:pPr>
            <a:r>
              <a:rPr lang="en-US" dirty="0"/>
              <a:t> </a:t>
            </a:r>
            <a:r>
              <a:rPr lang="en-US" dirty="0" smtClean="0"/>
              <a:t>     Double rotation:</a:t>
            </a:r>
          </a:p>
          <a:p>
            <a:pPr marL="0" indent="0">
              <a:buNone/>
            </a:pPr>
            <a:r>
              <a:rPr lang="en-US" dirty="0"/>
              <a:t> </a:t>
            </a:r>
            <a:r>
              <a:rPr lang="en-US" dirty="0" smtClean="0"/>
              <a:t>            1) LR 2) RL</a:t>
            </a:r>
          </a:p>
          <a:p>
            <a:pPr>
              <a:buFont typeface="Wingdings" panose="05000000000000000000" charset="0"/>
              <a:buChar char="Ø"/>
            </a:pPr>
            <a:endParaRPr lang="en-US" dirty="0" smtClean="0"/>
          </a:p>
          <a:p>
            <a:pPr>
              <a:buFont typeface="Wingdings" panose="05000000000000000000" charset="0"/>
              <a:buChar char="Ø"/>
            </a:pP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pPr/>
              <a:t>14</a:t>
            </a:fld>
            <a:endParaRPr lang="en-US"/>
          </a:p>
        </p:txBody>
      </p:sp>
    </p:spTree>
    <p:extLst>
      <p:ext uri="{BB962C8B-B14F-4D97-AF65-F5344CB8AC3E}">
        <p14:creationId xmlns:p14="http://schemas.microsoft.com/office/powerpoint/2010/main" xmlns="" val="2423544281"/>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Insertion</a:t>
            </a:r>
          </a:p>
        </p:txBody>
      </p:sp>
      <p:sp>
        <p:nvSpPr>
          <p:cNvPr id="141" name="TextShape 2"/>
          <p:cNvSpPr txBox="1"/>
          <p:nvPr/>
        </p:nvSpPr>
        <p:spPr>
          <a:xfrm>
            <a:off x="609755" y="2002777"/>
            <a:ext cx="10971300" cy="3578440"/>
          </a:xfrm>
          <a:prstGeom prst="rect">
            <a:avLst/>
          </a:prstGeom>
          <a:noFill/>
          <a:ln>
            <a:noFill/>
          </a:ln>
        </p:spPr>
        <p:txBody>
          <a:bodyPr lIns="0" tIns="0" rIns="0" bIns="0">
            <a:normAutofit lnSpcReduction="10000"/>
          </a:bodyPr>
          <a:lstStyle/>
          <a:p>
            <a:pPr marL="522461" indent="-391846">
              <a:spcAft>
                <a:spcPts val="1710"/>
              </a:spcAft>
              <a:buClr>
                <a:srgbClr val="000000"/>
              </a:buClr>
              <a:buSzPct val="45000"/>
              <a:buFont typeface="Wingdings" charset="2"/>
              <a:buChar char=""/>
            </a:pPr>
            <a:r>
              <a:rPr lang="en-IN" sz="2419" b="1" spc="-1">
                <a:latin typeface="Arial"/>
              </a:rPr>
              <a:t>Splitting an inrernal node: </a:t>
            </a:r>
          </a:p>
          <a:p>
            <a:pPr marL="1044922" lvl="1" indent="-391846">
              <a:spcAft>
                <a:spcPts val="1371"/>
              </a:spcAft>
              <a:buClr>
                <a:srgbClr val="000000"/>
              </a:buClr>
              <a:buSzPct val="75000"/>
              <a:buFont typeface="Symbol" charset="2"/>
              <a:buChar char=""/>
            </a:pPr>
            <a:r>
              <a:rPr lang="en-IN" sz="2419" spc="-1">
                <a:latin typeface="Arial"/>
              </a:rPr>
              <a:t>Keys &lt; meadian remain in the old leaf node.</a:t>
            </a:r>
          </a:p>
          <a:p>
            <a:pPr marL="1044922" lvl="1" indent="-391846">
              <a:spcAft>
                <a:spcPts val="1371"/>
              </a:spcAft>
              <a:buClr>
                <a:srgbClr val="000000"/>
              </a:buClr>
              <a:buSzPct val="75000"/>
              <a:buFont typeface="Symbol" charset="2"/>
              <a:buChar char=""/>
            </a:pPr>
            <a:r>
              <a:rPr lang="en-IN" sz="2419" spc="-1">
                <a:latin typeface="Arial"/>
              </a:rPr>
              <a:t>Keys &gt; meadian move to the new node.[with data]</a:t>
            </a:r>
          </a:p>
          <a:p>
            <a:pPr marL="1044922" lvl="1" indent="-391846">
              <a:spcAft>
                <a:spcPts val="1371"/>
              </a:spcAft>
              <a:buClr>
                <a:srgbClr val="000000"/>
              </a:buClr>
              <a:buSzPct val="75000"/>
              <a:buFont typeface="Symbol" charset="2"/>
              <a:buChar char=""/>
            </a:pPr>
            <a:r>
              <a:rPr lang="en-IN" sz="2419" spc="-1">
                <a:latin typeface="Arial"/>
              </a:rPr>
              <a:t>Median key is moved to parent node.</a:t>
            </a:r>
          </a:p>
          <a:p>
            <a:pPr marL="1567382" lvl="2" indent="-348307">
              <a:spcAft>
                <a:spcPts val="1028"/>
              </a:spcAft>
              <a:buClr>
                <a:srgbClr val="000000"/>
              </a:buClr>
              <a:buSzPct val="45000"/>
              <a:buFont typeface="Wingdings" charset="2"/>
              <a:buChar char=""/>
            </a:pPr>
            <a:r>
              <a:rPr lang="en-IN" sz="2419" spc="-1">
                <a:latin typeface="Arial"/>
              </a:rPr>
              <a:t>This process is continued till we get a </a:t>
            </a:r>
            <a:r>
              <a:rPr lang="en-IN" sz="2419" spc="-1">
                <a:solidFill>
                  <a:srgbClr val="CE181E"/>
                </a:solidFill>
                <a:latin typeface="Arial"/>
              </a:rPr>
              <a:t>non full</a:t>
            </a:r>
            <a:r>
              <a:rPr lang="en-IN" sz="2419" spc="-1">
                <a:latin typeface="Arial"/>
              </a:rPr>
              <a:t> parent node.</a:t>
            </a:r>
          </a:p>
          <a:p>
            <a:pPr marL="1567382" lvl="2" indent="-348307">
              <a:spcAft>
                <a:spcPts val="1028"/>
              </a:spcAft>
              <a:buClr>
                <a:srgbClr val="000000"/>
              </a:buClr>
              <a:buSzPct val="45000"/>
              <a:buFont typeface="Wingdings" charset="2"/>
              <a:buChar char=""/>
            </a:pPr>
            <a:endParaRPr lang="en-IN" sz="2419" spc="-1">
              <a:latin typeface="Arial"/>
            </a:endParaRPr>
          </a:p>
          <a:p>
            <a:r>
              <a:rPr lang="en-IN" sz="2419" spc="-1">
                <a:latin typeface="Arial"/>
              </a:rPr>
              <a:t>   Now let see an example of insertion of nodes.</a:t>
            </a:r>
          </a:p>
        </p:txBody>
      </p:sp>
      <p:sp>
        <p:nvSpPr>
          <p:cNvPr id="4" name="Slide Number Placeholder 3"/>
          <p:cNvSpPr>
            <a:spLocks noGrp="1"/>
          </p:cNvSpPr>
          <p:nvPr>
            <p:ph type="sldNum" sz="quarter" idx="12"/>
          </p:nvPr>
        </p:nvSpPr>
        <p:spPr/>
        <p:txBody>
          <a:bodyPr/>
          <a:lstStyle/>
          <a:p>
            <a:fld id="{659B9B6F-D550-41FB-97A3-3F5EDBC6875D}" type="slidenum">
              <a:rPr lang="en-US" smtClean="0"/>
              <a:pPr/>
              <a:t>140</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84419446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extShape 1"/>
          <p:cNvSpPr txBox="1"/>
          <p:nvPr/>
        </p:nvSpPr>
        <p:spPr>
          <a:xfrm>
            <a:off x="435600" y="696618"/>
            <a:ext cx="11423231" cy="418842"/>
          </a:xfrm>
          <a:prstGeom prst="rect">
            <a:avLst/>
          </a:prstGeom>
          <a:noFill/>
          <a:ln>
            <a:noFill/>
          </a:ln>
        </p:spPr>
        <p:txBody>
          <a:bodyPr lIns="108847" tIns="54423" rIns="108847" bIns="54423"/>
          <a:lstStyle/>
          <a:p>
            <a:r>
              <a:rPr lang="en-IN" sz="2177" spc="-1">
                <a:solidFill>
                  <a:srgbClr val="CE181E"/>
                </a:solidFill>
                <a:latin typeface="Arial"/>
              </a:rPr>
              <a:t>Construct a B+ tree in order of 5 with the elements 35,63,24,10,12,39,89,72,11,8,4,18,78,80</a:t>
            </a:r>
            <a:endParaRPr lang="en-IN" sz="2177" spc="-1">
              <a:solidFill>
                <a:srgbClr val="FFFFFF"/>
              </a:solidFill>
              <a:latin typeface="Arial"/>
            </a:endParaRPr>
          </a:p>
        </p:txBody>
      </p:sp>
      <p:sp>
        <p:nvSpPr>
          <p:cNvPr id="143" name="TextShape 2"/>
          <p:cNvSpPr txBox="1"/>
          <p:nvPr/>
        </p:nvSpPr>
        <p:spPr>
          <a:xfrm>
            <a:off x="696832" y="1567391"/>
            <a:ext cx="8829635" cy="429291"/>
          </a:xfrm>
          <a:prstGeom prst="rect">
            <a:avLst/>
          </a:prstGeom>
          <a:noFill/>
          <a:ln>
            <a:noFill/>
          </a:ln>
        </p:spPr>
        <p:txBody>
          <a:bodyPr lIns="108847" tIns="54423" rIns="108847" bIns="54423"/>
          <a:lstStyle/>
          <a:p>
            <a:r>
              <a:rPr lang="en-IN" sz="2177" spc="-1">
                <a:solidFill>
                  <a:srgbClr val="000000"/>
                </a:solidFill>
                <a:latin typeface="Arial"/>
              </a:rPr>
              <a:t>1) insert 35: as it is the 1</a:t>
            </a:r>
            <a:r>
              <a:rPr lang="en-IN" sz="2177" spc="-1" baseline="101000">
                <a:solidFill>
                  <a:srgbClr val="000000"/>
                </a:solidFill>
                <a:latin typeface="Arial"/>
              </a:rPr>
              <a:t>st</a:t>
            </a:r>
            <a:r>
              <a:rPr lang="en-IN" sz="2177" spc="-1">
                <a:solidFill>
                  <a:srgbClr val="000000"/>
                </a:solidFill>
                <a:latin typeface="Arial"/>
              </a:rPr>
              <a:t> node we can directly insert the data in node.</a:t>
            </a:r>
            <a:endParaRPr lang="en-IN" sz="2177" spc="-1">
              <a:solidFill>
                <a:srgbClr val="FFFFFF"/>
              </a:solidFill>
              <a:latin typeface="Arial"/>
            </a:endParaRPr>
          </a:p>
        </p:txBody>
      </p:sp>
      <p:sp>
        <p:nvSpPr>
          <p:cNvPr id="144" name="CustomShape 3"/>
          <p:cNvSpPr/>
          <p:nvPr/>
        </p:nvSpPr>
        <p:spPr>
          <a:xfrm>
            <a:off x="4615309" y="2351086"/>
            <a:ext cx="1219082"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35</a:t>
            </a:r>
          </a:p>
        </p:txBody>
      </p:sp>
      <p:sp>
        <p:nvSpPr>
          <p:cNvPr id="145" name="TextShape 4"/>
          <p:cNvSpPr txBox="1"/>
          <p:nvPr/>
        </p:nvSpPr>
        <p:spPr>
          <a:xfrm>
            <a:off x="7663014" y="2264009"/>
            <a:ext cx="4607258" cy="1037961"/>
          </a:xfrm>
          <a:prstGeom prst="rect">
            <a:avLst/>
          </a:prstGeom>
          <a:noFill/>
          <a:ln>
            <a:noFill/>
          </a:ln>
        </p:spPr>
        <p:txBody>
          <a:bodyPr lIns="108847" tIns="54423" rIns="108847" bIns="54423"/>
          <a:lstStyle/>
          <a:p>
            <a:r>
              <a:rPr lang="en-IN" sz="2177" spc="-1">
                <a:solidFill>
                  <a:srgbClr val="CE181E"/>
                </a:solidFill>
                <a:latin typeface="Arial"/>
              </a:rPr>
              <a:t>Here we can represent the node</a:t>
            </a:r>
            <a:endParaRPr lang="en-IN" sz="2177" spc="-1">
              <a:solidFill>
                <a:srgbClr val="FFFFFF"/>
              </a:solidFill>
              <a:latin typeface="Arial"/>
            </a:endParaRPr>
          </a:p>
          <a:p>
            <a:r>
              <a:rPr lang="en-IN" sz="2177" spc="-1">
                <a:solidFill>
                  <a:srgbClr val="CE181E"/>
                </a:solidFill>
                <a:latin typeface="Arial"/>
              </a:rPr>
              <a:t>With only data or we can insert both</a:t>
            </a:r>
            <a:endParaRPr lang="en-IN" sz="2177" spc="-1">
              <a:solidFill>
                <a:srgbClr val="FFFFFF"/>
              </a:solidFill>
              <a:latin typeface="Arial"/>
            </a:endParaRPr>
          </a:p>
          <a:p>
            <a:r>
              <a:rPr lang="en-IN" sz="2177" spc="-1">
                <a:solidFill>
                  <a:srgbClr val="CE181E"/>
                </a:solidFill>
                <a:latin typeface="Arial"/>
              </a:rPr>
              <a:t>Key and data</a:t>
            </a:r>
            <a:endParaRPr lang="en-IN" sz="2177" spc="-1">
              <a:solidFill>
                <a:srgbClr val="FFFFFF"/>
              </a:solidFill>
              <a:latin typeface="Arial"/>
            </a:endParaRPr>
          </a:p>
        </p:txBody>
      </p:sp>
      <p:sp>
        <p:nvSpPr>
          <p:cNvPr id="146" name="TextShape 5"/>
          <p:cNvSpPr txBox="1"/>
          <p:nvPr/>
        </p:nvSpPr>
        <p:spPr>
          <a:xfrm>
            <a:off x="958064" y="4179709"/>
            <a:ext cx="11430633" cy="728401"/>
          </a:xfrm>
          <a:prstGeom prst="rect">
            <a:avLst/>
          </a:prstGeom>
          <a:noFill/>
          <a:ln>
            <a:noFill/>
          </a:ln>
        </p:spPr>
        <p:txBody>
          <a:bodyPr lIns="108847" tIns="54423" rIns="108847" bIns="54423"/>
          <a:lstStyle/>
          <a:p>
            <a:r>
              <a:rPr lang="en-IN" sz="2177" spc="-1">
                <a:solidFill>
                  <a:srgbClr val="000000"/>
                </a:solidFill>
                <a:latin typeface="Arial"/>
              </a:rPr>
              <a:t>2) insert 63: we have the order of 5 ,we can insert 4 data values in a single node</a:t>
            </a:r>
            <a:endParaRPr lang="en-IN" sz="2177" spc="-1">
              <a:solidFill>
                <a:srgbClr val="FFFFFF"/>
              </a:solidFill>
              <a:latin typeface="Arial"/>
            </a:endParaRPr>
          </a:p>
          <a:p>
            <a:r>
              <a:rPr lang="en-IN" sz="2177" spc="-1">
                <a:solidFill>
                  <a:srgbClr val="000000"/>
                </a:solidFill>
                <a:latin typeface="Arial"/>
              </a:rPr>
              <a:t> so we can insert the data directly into the node. As 65 &gt; 35 it is inserted right side of the 35.</a:t>
            </a:r>
            <a:endParaRPr lang="en-IN" sz="2177" spc="-1">
              <a:solidFill>
                <a:srgbClr val="FFFFFF"/>
              </a:solidFill>
              <a:latin typeface="Arial"/>
            </a:endParaRPr>
          </a:p>
        </p:txBody>
      </p:sp>
      <p:sp>
        <p:nvSpPr>
          <p:cNvPr id="147" name="CustomShape 6"/>
          <p:cNvSpPr/>
          <p:nvPr/>
        </p:nvSpPr>
        <p:spPr>
          <a:xfrm>
            <a:off x="3570382" y="5050481"/>
            <a:ext cx="2960627"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35          65</a:t>
            </a:r>
          </a:p>
        </p:txBody>
      </p:sp>
      <p:sp>
        <p:nvSpPr>
          <p:cNvPr id="8" name="Slide Number Placeholder 7"/>
          <p:cNvSpPr>
            <a:spLocks noGrp="1"/>
          </p:cNvSpPr>
          <p:nvPr>
            <p:ph type="sldNum" sz="quarter" idx="12"/>
          </p:nvPr>
        </p:nvSpPr>
        <p:spPr/>
        <p:txBody>
          <a:bodyPr/>
          <a:lstStyle/>
          <a:p>
            <a:fld id="{659B9B6F-D550-41FB-97A3-3F5EDBC6875D}" type="slidenum">
              <a:rPr lang="en-US" smtClean="0"/>
              <a:pPr/>
              <a:t>141</a:t>
            </a:fld>
            <a:endParaRPr lang="en-US"/>
          </a:p>
        </p:txBody>
      </p:sp>
      <p:sp>
        <p:nvSpPr>
          <p:cNvPr id="9" name="Footer Placeholder 8"/>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5148162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609755" y="783696"/>
            <a:ext cx="10866372" cy="728401"/>
          </a:xfrm>
          <a:prstGeom prst="rect">
            <a:avLst/>
          </a:prstGeom>
          <a:noFill/>
          <a:ln>
            <a:noFill/>
          </a:ln>
        </p:spPr>
        <p:txBody>
          <a:bodyPr lIns="108847" tIns="54423" rIns="108847" bIns="54423"/>
          <a:lstStyle/>
          <a:p>
            <a:r>
              <a:rPr lang="en-IN" sz="2177" spc="-1">
                <a:solidFill>
                  <a:srgbClr val="000000"/>
                </a:solidFill>
                <a:latin typeface="Arial"/>
              </a:rPr>
              <a:t>3) insert 24: now also we can directly insert the data in the node as it doesn’t reach the </a:t>
            </a:r>
            <a:endParaRPr lang="en-IN" sz="2177" spc="-1">
              <a:solidFill>
                <a:srgbClr val="FFFFFF"/>
              </a:solidFill>
              <a:latin typeface="Arial"/>
            </a:endParaRPr>
          </a:p>
          <a:p>
            <a:r>
              <a:rPr lang="en-IN" sz="2177" spc="-1">
                <a:solidFill>
                  <a:srgbClr val="000000"/>
                </a:solidFill>
                <a:latin typeface="Arial"/>
              </a:rPr>
              <a:t>Max order.</a:t>
            </a:r>
            <a:endParaRPr lang="en-IN" sz="2177" spc="-1">
              <a:solidFill>
                <a:srgbClr val="FFFFFF"/>
              </a:solidFill>
              <a:latin typeface="Arial"/>
            </a:endParaRPr>
          </a:p>
        </p:txBody>
      </p:sp>
      <p:sp>
        <p:nvSpPr>
          <p:cNvPr id="149" name="CustomShape 2"/>
          <p:cNvSpPr/>
          <p:nvPr/>
        </p:nvSpPr>
        <p:spPr>
          <a:xfrm>
            <a:off x="3309150" y="1306159"/>
            <a:ext cx="34830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24       35      63</a:t>
            </a:r>
          </a:p>
        </p:txBody>
      </p:sp>
      <p:sp>
        <p:nvSpPr>
          <p:cNvPr id="150" name="TextShape 3"/>
          <p:cNvSpPr txBox="1"/>
          <p:nvPr/>
        </p:nvSpPr>
        <p:spPr>
          <a:xfrm>
            <a:off x="870987" y="2960627"/>
            <a:ext cx="4266786" cy="728401"/>
          </a:xfrm>
          <a:prstGeom prst="rect">
            <a:avLst/>
          </a:prstGeom>
          <a:noFill/>
          <a:ln>
            <a:noFill/>
          </a:ln>
        </p:spPr>
        <p:txBody>
          <a:bodyPr lIns="108847" tIns="54423" rIns="108847" bIns="54423"/>
          <a:lstStyle/>
          <a:p>
            <a:r>
              <a:rPr lang="en-IN" sz="2177" spc="-1">
                <a:solidFill>
                  <a:srgbClr val="000000"/>
                </a:solidFill>
                <a:latin typeface="Arial"/>
              </a:rPr>
              <a:t>4)insert 10:  now directly insert </a:t>
            </a:r>
            <a:endParaRPr lang="en-IN" sz="2177" spc="-1">
              <a:solidFill>
                <a:srgbClr val="FFFFFF"/>
              </a:solidFill>
              <a:latin typeface="Arial"/>
            </a:endParaRPr>
          </a:p>
        </p:txBody>
      </p:sp>
      <p:sp>
        <p:nvSpPr>
          <p:cNvPr id="151" name="CustomShape 4"/>
          <p:cNvSpPr/>
          <p:nvPr/>
        </p:nvSpPr>
        <p:spPr>
          <a:xfrm>
            <a:off x="3396228" y="3396013"/>
            <a:ext cx="4005554"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10      24      35      63</a:t>
            </a:r>
          </a:p>
        </p:txBody>
      </p:sp>
      <p:sp>
        <p:nvSpPr>
          <p:cNvPr id="152" name="TextShape 5"/>
          <p:cNvSpPr txBox="1"/>
          <p:nvPr/>
        </p:nvSpPr>
        <p:spPr>
          <a:xfrm>
            <a:off x="1045141" y="4702173"/>
            <a:ext cx="10606447" cy="728401"/>
          </a:xfrm>
          <a:prstGeom prst="rect">
            <a:avLst/>
          </a:prstGeom>
          <a:noFill/>
          <a:ln>
            <a:noFill/>
          </a:ln>
        </p:spPr>
        <p:txBody>
          <a:bodyPr lIns="108847" tIns="54423" rIns="108847" bIns="54423"/>
          <a:lstStyle/>
          <a:p>
            <a:r>
              <a:rPr lang="en-IN" sz="2177" spc="-1">
                <a:solidFill>
                  <a:srgbClr val="000000"/>
                </a:solidFill>
                <a:latin typeface="Arial"/>
              </a:rPr>
              <a:t>5)insert  12: here after inserting the leaf node is exceeds max keys so we need to do </a:t>
            </a:r>
            <a:endParaRPr lang="en-IN" sz="2177" spc="-1">
              <a:solidFill>
                <a:srgbClr val="FFFFFF"/>
              </a:solidFill>
              <a:latin typeface="Arial"/>
            </a:endParaRPr>
          </a:p>
          <a:p>
            <a:r>
              <a:rPr lang="en-IN" sz="2177" b="1" spc="-1">
                <a:solidFill>
                  <a:srgbClr val="000000"/>
                </a:solidFill>
                <a:latin typeface="Arial"/>
              </a:rPr>
              <a:t>Splitting of leaf node.</a:t>
            </a:r>
            <a:endParaRPr lang="en-IN" sz="2177" spc="-1">
              <a:solidFill>
                <a:srgbClr val="FFFFFF"/>
              </a:solidFill>
              <a:latin typeface="Arial"/>
            </a:endParaRPr>
          </a:p>
        </p:txBody>
      </p:sp>
      <p:sp>
        <p:nvSpPr>
          <p:cNvPr id="153" name="CustomShape 6"/>
          <p:cNvSpPr/>
          <p:nvPr/>
        </p:nvSpPr>
        <p:spPr>
          <a:xfrm>
            <a:off x="1915914" y="5430574"/>
            <a:ext cx="3831400" cy="926067"/>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10     12    24   35    63</a:t>
            </a:r>
          </a:p>
        </p:txBody>
      </p:sp>
      <p:sp>
        <p:nvSpPr>
          <p:cNvPr id="154" name="CustomShape 7"/>
          <p:cNvSpPr/>
          <p:nvPr/>
        </p:nvSpPr>
        <p:spPr>
          <a:xfrm>
            <a:off x="5834391" y="5430574"/>
            <a:ext cx="1306159" cy="577758"/>
          </a:xfrm>
          <a:custGeom>
            <a:avLst/>
            <a:gdLst/>
            <a:ahLst/>
            <a:cxnLst/>
            <a:rect l="0" t="0" r="r" b="b"/>
            <a:pathLst>
              <a:path w="3002" h="1329">
                <a:moveTo>
                  <a:pt x="0" y="664"/>
                </a:moveTo>
                <a:lnTo>
                  <a:pt x="597" y="0"/>
                </a:lnTo>
                <a:lnTo>
                  <a:pt x="597" y="332"/>
                </a:lnTo>
                <a:lnTo>
                  <a:pt x="2403" y="332"/>
                </a:lnTo>
                <a:lnTo>
                  <a:pt x="2403" y="0"/>
                </a:lnTo>
                <a:lnTo>
                  <a:pt x="3001" y="664"/>
                </a:lnTo>
                <a:lnTo>
                  <a:pt x="2403" y="1328"/>
                </a:lnTo>
                <a:lnTo>
                  <a:pt x="2403" y="996"/>
                </a:lnTo>
                <a:lnTo>
                  <a:pt x="597" y="996"/>
                </a:lnTo>
                <a:lnTo>
                  <a:pt x="597" y="1328"/>
                </a:lnTo>
                <a:lnTo>
                  <a:pt x="0" y="664"/>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Splitting</a:t>
            </a:r>
          </a:p>
        </p:txBody>
      </p:sp>
      <p:sp>
        <p:nvSpPr>
          <p:cNvPr id="155" name="CustomShape 8"/>
          <p:cNvSpPr/>
          <p:nvPr/>
        </p:nvSpPr>
        <p:spPr>
          <a:xfrm>
            <a:off x="9056250" y="5050482"/>
            <a:ext cx="870773" cy="380092"/>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a:t>
            </a:r>
          </a:p>
        </p:txBody>
      </p:sp>
      <p:sp>
        <p:nvSpPr>
          <p:cNvPr id="156" name="Line 9"/>
          <p:cNvSpPr/>
          <p:nvPr/>
        </p:nvSpPr>
        <p:spPr>
          <a:xfrm flipH="1">
            <a:off x="8795018" y="5311713"/>
            <a:ext cx="261232" cy="348309"/>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57" name="Line 10"/>
          <p:cNvSpPr/>
          <p:nvPr/>
        </p:nvSpPr>
        <p:spPr>
          <a:xfrm>
            <a:off x="9927022" y="5224636"/>
            <a:ext cx="261232" cy="348309"/>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58" name="CustomShape 11"/>
          <p:cNvSpPr/>
          <p:nvPr/>
        </p:nvSpPr>
        <p:spPr>
          <a:xfrm>
            <a:off x="7837168" y="5660022"/>
            <a:ext cx="130615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 </a:t>
            </a:r>
          </a:p>
        </p:txBody>
      </p:sp>
      <p:sp>
        <p:nvSpPr>
          <p:cNvPr id="159" name="CustomShape 12"/>
          <p:cNvSpPr/>
          <p:nvPr/>
        </p:nvSpPr>
        <p:spPr>
          <a:xfrm>
            <a:off x="9927022" y="5572945"/>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24   35   63</a:t>
            </a:r>
          </a:p>
        </p:txBody>
      </p:sp>
      <p:sp>
        <p:nvSpPr>
          <p:cNvPr id="160" name="Line 13"/>
          <p:cNvSpPr/>
          <p:nvPr/>
        </p:nvSpPr>
        <p:spPr>
          <a:xfrm>
            <a:off x="9143327" y="5921254"/>
            <a:ext cx="870773"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5" name="Slide Number Placeholder 14"/>
          <p:cNvSpPr>
            <a:spLocks noGrp="1"/>
          </p:cNvSpPr>
          <p:nvPr>
            <p:ph type="sldNum" sz="quarter" idx="12"/>
          </p:nvPr>
        </p:nvSpPr>
        <p:spPr/>
        <p:txBody>
          <a:bodyPr/>
          <a:lstStyle/>
          <a:p>
            <a:fld id="{659B9B6F-D550-41FB-97A3-3F5EDBC6875D}" type="slidenum">
              <a:rPr lang="en-US" smtClean="0"/>
              <a:pPr/>
              <a:t>142</a:t>
            </a:fld>
            <a:endParaRPr lang="en-US"/>
          </a:p>
        </p:txBody>
      </p:sp>
      <p:sp>
        <p:nvSpPr>
          <p:cNvPr id="16" name="Footer Placeholder 1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4835007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348523" y="696618"/>
            <a:ext cx="11599998" cy="728401"/>
          </a:xfrm>
          <a:prstGeom prst="rect">
            <a:avLst/>
          </a:prstGeom>
          <a:noFill/>
          <a:ln>
            <a:noFill/>
          </a:ln>
        </p:spPr>
        <p:txBody>
          <a:bodyPr lIns="108847" tIns="54423" rIns="108847" bIns="54423"/>
          <a:lstStyle/>
          <a:p>
            <a:r>
              <a:rPr lang="en-IN" sz="2177" spc="-1">
                <a:solidFill>
                  <a:srgbClr val="000000"/>
                </a:solidFill>
                <a:latin typeface="Arial"/>
              </a:rPr>
              <a:t>6) insert 39:  now we need to find the element in which leaf node to insert[by using their index</a:t>
            </a:r>
            <a:endParaRPr lang="en-IN" sz="2177" spc="-1">
              <a:solidFill>
                <a:srgbClr val="FFFFFF"/>
              </a:solidFill>
              <a:latin typeface="Arial"/>
            </a:endParaRPr>
          </a:p>
          <a:p>
            <a:r>
              <a:rPr lang="en-IN" sz="2177" spc="-1">
                <a:solidFill>
                  <a:srgbClr val="000000"/>
                </a:solidFill>
                <a:latin typeface="Arial"/>
              </a:rPr>
              <a:t>Nodes. And 39 is directly inserted. </a:t>
            </a:r>
            <a:endParaRPr lang="en-IN" sz="2177" spc="-1">
              <a:solidFill>
                <a:srgbClr val="FFFFFF"/>
              </a:solidFill>
              <a:latin typeface="Arial"/>
            </a:endParaRPr>
          </a:p>
        </p:txBody>
      </p:sp>
      <p:sp>
        <p:nvSpPr>
          <p:cNvPr id="162" name="CustomShape 2"/>
          <p:cNvSpPr/>
          <p:nvPr/>
        </p:nvSpPr>
        <p:spPr>
          <a:xfrm>
            <a:off x="4789463" y="1425019"/>
            <a:ext cx="870773" cy="57775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a:t>
            </a:r>
          </a:p>
        </p:txBody>
      </p:sp>
      <p:sp>
        <p:nvSpPr>
          <p:cNvPr id="163" name="Line 3"/>
          <p:cNvSpPr/>
          <p:nvPr/>
        </p:nvSpPr>
        <p:spPr>
          <a:xfrm flipH="1">
            <a:off x="4441155" y="1828623"/>
            <a:ext cx="348309"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64" name="CustomShape 4"/>
          <p:cNvSpPr/>
          <p:nvPr/>
        </p:nvSpPr>
        <p:spPr>
          <a:xfrm>
            <a:off x="3134996" y="2351086"/>
            <a:ext cx="1741545"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a:t>
            </a:r>
          </a:p>
        </p:txBody>
      </p:sp>
      <p:sp>
        <p:nvSpPr>
          <p:cNvPr id="165" name="Line 5"/>
          <p:cNvSpPr/>
          <p:nvPr/>
        </p:nvSpPr>
        <p:spPr>
          <a:xfrm>
            <a:off x="5660236" y="1654468"/>
            <a:ext cx="609541"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66" name="CustomShape 6"/>
          <p:cNvSpPr/>
          <p:nvPr/>
        </p:nvSpPr>
        <p:spPr>
          <a:xfrm>
            <a:off x="5834391" y="2351086"/>
            <a:ext cx="182862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24  35  39  63</a:t>
            </a:r>
          </a:p>
        </p:txBody>
      </p:sp>
      <p:sp>
        <p:nvSpPr>
          <p:cNvPr id="167" name="TextShape 7"/>
          <p:cNvSpPr txBox="1"/>
          <p:nvPr/>
        </p:nvSpPr>
        <p:spPr>
          <a:xfrm>
            <a:off x="783909" y="3657245"/>
            <a:ext cx="11113236" cy="728401"/>
          </a:xfrm>
          <a:prstGeom prst="rect">
            <a:avLst/>
          </a:prstGeom>
          <a:noFill/>
          <a:ln>
            <a:noFill/>
          </a:ln>
        </p:spPr>
        <p:txBody>
          <a:bodyPr lIns="108847" tIns="54423" rIns="108847" bIns="54423"/>
          <a:lstStyle/>
          <a:p>
            <a:r>
              <a:rPr lang="en-IN" sz="2177" spc="-1">
                <a:solidFill>
                  <a:srgbClr val="000000"/>
                </a:solidFill>
                <a:latin typeface="Arial"/>
              </a:rPr>
              <a:t>7)insert 89:  now here after inserting the leaf node exceeds the max keys. So we need to </a:t>
            </a:r>
            <a:endParaRPr lang="en-IN" sz="2177" spc="-1">
              <a:solidFill>
                <a:srgbClr val="FFFFFF"/>
              </a:solidFill>
              <a:latin typeface="Arial"/>
            </a:endParaRPr>
          </a:p>
          <a:p>
            <a:r>
              <a:rPr lang="en-IN" sz="2177" spc="-1">
                <a:solidFill>
                  <a:srgbClr val="000000"/>
                </a:solidFill>
                <a:latin typeface="Arial"/>
              </a:rPr>
              <a:t>Split the leaf node.</a:t>
            </a:r>
            <a:endParaRPr lang="en-IN" sz="2177" spc="-1">
              <a:solidFill>
                <a:srgbClr val="FFFFFF"/>
              </a:solidFill>
              <a:latin typeface="Arial"/>
            </a:endParaRPr>
          </a:p>
        </p:txBody>
      </p:sp>
      <p:sp>
        <p:nvSpPr>
          <p:cNvPr id="168" name="TextShape 8"/>
          <p:cNvSpPr txBox="1"/>
          <p:nvPr/>
        </p:nvSpPr>
        <p:spPr>
          <a:xfrm>
            <a:off x="3309150" y="4876327"/>
            <a:ext cx="218564" cy="418842"/>
          </a:xfrm>
          <a:prstGeom prst="rect">
            <a:avLst/>
          </a:prstGeom>
          <a:noFill/>
          <a:ln>
            <a:noFill/>
          </a:ln>
        </p:spPr>
      </p:sp>
      <p:sp>
        <p:nvSpPr>
          <p:cNvPr id="169" name="CustomShape 9"/>
          <p:cNvSpPr/>
          <p:nvPr/>
        </p:nvSpPr>
        <p:spPr>
          <a:xfrm>
            <a:off x="2525455" y="4385647"/>
            <a:ext cx="783695" cy="490680"/>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a:t>
            </a:r>
          </a:p>
        </p:txBody>
      </p:sp>
      <p:sp>
        <p:nvSpPr>
          <p:cNvPr id="170" name="Line 10"/>
          <p:cNvSpPr/>
          <p:nvPr/>
        </p:nvSpPr>
        <p:spPr>
          <a:xfrm flipH="1">
            <a:off x="2177146" y="4702173"/>
            <a:ext cx="348309"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71" name="Line 11"/>
          <p:cNvSpPr/>
          <p:nvPr/>
        </p:nvSpPr>
        <p:spPr>
          <a:xfrm>
            <a:off x="3309150" y="4615095"/>
            <a:ext cx="348309"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72" name="CustomShape 12"/>
          <p:cNvSpPr/>
          <p:nvPr/>
        </p:nvSpPr>
        <p:spPr>
          <a:xfrm>
            <a:off x="1132218" y="5485868"/>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a:t>
            </a:r>
          </a:p>
        </p:txBody>
      </p:sp>
      <p:sp>
        <p:nvSpPr>
          <p:cNvPr id="173" name="CustomShape 13"/>
          <p:cNvSpPr/>
          <p:nvPr/>
        </p:nvSpPr>
        <p:spPr>
          <a:xfrm>
            <a:off x="3309150" y="5398791"/>
            <a:ext cx="2176932" cy="609541"/>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24  35  39  63  89</a:t>
            </a:r>
          </a:p>
        </p:txBody>
      </p:sp>
      <p:sp>
        <p:nvSpPr>
          <p:cNvPr id="174" name="CustomShape 14"/>
          <p:cNvSpPr/>
          <p:nvPr/>
        </p:nvSpPr>
        <p:spPr>
          <a:xfrm>
            <a:off x="5224850" y="4092632"/>
            <a:ext cx="1567391" cy="783695"/>
          </a:xfrm>
          <a:custGeom>
            <a:avLst/>
            <a:gdLst/>
            <a:ahLst/>
            <a:cxnLst/>
            <a:rect l="0" t="0" r="r" b="b"/>
            <a:pathLst>
              <a:path w="3601" h="1801">
                <a:moveTo>
                  <a:pt x="0" y="900"/>
                </a:moveTo>
                <a:lnTo>
                  <a:pt x="716" y="0"/>
                </a:lnTo>
                <a:lnTo>
                  <a:pt x="716" y="450"/>
                </a:lnTo>
                <a:lnTo>
                  <a:pt x="2884" y="450"/>
                </a:lnTo>
                <a:lnTo>
                  <a:pt x="2884" y="0"/>
                </a:lnTo>
                <a:lnTo>
                  <a:pt x="3600" y="900"/>
                </a:lnTo>
                <a:lnTo>
                  <a:pt x="2884" y="1800"/>
                </a:lnTo>
                <a:lnTo>
                  <a:pt x="2884" y="1350"/>
                </a:lnTo>
                <a:lnTo>
                  <a:pt x="716" y="1350"/>
                </a:lnTo>
                <a:lnTo>
                  <a:pt x="716" y="1800"/>
                </a:lnTo>
                <a:lnTo>
                  <a:pt x="0" y="900"/>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splitting</a:t>
            </a:r>
          </a:p>
        </p:txBody>
      </p:sp>
      <p:sp>
        <p:nvSpPr>
          <p:cNvPr id="175" name="CustomShape 15"/>
          <p:cNvSpPr/>
          <p:nvPr/>
        </p:nvSpPr>
        <p:spPr>
          <a:xfrm>
            <a:off x="8620864" y="4092632"/>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24   39</a:t>
            </a:r>
          </a:p>
        </p:txBody>
      </p:sp>
      <p:sp>
        <p:nvSpPr>
          <p:cNvPr id="176" name="Line 16"/>
          <p:cNvSpPr/>
          <p:nvPr/>
        </p:nvSpPr>
        <p:spPr>
          <a:xfrm flipH="1">
            <a:off x="8011322" y="4440940"/>
            <a:ext cx="609541"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77" name="Line 17"/>
          <p:cNvSpPr/>
          <p:nvPr/>
        </p:nvSpPr>
        <p:spPr>
          <a:xfrm>
            <a:off x="9317482" y="4528018"/>
            <a:ext cx="0"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78" name="Line 18"/>
          <p:cNvSpPr/>
          <p:nvPr/>
        </p:nvSpPr>
        <p:spPr>
          <a:xfrm>
            <a:off x="10014100" y="4385646"/>
            <a:ext cx="783695" cy="92606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79" name="CustomShape 19"/>
          <p:cNvSpPr/>
          <p:nvPr/>
        </p:nvSpPr>
        <p:spPr>
          <a:xfrm>
            <a:off x="7314704" y="5311713"/>
            <a:ext cx="130615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a:t>
            </a:r>
          </a:p>
        </p:txBody>
      </p:sp>
      <p:sp>
        <p:nvSpPr>
          <p:cNvPr id="180" name="CustomShape 20"/>
          <p:cNvSpPr/>
          <p:nvPr/>
        </p:nvSpPr>
        <p:spPr>
          <a:xfrm>
            <a:off x="8969172" y="5224636"/>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181" name="CustomShape 21"/>
          <p:cNvSpPr/>
          <p:nvPr/>
        </p:nvSpPr>
        <p:spPr>
          <a:xfrm>
            <a:off x="10362409" y="5224636"/>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39   63   89</a:t>
            </a:r>
          </a:p>
        </p:txBody>
      </p:sp>
      <p:sp>
        <p:nvSpPr>
          <p:cNvPr id="182" name="Line 22"/>
          <p:cNvSpPr/>
          <p:nvPr/>
        </p:nvSpPr>
        <p:spPr>
          <a:xfrm>
            <a:off x="4876541" y="2699395"/>
            <a:ext cx="1044927"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83" name="Line 23"/>
          <p:cNvSpPr/>
          <p:nvPr/>
        </p:nvSpPr>
        <p:spPr>
          <a:xfrm>
            <a:off x="2612532" y="5747100"/>
            <a:ext cx="783695"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84" name="Line 24"/>
          <p:cNvSpPr/>
          <p:nvPr/>
        </p:nvSpPr>
        <p:spPr>
          <a:xfrm>
            <a:off x="8620863" y="5572945"/>
            <a:ext cx="522464"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85" name="Line 25"/>
          <p:cNvSpPr/>
          <p:nvPr/>
        </p:nvSpPr>
        <p:spPr>
          <a:xfrm>
            <a:off x="9839945" y="5660022"/>
            <a:ext cx="783695"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7" name="Slide Number Placeholder 26"/>
          <p:cNvSpPr>
            <a:spLocks noGrp="1"/>
          </p:cNvSpPr>
          <p:nvPr>
            <p:ph type="sldNum" sz="quarter" idx="12"/>
          </p:nvPr>
        </p:nvSpPr>
        <p:spPr/>
        <p:txBody>
          <a:bodyPr/>
          <a:lstStyle/>
          <a:p>
            <a:fld id="{659B9B6F-D550-41FB-97A3-3F5EDBC6875D}" type="slidenum">
              <a:rPr lang="en-US" smtClean="0"/>
              <a:pPr/>
              <a:t>143</a:t>
            </a:fld>
            <a:endParaRPr lang="en-US"/>
          </a:p>
        </p:txBody>
      </p:sp>
      <p:sp>
        <p:nvSpPr>
          <p:cNvPr id="28" name="Footer Placeholder 27"/>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39339445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extShape 1"/>
          <p:cNvSpPr txBox="1"/>
          <p:nvPr/>
        </p:nvSpPr>
        <p:spPr>
          <a:xfrm>
            <a:off x="609755" y="783695"/>
            <a:ext cx="9087819" cy="418842"/>
          </a:xfrm>
          <a:prstGeom prst="rect">
            <a:avLst/>
          </a:prstGeom>
          <a:noFill/>
          <a:ln>
            <a:noFill/>
          </a:ln>
        </p:spPr>
        <p:txBody>
          <a:bodyPr lIns="108847" tIns="54423" rIns="108847" bIns="54423"/>
          <a:lstStyle/>
          <a:p>
            <a:r>
              <a:rPr lang="en-IN" sz="2177" spc="-1">
                <a:solidFill>
                  <a:srgbClr val="000000"/>
                </a:solidFill>
                <a:latin typeface="Arial"/>
              </a:rPr>
              <a:t>8) insert 72: here we can insert directly as no leaf node is with max keys.</a:t>
            </a:r>
            <a:endParaRPr lang="en-IN" sz="2177" spc="-1">
              <a:solidFill>
                <a:srgbClr val="FFFFFF"/>
              </a:solidFill>
              <a:latin typeface="Arial"/>
            </a:endParaRPr>
          </a:p>
        </p:txBody>
      </p:sp>
      <p:sp>
        <p:nvSpPr>
          <p:cNvPr id="187" name="CustomShape 2"/>
          <p:cNvSpPr/>
          <p:nvPr/>
        </p:nvSpPr>
        <p:spPr>
          <a:xfrm>
            <a:off x="2264223" y="1393236"/>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24   39</a:t>
            </a:r>
          </a:p>
        </p:txBody>
      </p:sp>
      <p:sp>
        <p:nvSpPr>
          <p:cNvPr id="188" name="Line 3"/>
          <p:cNvSpPr/>
          <p:nvPr/>
        </p:nvSpPr>
        <p:spPr>
          <a:xfrm flipH="1">
            <a:off x="1828837" y="1741546"/>
            <a:ext cx="435386"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89" name="Line 4"/>
          <p:cNvSpPr/>
          <p:nvPr/>
        </p:nvSpPr>
        <p:spPr>
          <a:xfrm>
            <a:off x="2873764" y="2002777"/>
            <a:ext cx="0"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90" name="Line 5"/>
          <p:cNvSpPr/>
          <p:nvPr/>
        </p:nvSpPr>
        <p:spPr>
          <a:xfrm>
            <a:off x="3657459" y="1654468"/>
            <a:ext cx="522464" cy="95785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91" name="CustomShape 6"/>
          <p:cNvSpPr/>
          <p:nvPr/>
        </p:nvSpPr>
        <p:spPr>
          <a:xfrm>
            <a:off x="958064" y="2525241"/>
            <a:ext cx="130615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a:t>
            </a:r>
          </a:p>
        </p:txBody>
      </p:sp>
      <p:sp>
        <p:nvSpPr>
          <p:cNvPr id="192" name="CustomShape 7"/>
          <p:cNvSpPr/>
          <p:nvPr/>
        </p:nvSpPr>
        <p:spPr>
          <a:xfrm>
            <a:off x="2438377" y="2612318"/>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193" name="CustomShape 8"/>
          <p:cNvSpPr/>
          <p:nvPr/>
        </p:nvSpPr>
        <p:spPr>
          <a:xfrm>
            <a:off x="3657459" y="2525241"/>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39  63  72  89</a:t>
            </a:r>
          </a:p>
        </p:txBody>
      </p:sp>
      <p:sp>
        <p:nvSpPr>
          <p:cNvPr id="194" name="TextShape 9"/>
          <p:cNvSpPr txBox="1"/>
          <p:nvPr/>
        </p:nvSpPr>
        <p:spPr>
          <a:xfrm>
            <a:off x="696832" y="3744322"/>
            <a:ext cx="6273482" cy="418842"/>
          </a:xfrm>
          <a:prstGeom prst="rect">
            <a:avLst/>
          </a:prstGeom>
          <a:noFill/>
          <a:ln>
            <a:noFill/>
          </a:ln>
        </p:spPr>
        <p:txBody>
          <a:bodyPr lIns="108847" tIns="54423" rIns="108847" bIns="54423"/>
          <a:lstStyle/>
          <a:p>
            <a:r>
              <a:rPr lang="en-IN" sz="2177" spc="-1">
                <a:solidFill>
                  <a:srgbClr val="000000"/>
                </a:solidFill>
                <a:latin typeface="Arial"/>
              </a:rPr>
              <a:t>9) insert 11: here now it also can directly inserted.</a:t>
            </a:r>
            <a:endParaRPr lang="en-IN" sz="2177" spc="-1">
              <a:solidFill>
                <a:srgbClr val="FFFFFF"/>
              </a:solidFill>
              <a:latin typeface="Arial"/>
            </a:endParaRPr>
          </a:p>
        </p:txBody>
      </p:sp>
      <p:sp>
        <p:nvSpPr>
          <p:cNvPr id="195" name="CustomShape 10"/>
          <p:cNvSpPr/>
          <p:nvPr/>
        </p:nvSpPr>
        <p:spPr>
          <a:xfrm>
            <a:off x="2438378" y="4092632"/>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24   39</a:t>
            </a:r>
          </a:p>
        </p:txBody>
      </p:sp>
      <p:sp>
        <p:nvSpPr>
          <p:cNvPr id="196" name="CustomShape 11"/>
          <p:cNvSpPr/>
          <p:nvPr/>
        </p:nvSpPr>
        <p:spPr>
          <a:xfrm>
            <a:off x="870987" y="5660022"/>
            <a:ext cx="130615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a:t>
            </a:r>
          </a:p>
        </p:txBody>
      </p:sp>
      <p:sp>
        <p:nvSpPr>
          <p:cNvPr id="197" name="CustomShape 12"/>
          <p:cNvSpPr/>
          <p:nvPr/>
        </p:nvSpPr>
        <p:spPr>
          <a:xfrm>
            <a:off x="2699609" y="5660022"/>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198" name="CustomShape 13"/>
          <p:cNvSpPr/>
          <p:nvPr/>
        </p:nvSpPr>
        <p:spPr>
          <a:xfrm>
            <a:off x="4092846" y="557294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39  63  72  89</a:t>
            </a:r>
          </a:p>
        </p:txBody>
      </p:sp>
      <p:sp>
        <p:nvSpPr>
          <p:cNvPr id="199" name="Line 14"/>
          <p:cNvSpPr/>
          <p:nvPr/>
        </p:nvSpPr>
        <p:spPr>
          <a:xfrm flipH="1">
            <a:off x="2002991" y="4440941"/>
            <a:ext cx="435386"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00" name="Line 15"/>
          <p:cNvSpPr/>
          <p:nvPr/>
        </p:nvSpPr>
        <p:spPr>
          <a:xfrm>
            <a:off x="3134996" y="4702172"/>
            <a:ext cx="0" cy="95785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01" name="Line 16"/>
          <p:cNvSpPr/>
          <p:nvPr/>
        </p:nvSpPr>
        <p:spPr>
          <a:xfrm>
            <a:off x="3831614" y="4440941"/>
            <a:ext cx="1044927"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02" name="Line 17"/>
          <p:cNvSpPr/>
          <p:nvPr/>
        </p:nvSpPr>
        <p:spPr>
          <a:xfrm>
            <a:off x="2264223" y="2612318"/>
            <a:ext cx="261232"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03" name="Line 18"/>
          <p:cNvSpPr/>
          <p:nvPr/>
        </p:nvSpPr>
        <p:spPr>
          <a:xfrm>
            <a:off x="3396228" y="2873550"/>
            <a:ext cx="435386"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04" name="Line 19"/>
          <p:cNvSpPr/>
          <p:nvPr/>
        </p:nvSpPr>
        <p:spPr>
          <a:xfrm>
            <a:off x="2177146" y="5834177"/>
            <a:ext cx="609541"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05" name="Line 20"/>
          <p:cNvSpPr/>
          <p:nvPr/>
        </p:nvSpPr>
        <p:spPr>
          <a:xfrm flipV="1">
            <a:off x="3657459" y="5747100"/>
            <a:ext cx="609541"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2" name="Slide Number Placeholder 21"/>
          <p:cNvSpPr>
            <a:spLocks noGrp="1"/>
          </p:cNvSpPr>
          <p:nvPr>
            <p:ph type="sldNum" sz="quarter" idx="12"/>
          </p:nvPr>
        </p:nvSpPr>
        <p:spPr/>
        <p:txBody>
          <a:bodyPr/>
          <a:lstStyle/>
          <a:p>
            <a:fld id="{659B9B6F-D550-41FB-97A3-3F5EDBC6875D}" type="slidenum">
              <a:rPr lang="en-US" smtClean="0"/>
              <a:pPr/>
              <a:t>144</a:t>
            </a:fld>
            <a:endParaRPr lang="en-US"/>
          </a:p>
        </p:txBody>
      </p:sp>
      <p:sp>
        <p:nvSpPr>
          <p:cNvPr id="23" name="Footer Placeholder 22"/>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4508906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TextShape 1"/>
          <p:cNvSpPr txBox="1"/>
          <p:nvPr/>
        </p:nvSpPr>
        <p:spPr>
          <a:xfrm>
            <a:off x="4615309" y="870773"/>
            <a:ext cx="218564" cy="418842"/>
          </a:xfrm>
          <a:prstGeom prst="rect">
            <a:avLst/>
          </a:prstGeom>
          <a:noFill/>
          <a:ln>
            <a:noFill/>
          </a:ln>
        </p:spPr>
      </p:sp>
      <p:sp>
        <p:nvSpPr>
          <p:cNvPr id="207" name="TextShape 2"/>
          <p:cNvSpPr txBox="1"/>
          <p:nvPr/>
        </p:nvSpPr>
        <p:spPr>
          <a:xfrm>
            <a:off x="609755" y="696618"/>
            <a:ext cx="4837578" cy="418842"/>
          </a:xfrm>
          <a:prstGeom prst="rect">
            <a:avLst/>
          </a:prstGeom>
          <a:noFill/>
          <a:ln>
            <a:noFill/>
          </a:ln>
        </p:spPr>
        <p:txBody>
          <a:bodyPr lIns="108847" tIns="54423" rIns="108847" bIns="54423"/>
          <a:lstStyle/>
          <a:p>
            <a:r>
              <a:rPr lang="en-IN" sz="2177" spc="-1">
                <a:solidFill>
                  <a:srgbClr val="000000"/>
                </a:solidFill>
                <a:latin typeface="Arial"/>
              </a:rPr>
              <a:t>10) insert 8: it is also directly inserted.</a:t>
            </a:r>
            <a:endParaRPr lang="en-IN" sz="2177" spc="-1">
              <a:solidFill>
                <a:srgbClr val="FFFFFF"/>
              </a:solidFill>
              <a:latin typeface="Arial"/>
            </a:endParaRPr>
          </a:p>
        </p:txBody>
      </p:sp>
      <p:sp>
        <p:nvSpPr>
          <p:cNvPr id="208" name="CustomShape 3"/>
          <p:cNvSpPr/>
          <p:nvPr/>
        </p:nvSpPr>
        <p:spPr>
          <a:xfrm>
            <a:off x="2264223" y="1393236"/>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24   39</a:t>
            </a:r>
          </a:p>
        </p:txBody>
      </p:sp>
      <p:sp>
        <p:nvSpPr>
          <p:cNvPr id="209" name="CustomShape 4"/>
          <p:cNvSpPr/>
          <p:nvPr/>
        </p:nvSpPr>
        <p:spPr>
          <a:xfrm>
            <a:off x="609755" y="2438164"/>
            <a:ext cx="1567391" cy="78369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8 10 11 12</a:t>
            </a:r>
          </a:p>
        </p:txBody>
      </p:sp>
      <p:sp>
        <p:nvSpPr>
          <p:cNvPr id="210" name="CustomShape 5"/>
          <p:cNvSpPr/>
          <p:nvPr/>
        </p:nvSpPr>
        <p:spPr>
          <a:xfrm>
            <a:off x="2438377" y="2612318"/>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11" name="CustomShape 6"/>
          <p:cNvSpPr/>
          <p:nvPr/>
        </p:nvSpPr>
        <p:spPr>
          <a:xfrm>
            <a:off x="3656588" y="2525241"/>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39  63  72  89</a:t>
            </a:r>
          </a:p>
        </p:txBody>
      </p:sp>
      <p:sp>
        <p:nvSpPr>
          <p:cNvPr id="212" name="Line 7"/>
          <p:cNvSpPr/>
          <p:nvPr/>
        </p:nvSpPr>
        <p:spPr>
          <a:xfrm flipH="1">
            <a:off x="1828837" y="1654468"/>
            <a:ext cx="435386"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13" name="Line 8"/>
          <p:cNvSpPr/>
          <p:nvPr/>
        </p:nvSpPr>
        <p:spPr>
          <a:xfrm>
            <a:off x="2960841" y="2002777"/>
            <a:ext cx="0"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14" name="Line 9"/>
          <p:cNvSpPr/>
          <p:nvPr/>
        </p:nvSpPr>
        <p:spPr>
          <a:xfrm>
            <a:off x="3657459" y="1741546"/>
            <a:ext cx="522464"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15" name="TextShape 10"/>
          <p:cNvSpPr txBox="1"/>
          <p:nvPr/>
        </p:nvSpPr>
        <p:spPr>
          <a:xfrm>
            <a:off x="783910" y="3744322"/>
            <a:ext cx="11568650" cy="418842"/>
          </a:xfrm>
          <a:prstGeom prst="rect">
            <a:avLst/>
          </a:prstGeom>
          <a:noFill/>
          <a:ln>
            <a:noFill/>
          </a:ln>
        </p:spPr>
        <p:txBody>
          <a:bodyPr lIns="108847" tIns="54423" rIns="108847" bIns="54423"/>
          <a:lstStyle/>
          <a:p>
            <a:r>
              <a:rPr lang="en-IN" sz="2177" spc="-1">
                <a:solidFill>
                  <a:srgbClr val="000000"/>
                </a:solidFill>
                <a:latin typeface="Arial"/>
              </a:rPr>
              <a:t>11) insert 4: Here after inserting 4 it excceds the max keys in the leaf node so we need tosplit</a:t>
            </a:r>
            <a:endParaRPr lang="en-IN" sz="2177" spc="-1">
              <a:solidFill>
                <a:srgbClr val="FFFFFF"/>
              </a:solidFill>
              <a:latin typeface="Arial"/>
            </a:endParaRPr>
          </a:p>
        </p:txBody>
      </p:sp>
      <p:sp>
        <p:nvSpPr>
          <p:cNvPr id="216" name="CustomShape 11"/>
          <p:cNvSpPr/>
          <p:nvPr/>
        </p:nvSpPr>
        <p:spPr>
          <a:xfrm>
            <a:off x="2438378" y="4092632"/>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24   39</a:t>
            </a:r>
          </a:p>
        </p:txBody>
      </p:sp>
      <p:sp>
        <p:nvSpPr>
          <p:cNvPr id="217" name="CustomShape 12"/>
          <p:cNvSpPr/>
          <p:nvPr/>
        </p:nvSpPr>
        <p:spPr>
          <a:xfrm>
            <a:off x="348523" y="5660022"/>
            <a:ext cx="1828623" cy="609541"/>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4  8 10  11 12</a:t>
            </a:r>
          </a:p>
        </p:txBody>
      </p:sp>
      <p:sp>
        <p:nvSpPr>
          <p:cNvPr id="218" name="CustomShape 13"/>
          <p:cNvSpPr/>
          <p:nvPr/>
        </p:nvSpPr>
        <p:spPr>
          <a:xfrm>
            <a:off x="2699609" y="5660022"/>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19" name="CustomShape 14"/>
          <p:cNvSpPr/>
          <p:nvPr/>
        </p:nvSpPr>
        <p:spPr>
          <a:xfrm>
            <a:off x="4091975" y="557294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39  63  72  89</a:t>
            </a:r>
          </a:p>
        </p:txBody>
      </p:sp>
      <p:sp>
        <p:nvSpPr>
          <p:cNvPr id="220" name="Line 15"/>
          <p:cNvSpPr/>
          <p:nvPr/>
        </p:nvSpPr>
        <p:spPr>
          <a:xfrm flipH="1">
            <a:off x="1480527" y="4440941"/>
            <a:ext cx="957850" cy="1306159"/>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21" name="Line 16"/>
          <p:cNvSpPr/>
          <p:nvPr/>
        </p:nvSpPr>
        <p:spPr>
          <a:xfrm>
            <a:off x="3222073" y="4615095"/>
            <a:ext cx="0"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22" name="Line 17"/>
          <p:cNvSpPr/>
          <p:nvPr/>
        </p:nvSpPr>
        <p:spPr>
          <a:xfrm>
            <a:off x="3831614" y="4440941"/>
            <a:ext cx="78369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23" name="CustomShape 18"/>
          <p:cNvSpPr/>
          <p:nvPr/>
        </p:nvSpPr>
        <p:spPr>
          <a:xfrm>
            <a:off x="4876541" y="4353864"/>
            <a:ext cx="1567391" cy="783695"/>
          </a:xfrm>
          <a:custGeom>
            <a:avLst/>
            <a:gdLst/>
            <a:ahLst/>
            <a:cxnLst/>
            <a:rect l="0" t="0" r="r" b="b"/>
            <a:pathLst>
              <a:path w="3601" h="1801">
                <a:moveTo>
                  <a:pt x="0" y="900"/>
                </a:moveTo>
                <a:lnTo>
                  <a:pt x="716" y="0"/>
                </a:lnTo>
                <a:lnTo>
                  <a:pt x="716" y="450"/>
                </a:lnTo>
                <a:lnTo>
                  <a:pt x="2884" y="450"/>
                </a:lnTo>
                <a:lnTo>
                  <a:pt x="2884" y="0"/>
                </a:lnTo>
                <a:lnTo>
                  <a:pt x="3600" y="900"/>
                </a:lnTo>
                <a:lnTo>
                  <a:pt x="2884" y="1800"/>
                </a:lnTo>
                <a:lnTo>
                  <a:pt x="2884" y="1350"/>
                </a:lnTo>
                <a:lnTo>
                  <a:pt x="716" y="1350"/>
                </a:lnTo>
                <a:lnTo>
                  <a:pt x="716" y="1800"/>
                </a:lnTo>
                <a:lnTo>
                  <a:pt x="0" y="900"/>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splttting</a:t>
            </a:r>
          </a:p>
        </p:txBody>
      </p:sp>
      <p:sp>
        <p:nvSpPr>
          <p:cNvPr id="224" name="CustomShape 19"/>
          <p:cNvSpPr/>
          <p:nvPr/>
        </p:nvSpPr>
        <p:spPr>
          <a:xfrm>
            <a:off x="8620864" y="4092632"/>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10  24  39</a:t>
            </a:r>
          </a:p>
        </p:txBody>
      </p:sp>
      <p:sp>
        <p:nvSpPr>
          <p:cNvPr id="225" name="CustomShape 20"/>
          <p:cNvSpPr/>
          <p:nvPr/>
        </p:nvSpPr>
        <p:spPr>
          <a:xfrm>
            <a:off x="9230404" y="5311713"/>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26" name="CustomShape 21"/>
          <p:cNvSpPr/>
          <p:nvPr/>
        </p:nvSpPr>
        <p:spPr>
          <a:xfrm>
            <a:off x="10536563" y="5224636"/>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39   63   89</a:t>
            </a:r>
          </a:p>
        </p:txBody>
      </p:sp>
      <p:sp>
        <p:nvSpPr>
          <p:cNvPr id="227" name="CustomShape 22"/>
          <p:cNvSpPr/>
          <p:nvPr/>
        </p:nvSpPr>
        <p:spPr>
          <a:xfrm>
            <a:off x="6792241" y="5311713"/>
            <a:ext cx="87077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a:t>
            </a:r>
          </a:p>
        </p:txBody>
      </p:sp>
      <p:sp>
        <p:nvSpPr>
          <p:cNvPr id="228" name="CustomShape 23"/>
          <p:cNvSpPr/>
          <p:nvPr/>
        </p:nvSpPr>
        <p:spPr>
          <a:xfrm>
            <a:off x="7924245" y="5398790"/>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a:t>
            </a:r>
          </a:p>
        </p:txBody>
      </p:sp>
      <p:sp>
        <p:nvSpPr>
          <p:cNvPr id="229" name="Line 24"/>
          <p:cNvSpPr/>
          <p:nvPr/>
        </p:nvSpPr>
        <p:spPr>
          <a:xfrm flipH="1">
            <a:off x="7314704" y="4353863"/>
            <a:ext cx="1306159"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30" name="Line 25"/>
          <p:cNvSpPr/>
          <p:nvPr/>
        </p:nvSpPr>
        <p:spPr>
          <a:xfrm flipH="1">
            <a:off x="8620863" y="4528018"/>
            <a:ext cx="522464"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31" name="Line 26"/>
          <p:cNvSpPr/>
          <p:nvPr/>
        </p:nvSpPr>
        <p:spPr>
          <a:xfrm>
            <a:off x="9578713" y="4528018"/>
            <a:ext cx="348309" cy="95785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32" name="Line 27"/>
          <p:cNvSpPr/>
          <p:nvPr/>
        </p:nvSpPr>
        <p:spPr>
          <a:xfrm>
            <a:off x="10014100" y="4528018"/>
            <a:ext cx="1044927" cy="69661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33" name="Line 28"/>
          <p:cNvSpPr/>
          <p:nvPr/>
        </p:nvSpPr>
        <p:spPr>
          <a:xfrm>
            <a:off x="2177146" y="3047705"/>
            <a:ext cx="435386"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4" name="Line 29"/>
          <p:cNvSpPr/>
          <p:nvPr/>
        </p:nvSpPr>
        <p:spPr>
          <a:xfrm>
            <a:off x="3396228" y="3047704"/>
            <a:ext cx="435386"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5" name="Line 30"/>
          <p:cNvSpPr/>
          <p:nvPr/>
        </p:nvSpPr>
        <p:spPr>
          <a:xfrm>
            <a:off x="2177146" y="6008332"/>
            <a:ext cx="696618"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6" name="Line 31"/>
          <p:cNvSpPr/>
          <p:nvPr/>
        </p:nvSpPr>
        <p:spPr>
          <a:xfrm flipV="1">
            <a:off x="3657459" y="6095409"/>
            <a:ext cx="609541"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7" name="Line 32"/>
          <p:cNvSpPr/>
          <p:nvPr/>
        </p:nvSpPr>
        <p:spPr>
          <a:xfrm>
            <a:off x="7488859" y="5834177"/>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8" name="Line 33"/>
          <p:cNvSpPr/>
          <p:nvPr/>
        </p:nvSpPr>
        <p:spPr>
          <a:xfrm>
            <a:off x="8969172" y="5834177"/>
            <a:ext cx="522464"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39" name="Line 34"/>
          <p:cNvSpPr/>
          <p:nvPr/>
        </p:nvSpPr>
        <p:spPr>
          <a:xfrm flipV="1">
            <a:off x="10188254" y="5747100"/>
            <a:ext cx="522464"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6" name="Slide Number Placeholder 35"/>
          <p:cNvSpPr>
            <a:spLocks noGrp="1"/>
          </p:cNvSpPr>
          <p:nvPr>
            <p:ph type="sldNum" sz="quarter" idx="12"/>
          </p:nvPr>
        </p:nvSpPr>
        <p:spPr/>
        <p:txBody>
          <a:bodyPr/>
          <a:lstStyle/>
          <a:p>
            <a:fld id="{659B9B6F-D550-41FB-97A3-3F5EDBC6875D}" type="slidenum">
              <a:rPr lang="en-US" smtClean="0"/>
              <a:pPr/>
              <a:t>145</a:t>
            </a:fld>
            <a:endParaRPr lang="en-US"/>
          </a:p>
        </p:txBody>
      </p:sp>
      <p:sp>
        <p:nvSpPr>
          <p:cNvPr id="37" name="Footer Placeholder 36"/>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98868110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217907" y="609541"/>
            <a:ext cx="5895566" cy="418842"/>
          </a:xfrm>
          <a:prstGeom prst="rect">
            <a:avLst/>
          </a:prstGeom>
          <a:noFill/>
          <a:ln>
            <a:noFill/>
          </a:ln>
        </p:spPr>
        <p:txBody>
          <a:bodyPr lIns="108847" tIns="54423" rIns="108847" bIns="54423"/>
          <a:lstStyle/>
          <a:p>
            <a:r>
              <a:rPr lang="en-IN" sz="2177" spc="-1">
                <a:solidFill>
                  <a:srgbClr val="000000"/>
                </a:solidFill>
                <a:latin typeface="Arial"/>
              </a:rPr>
              <a:t>12) insert 18: here the data is directly inserted.</a:t>
            </a:r>
            <a:endParaRPr lang="en-IN" sz="2177" spc="-1">
              <a:solidFill>
                <a:srgbClr val="FFFFFF"/>
              </a:solidFill>
              <a:latin typeface="Arial"/>
            </a:endParaRPr>
          </a:p>
        </p:txBody>
      </p:sp>
      <p:sp>
        <p:nvSpPr>
          <p:cNvPr id="241" name="CustomShape 2"/>
          <p:cNvSpPr/>
          <p:nvPr/>
        </p:nvSpPr>
        <p:spPr>
          <a:xfrm>
            <a:off x="4528232" y="1132004"/>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10  24  39</a:t>
            </a:r>
          </a:p>
        </p:txBody>
      </p:sp>
      <p:sp>
        <p:nvSpPr>
          <p:cNvPr id="242" name="CustomShape 3"/>
          <p:cNvSpPr/>
          <p:nvPr/>
        </p:nvSpPr>
        <p:spPr>
          <a:xfrm>
            <a:off x="2612532" y="2438164"/>
            <a:ext cx="87077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a:t>
            </a:r>
          </a:p>
        </p:txBody>
      </p:sp>
      <p:sp>
        <p:nvSpPr>
          <p:cNvPr id="243" name="CustomShape 4"/>
          <p:cNvSpPr/>
          <p:nvPr/>
        </p:nvSpPr>
        <p:spPr>
          <a:xfrm>
            <a:off x="6182700" y="2438163"/>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44" name="CustomShape 5"/>
          <p:cNvSpPr/>
          <p:nvPr/>
        </p:nvSpPr>
        <p:spPr>
          <a:xfrm>
            <a:off x="7575936" y="2351086"/>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39   63   89</a:t>
            </a:r>
          </a:p>
        </p:txBody>
      </p:sp>
      <p:sp>
        <p:nvSpPr>
          <p:cNvPr id="245" name="Line 6"/>
          <p:cNvSpPr/>
          <p:nvPr/>
        </p:nvSpPr>
        <p:spPr>
          <a:xfrm flipH="1">
            <a:off x="3222073" y="1741545"/>
            <a:ext cx="1306159" cy="69661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46" name="Line 7"/>
          <p:cNvSpPr/>
          <p:nvPr/>
        </p:nvSpPr>
        <p:spPr>
          <a:xfrm flipH="1">
            <a:off x="4789464" y="1741546"/>
            <a:ext cx="261232" cy="783695"/>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47" name="Line 8"/>
          <p:cNvSpPr/>
          <p:nvPr/>
        </p:nvSpPr>
        <p:spPr>
          <a:xfrm>
            <a:off x="5573159" y="1741545"/>
            <a:ext cx="957850" cy="69661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48" name="Line 9"/>
          <p:cNvSpPr/>
          <p:nvPr/>
        </p:nvSpPr>
        <p:spPr>
          <a:xfrm>
            <a:off x="5921468" y="1480313"/>
            <a:ext cx="2786473"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49" name="TextShape 10"/>
          <p:cNvSpPr txBox="1"/>
          <p:nvPr/>
        </p:nvSpPr>
        <p:spPr>
          <a:xfrm>
            <a:off x="435600" y="3744322"/>
            <a:ext cx="6457650" cy="418842"/>
          </a:xfrm>
          <a:prstGeom prst="rect">
            <a:avLst/>
          </a:prstGeom>
          <a:noFill/>
          <a:ln>
            <a:noFill/>
          </a:ln>
        </p:spPr>
        <p:txBody>
          <a:bodyPr lIns="108847" tIns="54423" rIns="108847" bIns="54423"/>
          <a:lstStyle/>
          <a:p>
            <a:r>
              <a:rPr lang="en-IN" sz="2177" spc="-1">
                <a:solidFill>
                  <a:srgbClr val="000000"/>
                </a:solidFill>
                <a:latin typeface="Arial"/>
              </a:rPr>
              <a:t>13) insert 78: now it is also can be inserted directly.</a:t>
            </a:r>
            <a:endParaRPr lang="en-IN" sz="2177" spc="-1">
              <a:solidFill>
                <a:srgbClr val="FFFFFF"/>
              </a:solidFill>
              <a:latin typeface="Arial"/>
            </a:endParaRPr>
          </a:p>
        </p:txBody>
      </p:sp>
      <p:sp>
        <p:nvSpPr>
          <p:cNvPr id="250" name="CustomShape 11"/>
          <p:cNvSpPr/>
          <p:nvPr/>
        </p:nvSpPr>
        <p:spPr>
          <a:xfrm>
            <a:off x="4441155" y="4179709"/>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10  24  39</a:t>
            </a:r>
          </a:p>
        </p:txBody>
      </p:sp>
      <p:sp>
        <p:nvSpPr>
          <p:cNvPr id="251" name="CustomShape 12"/>
          <p:cNvSpPr/>
          <p:nvPr/>
        </p:nvSpPr>
        <p:spPr>
          <a:xfrm>
            <a:off x="2525455" y="5398791"/>
            <a:ext cx="87077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a:t>
            </a:r>
          </a:p>
        </p:txBody>
      </p:sp>
      <p:sp>
        <p:nvSpPr>
          <p:cNvPr id="252" name="CustomShape 13"/>
          <p:cNvSpPr/>
          <p:nvPr/>
        </p:nvSpPr>
        <p:spPr>
          <a:xfrm>
            <a:off x="4179923" y="2438163"/>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10 11 12 18</a:t>
            </a:r>
          </a:p>
        </p:txBody>
      </p:sp>
      <p:sp>
        <p:nvSpPr>
          <p:cNvPr id="253" name="CustomShape 14"/>
          <p:cNvSpPr/>
          <p:nvPr/>
        </p:nvSpPr>
        <p:spPr>
          <a:xfrm>
            <a:off x="3918691" y="5398791"/>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10 11 12 18</a:t>
            </a:r>
          </a:p>
        </p:txBody>
      </p:sp>
      <p:sp>
        <p:nvSpPr>
          <p:cNvPr id="254" name="CustomShape 15"/>
          <p:cNvSpPr/>
          <p:nvPr/>
        </p:nvSpPr>
        <p:spPr>
          <a:xfrm>
            <a:off x="5921468" y="5398791"/>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55" name="CustomShape 16"/>
          <p:cNvSpPr/>
          <p:nvPr/>
        </p:nvSpPr>
        <p:spPr>
          <a:xfrm>
            <a:off x="7227627" y="5224636"/>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39  63 78 89</a:t>
            </a:r>
          </a:p>
        </p:txBody>
      </p:sp>
      <p:sp>
        <p:nvSpPr>
          <p:cNvPr id="256" name="Line 17"/>
          <p:cNvSpPr/>
          <p:nvPr/>
        </p:nvSpPr>
        <p:spPr>
          <a:xfrm flipH="1">
            <a:off x="3134996" y="4528018"/>
            <a:ext cx="1306159"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57" name="Line 18"/>
          <p:cNvSpPr/>
          <p:nvPr/>
        </p:nvSpPr>
        <p:spPr>
          <a:xfrm flipH="1">
            <a:off x="4528232" y="4789250"/>
            <a:ext cx="435386"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58" name="Line 19"/>
          <p:cNvSpPr/>
          <p:nvPr/>
        </p:nvSpPr>
        <p:spPr>
          <a:xfrm>
            <a:off x="5399004" y="4789250"/>
            <a:ext cx="957850"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59" name="Line 20"/>
          <p:cNvSpPr/>
          <p:nvPr/>
        </p:nvSpPr>
        <p:spPr>
          <a:xfrm>
            <a:off x="5834391" y="4528018"/>
            <a:ext cx="1741545" cy="69661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60" name="Line 21"/>
          <p:cNvSpPr/>
          <p:nvPr/>
        </p:nvSpPr>
        <p:spPr>
          <a:xfrm flipV="1">
            <a:off x="3483304" y="2873550"/>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1" name="Line 22"/>
          <p:cNvSpPr/>
          <p:nvPr/>
        </p:nvSpPr>
        <p:spPr>
          <a:xfrm flipV="1">
            <a:off x="5660236" y="2873550"/>
            <a:ext cx="696618"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2" name="Line 23"/>
          <p:cNvSpPr/>
          <p:nvPr/>
        </p:nvSpPr>
        <p:spPr>
          <a:xfrm>
            <a:off x="7140550" y="2873550"/>
            <a:ext cx="609541"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3" name="Line 24"/>
          <p:cNvSpPr/>
          <p:nvPr/>
        </p:nvSpPr>
        <p:spPr>
          <a:xfrm>
            <a:off x="3396227" y="5572945"/>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4" name="Line 25"/>
          <p:cNvSpPr/>
          <p:nvPr/>
        </p:nvSpPr>
        <p:spPr>
          <a:xfrm>
            <a:off x="5399005" y="5921254"/>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5" name="Line 26"/>
          <p:cNvSpPr/>
          <p:nvPr/>
        </p:nvSpPr>
        <p:spPr>
          <a:xfrm flipV="1">
            <a:off x="6879318" y="5398791"/>
            <a:ext cx="522464"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8" name="Slide Number Placeholder 27"/>
          <p:cNvSpPr>
            <a:spLocks noGrp="1"/>
          </p:cNvSpPr>
          <p:nvPr>
            <p:ph type="sldNum" sz="quarter" idx="12"/>
          </p:nvPr>
        </p:nvSpPr>
        <p:spPr/>
        <p:txBody>
          <a:bodyPr/>
          <a:lstStyle/>
          <a:p>
            <a:fld id="{659B9B6F-D550-41FB-97A3-3F5EDBC6875D}" type="slidenum">
              <a:rPr lang="en-US" smtClean="0"/>
              <a:pPr/>
              <a:t>146</a:t>
            </a:fld>
            <a:endParaRPr lang="en-US"/>
          </a:p>
        </p:txBody>
      </p:sp>
      <p:sp>
        <p:nvSpPr>
          <p:cNvPr id="29" name="Footer Placeholder 28"/>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2774708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TextShape 1"/>
          <p:cNvSpPr txBox="1"/>
          <p:nvPr/>
        </p:nvSpPr>
        <p:spPr>
          <a:xfrm>
            <a:off x="174368" y="870773"/>
            <a:ext cx="11727131" cy="728401"/>
          </a:xfrm>
          <a:prstGeom prst="rect">
            <a:avLst/>
          </a:prstGeom>
          <a:noFill/>
          <a:ln>
            <a:noFill/>
          </a:ln>
        </p:spPr>
        <p:txBody>
          <a:bodyPr lIns="108847" tIns="54423" rIns="108847" bIns="54423"/>
          <a:lstStyle/>
          <a:p>
            <a:r>
              <a:rPr lang="en-IN" sz="2177" spc="-1">
                <a:solidFill>
                  <a:srgbClr val="000000"/>
                </a:solidFill>
                <a:latin typeface="Arial"/>
              </a:rPr>
              <a:t>14)insert 80: after inserting 80 in the leaf node it exceeds the maximum keys so it needs to be </a:t>
            </a:r>
            <a:endParaRPr lang="en-IN" sz="2177" spc="-1">
              <a:solidFill>
                <a:srgbClr val="FFFFFF"/>
              </a:solidFill>
              <a:latin typeface="Arial"/>
            </a:endParaRPr>
          </a:p>
          <a:p>
            <a:r>
              <a:rPr lang="en-IN" sz="2177" spc="-1">
                <a:solidFill>
                  <a:srgbClr val="000000"/>
                </a:solidFill>
                <a:latin typeface="Arial"/>
              </a:rPr>
              <a:t>Split. </a:t>
            </a:r>
            <a:endParaRPr lang="en-IN" sz="2177" spc="-1">
              <a:solidFill>
                <a:srgbClr val="FFFFFF"/>
              </a:solidFill>
              <a:latin typeface="Arial"/>
            </a:endParaRPr>
          </a:p>
        </p:txBody>
      </p:sp>
      <p:sp>
        <p:nvSpPr>
          <p:cNvPr id="267" name="CustomShape 2"/>
          <p:cNvSpPr/>
          <p:nvPr/>
        </p:nvSpPr>
        <p:spPr>
          <a:xfrm>
            <a:off x="4615309" y="1393236"/>
            <a:ext cx="1393236"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10  24  39</a:t>
            </a:r>
          </a:p>
        </p:txBody>
      </p:sp>
      <p:sp>
        <p:nvSpPr>
          <p:cNvPr id="268" name="CustomShape 3"/>
          <p:cNvSpPr/>
          <p:nvPr/>
        </p:nvSpPr>
        <p:spPr>
          <a:xfrm>
            <a:off x="2612532" y="2438164"/>
            <a:ext cx="87077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a:t>
            </a:r>
          </a:p>
        </p:txBody>
      </p:sp>
      <p:sp>
        <p:nvSpPr>
          <p:cNvPr id="269" name="CustomShape 4"/>
          <p:cNvSpPr/>
          <p:nvPr/>
        </p:nvSpPr>
        <p:spPr>
          <a:xfrm>
            <a:off x="4179923" y="2438163"/>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10 11 12 18</a:t>
            </a:r>
          </a:p>
        </p:txBody>
      </p:sp>
      <p:sp>
        <p:nvSpPr>
          <p:cNvPr id="270" name="CustomShape 5"/>
          <p:cNvSpPr/>
          <p:nvPr/>
        </p:nvSpPr>
        <p:spPr>
          <a:xfrm>
            <a:off x="6182700" y="2438163"/>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71" name="CustomShape 6"/>
          <p:cNvSpPr/>
          <p:nvPr/>
        </p:nvSpPr>
        <p:spPr>
          <a:xfrm>
            <a:off x="7575936" y="2351086"/>
            <a:ext cx="2351086" cy="783695"/>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39  63  78  80  89</a:t>
            </a:r>
          </a:p>
        </p:txBody>
      </p:sp>
      <p:sp>
        <p:nvSpPr>
          <p:cNvPr id="272" name="Line 7"/>
          <p:cNvSpPr/>
          <p:nvPr/>
        </p:nvSpPr>
        <p:spPr>
          <a:xfrm flipH="1">
            <a:off x="3309150" y="1828623"/>
            <a:ext cx="1306159"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73" name="Line 8"/>
          <p:cNvSpPr/>
          <p:nvPr/>
        </p:nvSpPr>
        <p:spPr>
          <a:xfrm>
            <a:off x="5050695" y="2002777"/>
            <a:ext cx="0" cy="43538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74" name="Line 9"/>
          <p:cNvSpPr/>
          <p:nvPr/>
        </p:nvSpPr>
        <p:spPr>
          <a:xfrm>
            <a:off x="5660236" y="2002777"/>
            <a:ext cx="696618" cy="43538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75" name="Line 10"/>
          <p:cNvSpPr/>
          <p:nvPr/>
        </p:nvSpPr>
        <p:spPr>
          <a:xfrm>
            <a:off x="6008545" y="1741545"/>
            <a:ext cx="2786473"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76" name="CustomShape 11"/>
          <p:cNvSpPr/>
          <p:nvPr/>
        </p:nvSpPr>
        <p:spPr>
          <a:xfrm>
            <a:off x="6008545" y="3221859"/>
            <a:ext cx="609541" cy="783695"/>
          </a:xfrm>
          <a:custGeom>
            <a:avLst/>
            <a:gdLst/>
            <a:ahLst/>
            <a:cxnLst/>
            <a:rect l="0" t="0" r="r" b="b"/>
            <a:pathLst>
              <a:path w="1401" h="1801">
                <a:moveTo>
                  <a:pt x="0" y="358"/>
                </a:moveTo>
                <a:lnTo>
                  <a:pt x="700" y="0"/>
                </a:lnTo>
                <a:lnTo>
                  <a:pt x="1400" y="358"/>
                </a:lnTo>
                <a:lnTo>
                  <a:pt x="1050" y="358"/>
                </a:lnTo>
                <a:lnTo>
                  <a:pt x="1050" y="1442"/>
                </a:lnTo>
                <a:lnTo>
                  <a:pt x="1400" y="1442"/>
                </a:lnTo>
                <a:lnTo>
                  <a:pt x="700" y="1800"/>
                </a:lnTo>
                <a:lnTo>
                  <a:pt x="0" y="1442"/>
                </a:lnTo>
                <a:lnTo>
                  <a:pt x="350" y="1442"/>
                </a:lnTo>
                <a:lnTo>
                  <a:pt x="350" y="358"/>
                </a:lnTo>
                <a:lnTo>
                  <a:pt x="0" y="358"/>
                </a:lnTo>
              </a:path>
            </a:pathLst>
          </a:cu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spl</a:t>
            </a:r>
          </a:p>
        </p:txBody>
      </p:sp>
      <p:sp>
        <p:nvSpPr>
          <p:cNvPr id="277" name="CustomShape 12"/>
          <p:cNvSpPr/>
          <p:nvPr/>
        </p:nvSpPr>
        <p:spPr>
          <a:xfrm>
            <a:off x="3657459" y="3744323"/>
            <a:ext cx="1915700"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10  24  39 78</a:t>
            </a:r>
          </a:p>
        </p:txBody>
      </p:sp>
      <p:sp>
        <p:nvSpPr>
          <p:cNvPr id="278" name="CustomShape 13"/>
          <p:cNvSpPr/>
          <p:nvPr/>
        </p:nvSpPr>
        <p:spPr>
          <a:xfrm>
            <a:off x="1393450" y="5398791"/>
            <a:ext cx="870773"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4  8</a:t>
            </a:r>
          </a:p>
        </p:txBody>
      </p:sp>
      <p:sp>
        <p:nvSpPr>
          <p:cNvPr id="279" name="CustomShape 14"/>
          <p:cNvSpPr/>
          <p:nvPr/>
        </p:nvSpPr>
        <p:spPr>
          <a:xfrm>
            <a:off x="2960841" y="5398791"/>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10 11 12 18</a:t>
            </a:r>
          </a:p>
        </p:txBody>
      </p:sp>
      <p:sp>
        <p:nvSpPr>
          <p:cNvPr id="280" name="CustomShape 15"/>
          <p:cNvSpPr/>
          <p:nvPr/>
        </p:nvSpPr>
        <p:spPr>
          <a:xfrm>
            <a:off x="5224850" y="5311713"/>
            <a:ext cx="957850"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24   35</a:t>
            </a:r>
          </a:p>
        </p:txBody>
      </p:sp>
      <p:sp>
        <p:nvSpPr>
          <p:cNvPr id="281" name="CustomShape 16"/>
          <p:cNvSpPr/>
          <p:nvPr/>
        </p:nvSpPr>
        <p:spPr>
          <a:xfrm>
            <a:off x="6618086" y="5311713"/>
            <a:ext cx="1044927"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39 63</a:t>
            </a:r>
          </a:p>
        </p:txBody>
      </p:sp>
      <p:sp>
        <p:nvSpPr>
          <p:cNvPr id="282" name="CustomShape 17"/>
          <p:cNvSpPr/>
          <p:nvPr/>
        </p:nvSpPr>
        <p:spPr>
          <a:xfrm>
            <a:off x="8098400" y="5224636"/>
            <a:ext cx="1915700" cy="78369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78    80   89</a:t>
            </a:r>
          </a:p>
        </p:txBody>
      </p:sp>
      <p:sp>
        <p:nvSpPr>
          <p:cNvPr id="283" name="Line 18"/>
          <p:cNvSpPr/>
          <p:nvPr/>
        </p:nvSpPr>
        <p:spPr>
          <a:xfrm flipH="1">
            <a:off x="2090068" y="4353863"/>
            <a:ext cx="1567391"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84" name="Line 19"/>
          <p:cNvSpPr/>
          <p:nvPr/>
        </p:nvSpPr>
        <p:spPr>
          <a:xfrm flipH="1">
            <a:off x="3657459" y="4440941"/>
            <a:ext cx="522464" cy="95785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85" name="Line 20"/>
          <p:cNvSpPr/>
          <p:nvPr/>
        </p:nvSpPr>
        <p:spPr>
          <a:xfrm>
            <a:off x="4702386" y="4440940"/>
            <a:ext cx="957850" cy="87077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86" name="Line 21"/>
          <p:cNvSpPr/>
          <p:nvPr/>
        </p:nvSpPr>
        <p:spPr>
          <a:xfrm>
            <a:off x="5224850" y="4440941"/>
            <a:ext cx="1654468" cy="95785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87" name="Line 22"/>
          <p:cNvSpPr/>
          <p:nvPr/>
        </p:nvSpPr>
        <p:spPr>
          <a:xfrm>
            <a:off x="5573159" y="4179709"/>
            <a:ext cx="2960627"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288" name="Line 23"/>
          <p:cNvSpPr/>
          <p:nvPr/>
        </p:nvSpPr>
        <p:spPr>
          <a:xfrm>
            <a:off x="3483304" y="2612318"/>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89" name="Line 24"/>
          <p:cNvSpPr/>
          <p:nvPr/>
        </p:nvSpPr>
        <p:spPr>
          <a:xfrm flipV="1">
            <a:off x="5660236" y="2699395"/>
            <a:ext cx="609541"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0" name="Line 25"/>
          <p:cNvSpPr/>
          <p:nvPr/>
        </p:nvSpPr>
        <p:spPr>
          <a:xfrm>
            <a:off x="7140550" y="2873550"/>
            <a:ext cx="696618"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1" name="Line 26"/>
          <p:cNvSpPr/>
          <p:nvPr/>
        </p:nvSpPr>
        <p:spPr>
          <a:xfrm>
            <a:off x="2264223" y="5572945"/>
            <a:ext cx="870773"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2" name="Line 27"/>
          <p:cNvSpPr/>
          <p:nvPr/>
        </p:nvSpPr>
        <p:spPr>
          <a:xfrm>
            <a:off x="4354077" y="5921254"/>
            <a:ext cx="1044927"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3" name="Line 28"/>
          <p:cNvSpPr/>
          <p:nvPr/>
        </p:nvSpPr>
        <p:spPr>
          <a:xfrm>
            <a:off x="6182700" y="5834177"/>
            <a:ext cx="609541"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4" name="Line 29"/>
          <p:cNvSpPr/>
          <p:nvPr/>
        </p:nvSpPr>
        <p:spPr>
          <a:xfrm>
            <a:off x="7488859" y="5747100"/>
            <a:ext cx="1044927"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95" name="TextShape 30"/>
          <p:cNvSpPr txBox="1"/>
          <p:nvPr/>
        </p:nvSpPr>
        <p:spPr>
          <a:xfrm>
            <a:off x="7314705" y="3657245"/>
            <a:ext cx="4702172" cy="728401"/>
          </a:xfrm>
          <a:prstGeom prst="rect">
            <a:avLst/>
          </a:prstGeom>
          <a:noFill/>
          <a:ln>
            <a:noFill/>
          </a:ln>
        </p:spPr>
        <p:txBody>
          <a:bodyPr lIns="108847" tIns="54423" rIns="108847" bIns="54423"/>
          <a:lstStyle/>
          <a:p>
            <a:r>
              <a:rPr lang="en-IN" sz="2177" spc="-1">
                <a:solidFill>
                  <a:srgbClr val="00508F"/>
                </a:solidFill>
                <a:latin typeface="Arial"/>
              </a:rPr>
              <a:t>This is B+ tree after inserting all the elements.</a:t>
            </a:r>
          </a:p>
        </p:txBody>
      </p:sp>
      <p:sp>
        <p:nvSpPr>
          <p:cNvPr id="32" name="Slide Number Placeholder 31"/>
          <p:cNvSpPr>
            <a:spLocks noGrp="1"/>
          </p:cNvSpPr>
          <p:nvPr>
            <p:ph type="sldNum" sz="quarter" idx="12"/>
          </p:nvPr>
        </p:nvSpPr>
        <p:spPr/>
        <p:txBody>
          <a:bodyPr/>
          <a:lstStyle/>
          <a:p>
            <a:fld id="{659B9B6F-D550-41FB-97A3-3F5EDBC6875D}" type="slidenum">
              <a:rPr lang="en-US" smtClean="0"/>
              <a:pPr/>
              <a:t>147</a:t>
            </a:fld>
            <a:endParaRPr lang="en-US"/>
          </a:p>
        </p:txBody>
      </p:sp>
      <p:sp>
        <p:nvSpPr>
          <p:cNvPr id="33" name="Footer Placeholder 32"/>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73555880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Deletion:</a:t>
            </a:r>
          </a:p>
        </p:txBody>
      </p:sp>
      <p:sp>
        <p:nvSpPr>
          <p:cNvPr id="297" name="TextShape 2"/>
          <p:cNvSpPr txBox="1"/>
          <p:nvPr/>
        </p:nvSpPr>
        <p:spPr>
          <a:xfrm>
            <a:off x="609755" y="2002777"/>
            <a:ext cx="10971300" cy="3781330"/>
          </a:xfrm>
          <a:prstGeom prst="rect">
            <a:avLst/>
          </a:prstGeom>
          <a:noFill/>
          <a:ln>
            <a:noFill/>
          </a:ln>
        </p:spPr>
        <p:txBody>
          <a:bodyPr lIns="0" tIns="0" rIns="0" bIns="0"/>
          <a:lstStyle/>
          <a:p>
            <a:pPr marL="261230" indent="-261230">
              <a:buClr>
                <a:srgbClr val="000000"/>
              </a:buClr>
              <a:buSzPct val="45000"/>
              <a:buFont typeface="Wingdings" charset="2"/>
              <a:buChar char=""/>
            </a:pPr>
            <a:r>
              <a:rPr lang="en-IN" sz="2419" spc="-1">
                <a:latin typeface="Arial"/>
              </a:rPr>
              <a:t>Before deleting an element from a B+ tree.. 1</a:t>
            </a:r>
            <a:r>
              <a:rPr lang="en-IN" sz="2419" spc="-1" baseline="101000">
                <a:latin typeface="Arial"/>
              </a:rPr>
              <a:t>st</a:t>
            </a:r>
            <a:r>
              <a:rPr lang="en-IN" sz="2419" spc="-1">
                <a:latin typeface="Arial"/>
              </a:rPr>
              <a:t> we need to do search operation.</a:t>
            </a:r>
          </a:p>
          <a:p>
            <a:pPr marL="522461" lvl="1" indent="-261230">
              <a:buClr>
                <a:srgbClr val="000000"/>
              </a:buClr>
              <a:buSzPct val="45000"/>
              <a:buFont typeface="Wingdings" charset="2"/>
              <a:buChar char=""/>
            </a:pPr>
            <a:r>
              <a:rPr lang="en-IN" sz="2419" spc="-1">
                <a:latin typeface="Arial"/>
              </a:rPr>
              <a:t>If the key [and data] is present in the leaf node,then  only we go for deletion operation.</a:t>
            </a:r>
          </a:p>
          <a:p>
            <a:pPr marL="261230" indent="-261230">
              <a:buClr>
                <a:srgbClr val="000000"/>
              </a:buClr>
              <a:buSzPct val="45000"/>
              <a:buFont typeface="Wingdings" charset="2"/>
              <a:buChar char=""/>
            </a:pPr>
            <a:r>
              <a:rPr lang="en-IN" sz="2419" spc="-1">
                <a:latin typeface="Arial"/>
              </a:rPr>
              <a:t>There are 2 different cases to delete a data the key and data item by depending on wheather the leaf node has minimum keys or more than that.</a:t>
            </a:r>
          </a:p>
          <a:p>
            <a:pPr marL="522461" lvl="1" indent="-261230">
              <a:buClr>
                <a:srgbClr val="000000"/>
              </a:buClr>
              <a:buSzPct val="45000"/>
              <a:buFont typeface="Wingdings" charset="2"/>
              <a:buChar char=""/>
            </a:pPr>
            <a:r>
              <a:rPr lang="en-IN" sz="2419" spc="-1">
                <a:latin typeface="Arial"/>
              </a:rPr>
              <a:t>Leaf node having more than minimum elements</a:t>
            </a:r>
          </a:p>
          <a:p>
            <a:pPr marL="522461" lvl="1" indent="-261230">
              <a:buClr>
                <a:srgbClr val="000000"/>
              </a:buClr>
              <a:buSzPct val="45000"/>
              <a:buFont typeface="Wingdings" charset="2"/>
              <a:buChar char=""/>
            </a:pPr>
            <a:r>
              <a:rPr lang="en-IN" sz="2419" spc="-1">
                <a:latin typeface="Arial"/>
              </a:rPr>
              <a:t>Leaf node having minimum number of elements.</a:t>
            </a:r>
          </a:p>
          <a:p>
            <a:pPr marL="1044922" lvl="3" indent="-261230">
              <a:buClr>
                <a:srgbClr val="000000"/>
              </a:buClr>
              <a:buSzPct val="45000"/>
              <a:buFont typeface="Wingdings" charset="2"/>
              <a:buChar char=""/>
            </a:pPr>
            <a:r>
              <a:rPr lang="en-IN" sz="2419" spc="-1">
                <a:latin typeface="Arial"/>
              </a:rPr>
              <a:t>This case again have 2 different cases</a:t>
            </a:r>
          </a:p>
          <a:p>
            <a:pPr marL="1306152" lvl="4" indent="-261230">
              <a:buClr>
                <a:srgbClr val="000000"/>
              </a:buClr>
              <a:buSzPct val="45000"/>
              <a:buFont typeface="Wingdings" charset="2"/>
              <a:buChar char=""/>
            </a:pPr>
            <a:r>
              <a:rPr lang="en-IN" sz="2419" spc="-1">
                <a:latin typeface="Arial"/>
              </a:rPr>
              <a:t>Any one of the sibiling has more than minimum elements than a key.</a:t>
            </a:r>
          </a:p>
          <a:p>
            <a:pPr marL="1306152" lvl="4" indent="-261230">
              <a:buClr>
                <a:srgbClr val="000000"/>
              </a:buClr>
              <a:buSzPct val="45000"/>
              <a:buFont typeface="Wingdings" charset="2"/>
              <a:buChar char=""/>
            </a:pPr>
            <a:r>
              <a:rPr lang="en-IN" sz="2419" spc="-1">
                <a:latin typeface="Arial"/>
              </a:rPr>
              <a:t>Both sibiings has minimum number of elements.</a:t>
            </a:r>
          </a:p>
        </p:txBody>
      </p:sp>
      <p:sp>
        <p:nvSpPr>
          <p:cNvPr id="4" name="Slide Number Placeholder 3"/>
          <p:cNvSpPr>
            <a:spLocks noGrp="1"/>
          </p:cNvSpPr>
          <p:nvPr>
            <p:ph type="sldNum" sz="quarter" idx="12"/>
          </p:nvPr>
        </p:nvSpPr>
        <p:spPr/>
        <p:txBody>
          <a:bodyPr/>
          <a:lstStyle/>
          <a:p>
            <a:fld id="{659B9B6F-D550-41FB-97A3-3F5EDBC6875D}" type="slidenum">
              <a:rPr lang="en-US" smtClean="0"/>
              <a:pPr/>
              <a:t>148</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58375376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Deletion</a:t>
            </a:r>
          </a:p>
        </p:txBody>
      </p:sp>
      <p:sp>
        <p:nvSpPr>
          <p:cNvPr id="299" name="TextShape 2"/>
          <p:cNvSpPr txBox="1"/>
          <p:nvPr/>
        </p:nvSpPr>
        <p:spPr>
          <a:xfrm>
            <a:off x="609755" y="2002777"/>
            <a:ext cx="10971300" cy="3578440"/>
          </a:xfrm>
          <a:prstGeom prst="rect">
            <a:avLst/>
          </a:prstGeom>
          <a:noFill/>
          <a:ln>
            <a:noFill/>
          </a:ln>
        </p:spPr>
        <p:txBody>
          <a:bodyPr lIns="0" tIns="0" rIns="0" bIns="0">
            <a:normAutofit/>
          </a:bodyPr>
          <a:lstStyle/>
          <a:p>
            <a:pPr marL="522461" indent="-391846">
              <a:spcAft>
                <a:spcPts val="1710"/>
              </a:spcAft>
              <a:buClr>
                <a:srgbClr val="000000"/>
              </a:buClr>
              <a:buSzPct val="45000"/>
              <a:buFont typeface="Wingdings" charset="2"/>
              <a:buChar char=""/>
            </a:pPr>
            <a:r>
              <a:rPr lang="en-IN" sz="3870" spc="-1">
                <a:latin typeface="Arial"/>
              </a:rPr>
              <a:t>Case1: </a:t>
            </a:r>
            <a:r>
              <a:rPr lang="en-IN" sz="2419" spc="-1">
                <a:latin typeface="Arial"/>
              </a:rPr>
              <a:t>If the leaf node has more than minimum elements then we can simply delete the key and its data item,and move other elements of the leaf node if required and delete if it is present in index node also </a:t>
            </a:r>
          </a:p>
          <a:p>
            <a:pPr marL="522461" indent="-391846">
              <a:spcAft>
                <a:spcPts val="1710"/>
              </a:spcAft>
              <a:buClr>
                <a:srgbClr val="000000"/>
              </a:buClr>
              <a:buSzPct val="45000"/>
              <a:buFont typeface="Wingdings" charset="2"/>
              <a:buChar char=""/>
            </a:pPr>
            <a:endParaRPr lang="en-IN" sz="2419" spc="-1">
              <a:latin typeface="Arial"/>
            </a:endParaRPr>
          </a:p>
          <a:p>
            <a:pPr marL="1044922" lvl="1" indent="-391846">
              <a:spcAft>
                <a:spcPts val="1371"/>
              </a:spcAft>
              <a:buClr>
                <a:srgbClr val="000000"/>
              </a:buClr>
              <a:buSzPct val="75000"/>
              <a:buFont typeface="Symbol" charset="2"/>
              <a:buChar char=""/>
            </a:pPr>
            <a:r>
              <a:rPr lang="en-IN" sz="2419" spc="-1">
                <a:latin typeface="Arial"/>
              </a:rPr>
              <a:t>In this case the index set is also changed.</a:t>
            </a:r>
          </a:p>
          <a:p>
            <a:pPr marL="1567382" lvl="2" indent="-348307">
              <a:spcAft>
                <a:spcPts val="1028"/>
              </a:spcAft>
              <a:buClr>
                <a:srgbClr val="000000"/>
              </a:buClr>
              <a:buSzPct val="45000"/>
              <a:buFont typeface="Wingdings" charset="2"/>
              <a:buChar char=""/>
            </a:pPr>
            <a:r>
              <a:rPr lang="en-IN" sz="2419" spc="-1">
                <a:solidFill>
                  <a:srgbClr val="CE181E"/>
                </a:solidFill>
                <a:latin typeface="Arial"/>
              </a:rPr>
              <a:t>[there is another procedure by without deleting the key in the index].</a:t>
            </a:r>
            <a:endParaRPr lang="en-IN" sz="2419" spc="-1">
              <a:latin typeface="Arial"/>
            </a:endParaRPr>
          </a:p>
          <a:p>
            <a:r>
              <a:rPr lang="en-IN" sz="2419" spc="-1">
                <a:solidFill>
                  <a:srgbClr val="000000"/>
                </a:solidFill>
                <a:latin typeface="Arial"/>
              </a:rPr>
              <a:t>Ex:</a:t>
            </a:r>
            <a:endParaRPr lang="en-IN" sz="2419" spc="-1">
              <a:latin typeface="Arial"/>
            </a:endParaRPr>
          </a:p>
        </p:txBody>
      </p:sp>
      <p:sp>
        <p:nvSpPr>
          <p:cNvPr id="300" name="CustomShape 3"/>
          <p:cNvSpPr/>
          <p:nvPr/>
        </p:nvSpPr>
        <p:spPr>
          <a:xfrm>
            <a:off x="1828836" y="5137559"/>
            <a:ext cx="870773" cy="443659"/>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301" name="Line 4"/>
          <p:cNvSpPr/>
          <p:nvPr/>
        </p:nvSpPr>
        <p:spPr>
          <a:xfrm flipH="1">
            <a:off x="1393450" y="5398791"/>
            <a:ext cx="435386" cy="348309"/>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02" name="Line 5"/>
          <p:cNvSpPr/>
          <p:nvPr/>
        </p:nvSpPr>
        <p:spPr>
          <a:xfrm>
            <a:off x="2699609" y="5311713"/>
            <a:ext cx="348309" cy="43538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03" name="CustomShape 6"/>
          <p:cNvSpPr/>
          <p:nvPr/>
        </p:nvSpPr>
        <p:spPr>
          <a:xfrm>
            <a:off x="609755" y="5747099"/>
            <a:ext cx="1132004"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 </a:t>
            </a:r>
          </a:p>
        </p:txBody>
      </p:sp>
      <p:sp>
        <p:nvSpPr>
          <p:cNvPr id="304" name="CustomShape 7"/>
          <p:cNvSpPr/>
          <p:nvPr/>
        </p:nvSpPr>
        <p:spPr>
          <a:xfrm>
            <a:off x="2264223" y="5748406"/>
            <a:ext cx="1581759" cy="60823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 30 35 40 45</a:t>
            </a:r>
          </a:p>
        </p:txBody>
      </p:sp>
      <p:sp>
        <p:nvSpPr>
          <p:cNvPr id="305" name="CustomShape 8"/>
          <p:cNvSpPr/>
          <p:nvPr/>
        </p:nvSpPr>
        <p:spPr>
          <a:xfrm>
            <a:off x="4092845" y="5311713"/>
            <a:ext cx="2525241" cy="696618"/>
          </a:xfrm>
          <a:custGeom>
            <a:avLst/>
            <a:gdLst/>
            <a:ahLst/>
            <a:cxnLst/>
            <a:rect l="0" t="0" r="r" b="b"/>
            <a:pathLst>
              <a:path w="5802" h="1601">
                <a:moveTo>
                  <a:pt x="0" y="0"/>
                </a:moveTo>
                <a:lnTo>
                  <a:pt x="4350" y="0"/>
                </a:lnTo>
                <a:lnTo>
                  <a:pt x="5801" y="800"/>
                </a:lnTo>
                <a:lnTo>
                  <a:pt x="4350" y="1600"/>
                </a:lnTo>
                <a:lnTo>
                  <a:pt x="0" y="1600"/>
                </a:lnTo>
                <a:lnTo>
                  <a:pt x="0" y="0"/>
                </a:lnTo>
              </a:path>
            </a:pathLst>
          </a:custGeom>
          <a:solidFill>
            <a:srgbClr val="FFF200"/>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000000"/>
                </a:solidFill>
                <a:latin typeface="Arial"/>
              </a:rPr>
              <a:t>Delete 30</a:t>
            </a:r>
            <a:endParaRPr lang="en-IN" sz="2177" spc="-1">
              <a:solidFill>
                <a:srgbClr val="FFFFFF"/>
              </a:solidFill>
              <a:latin typeface="Arial"/>
            </a:endParaRPr>
          </a:p>
        </p:txBody>
      </p:sp>
      <p:sp>
        <p:nvSpPr>
          <p:cNvPr id="306" name="CustomShape 9"/>
          <p:cNvSpPr/>
          <p:nvPr/>
        </p:nvSpPr>
        <p:spPr>
          <a:xfrm>
            <a:off x="8882095" y="4963404"/>
            <a:ext cx="870773" cy="443659"/>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35</a:t>
            </a:r>
          </a:p>
        </p:txBody>
      </p:sp>
      <p:sp>
        <p:nvSpPr>
          <p:cNvPr id="307" name="Line 10"/>
          <p:cNvSpPr/>
          <p:nvPr/>
        </p:nvSpPr>
        <p:spPr>
          <a:xfrm>
            <a:off x="1741759" y="6008332"/>
            <a:ext cx="696618"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08" name="CustomShape 11"/>
          <p:cNvSpPr/>
          <p:nvPr/>
        </p:nvSpPr>
        <p:spPr>
          <a:xfrm>
            <a:off x="7488859" y="5834177"/>
            <a:ext cx="1132004"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 </a:t>
            </a:r>
          </a:p>
        </p:txBody>
      </p:sp>
      <p:sp>
        <p:nvSpPr>
          <p:cNvPr id="309" name="CustomShape 12"/>
          <p:cNvSpPr/>
          <p:nvPr/>
        </p:nvSpPr>
        <p:spPr>
          <a:xfrm>
            <a:off x="9404559" y="5748406"/>
            <a:ext cx="1581759" cy="60823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 35  40  45</a:t>
            </a:r>
          </a:p>
        </p:txBody>
      </p:sp>
      <p:sp>
        <p:nvSpPr>
          <p:cNvPr id="310" name="Line 13"/>
          <p:cNvSpPr/>
          <p:nvPr/>
        </p:nvSpPr>
        <p:spPr>
          <a:xfrm flipH="1">
            <a:off x="8359631" y="5224636"/>
            <a:ext cx="522464"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11" name="Line 14"/>
          <p:cNvSpPr/>
          <p:nvPr/>
        </p:nvSpPr>
        <p:spPr>
          <a:xfrm>
            <a:off x="9752868" y="5311714"/>
            <a:ext cx="783695" cy="43669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12" name="Line 15"/>
          <p:cNvSpPr/>
          <p:nvPr/>
        </p:nvSpPr>
        <p:spPr>
          <a:xfrm>
            <a:off x="8620863" y="6008331"/>
            <a:ext cx="957850" cy="174155"/>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7" name="Slide Number Placeholder 16"/>
          <p:cNvSpPr>
            <a:spLocks noGrp="1"/>
          </p:cNvSpPr>
          <p:nvPr>
            <p:ph type="sldNum" sz="quarter" idx="12"/>
          </p:nvPr>
        </p:nvSpPr>
        <p:spPr/>
        <p:txBody>
          <a:bodyPr/>
          <a:lstStyle/>
          <a:p>
            <a:fld id="{659B9B6F-D550-41FB-97A3-3F5EDBC6875D}" type="slidenum">
              <a:rPr lang="en-US" smtClean="0"/>
              <a:pPr/>
              <a:t>149</a:t>
            </a:fld>
            <a:endParaRPr lang="en-US"/>
          </a:p>
        </p:txBody>
      </p:sp>
      <p:sp>
        <p:nvSpPr>
          <p:cNvPr id="18" name="Footer Placeholder 17"/>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43697706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a:xfrm flipV="1">
            <a:off x="609600" y="-659130"/>
            <a:ext cx="10972800" cy="435610"/>
          </a:xfrm>
        </p:spPr>
        <p:txBody>
          <a:bodyPr>
            <a:normAutofit fontScale="90000"/>
          </a:bodyPr>
          <a:lstStyle/>
          <a:p>
            <a:endParaRPr lang="en-US"/>
          </a:p>
        </p:txBody>
      </p:sp>
      <p:sp>
        <p:nvSpPr>
          <p:cNvPr id="12" name="Content Placeholder 11"/>
          <p:cNvSpPr>
            <a:spLocks noGrp="1"/>
          </p:cNvSpPr>
          <p:nvPr>
            <p:ph sz="half" idx="1"/>
          </p:nvPr>
        </p:nvSpPr>
        <p:spPr>
          <a:xfrm>
            <a:off x="508952" y="1065814"/>
            <a:ext cx="5384800" cy="4419951"/>
          </a:xfrm>
        </p:spPr>
        <p:txBody>
          <a:bodyPr>
            <a:normAutofit fontScale="97500"/>
          </a:bodyPr>
          <a:lstStyle/>
          <a:p>
            <a:pPr marL="0" indent="0">
              <a:buFont typeface="Wingdings" panose="05000000000000000000" charset="0"/>
              <a:buNone/>
            </a:pPr>
            <a:r>
              <a:rPr lang="en-US" sz="3730" b="1" u="sng" dirty="0">
                <a:solidFill>
                  <a:srgbClr val="FF0000"/>
                </a:solidFill>
                <a:sym typeface="+mn-ea"/>
              </a:rPr>
              <a:t/>
            </a:r>
            <a:br>
              <a:rPr lang="en-US" sz="3730" b="1" u="sng" dirty="0">
                <a:solidFill>
                  <a:srgbClr val="FF0000"/>
                </a:solidFill>
                <a:sym typeface="+mn-ea"/>
              </a:rPr>
            </a:br>
            <a:r>
              <a:rPr lang="en-US" sz="3900" dirty="0">
                <a:solidFill>
                  <a:srgbClr val="92D050"/>
                </a:solidFill>
                <a:sym typeface="+mn-ea"/>
              </a:rPr>
              <a:t>1.LL NOTATION.</a:t>
            </a:r>
          </a:p>
          <a:p>
            <a:pPr marL="0" indent="0">
              <a:buFont typeface="Wingdings" panose="05000000000000000000" charset="0"/>
              <a:buNone/>
            </a:pPr>
            <a:endParaRPr lang="en-US" sz="2200" dirty="0">
              <a:sym typeface="+mn-ea"/>
            </a:endParaRPr>
          </a:p>
          <a:p>
            <a:pPr>
              <a:buFont typeface="Wingdings" panose="05000000000000000000" charset="0"/>
              <a:buChar char="Ø"/>
            </a:pPr>
            <a:r>
              <a:rPr lang="en-US" sz="2200" dirty="0">
                <a:sym typeface="+mn-ea"/>
              </a:rPr>
              <a:t>When the node is inserted at the left side of left sub tree which has balanced factor +2,that condition is called LL notation.</a:t>
            </a:r>
          </a:p>
          <a:p>
            <a:pPr>
              <a:buFont typeface="Wingdings" panose="05000000000000000000" charset="0"/>
              <a:buChar char="Ø"/>
            </a:pPr>
            <a:r>
              <a:rPr lang="en-US" sz="2200" dirty="0">
                <a:sym typeface="+mn-ea"/>
              </a:rPr>
              <a:t>Rotate the parent in clockwise direction.</a:t>
            </a:r>
            <a:r>
              <a:rPr lang="en-US" sz="3730" dirty="0">
                <a:sym typeface="+mn-ea"/>
              </a:rPr>
              <a:t/>
            </a:r>
            <a:br>
              <a:rPr lang="en-US" sz="3730" dirty="0">
                <a:sym typeface="+mn-ea"/>
              </a:rPr>
            </a:br>
            <a:endParaRPr lang="en-US" dirty="0"/>
          </a:p>
        </p:txBody>
      </p:sp>
      <p:pic>
        <p:nvPicPr>
          <p:cNvPr id="13" name="Content Placeholder 12" descr="ll"/>
          <p:cNvPicPr>
            <a:picLocks noGrp="1" noChangeAspect="1"/>
          </p:cNvPicPr>
          <p:nvPr>
            <p:ph sz="half" idx="2"/>
          </p:nvPr>
        </p:nvPicPr>
        <p:blipFill>
          <a:blip r:embed="rId2"/>
          <a:stretch>
            <a:fillRect/>
          </a:stretch>
        </p:blipFill>
        <p:spPr>
          <a:xfrm>
            <a:off x="5995035" y="977265"/>
            <a:ext cx="5587365" cy="4508500"/>
          </a:xfrm>
          <a:prstGeom prst="rect">
            <a:avLst/>
          </a:prstGeom>
        </p:spPr>
      </p:pic>
      <p:sp>
        <p:nvSpPr>
          <p:cNvPr id="5" name="Title 1"/>
          <p:cNvSpPr txBox="1">
            <a:spLocks/>
          </p:cNvSpPr>
          <p:nvPr/>
        </p:nvSpPr>
        <p:spPr>
          <a:xfrm>
            <a:off x="192049" y="316865"/>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685800" indent="-685800">
              <a:buFont typeface="Wingdings" panose="05000000000000000000" charset="0"/>
              <a:buChar char="v"/>
            </a:pPr>
            <a:r>
              <a:rPr lang="en-US" sz="3800" dirty="0" smtClean="0">
                <a:solidFill>
                  <a:srgbClr val="92D050"/>
                </a:solidFill>
                <a:latin typeface="+mn-lt"/>
                <a:ea typeface="+mn-ea"/>
                <a:cs typeface="+mn-cs"/>
              </a:rPr>
              <a:t>DOUBLE ROTATION</a:t>
            </a:r>
            <a:endParaRPr lang="en-US" sz="3800" dirty="0">
              <a:solidFill>
                <a:srgbClr val="92D050"/>
              </a:solidFill>
              <a:latin typeface="+mn-lt"/>
              <a:ea typeface="+mn-ea"/>
              <a:cs typeface="+mn-cs"/>
            </a:endParaRP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15</a:t>
            </a:fld>
            <a:endParaRPr lang="en-US"/>
          </a:p>
        </p:txBody>
      </p:sp>
    </p:spTree>
    <p:extLst>
      <p:ext uri="{BB962C8B-B14F-4D97-AF65-F5344CB8AC3E}">
        <p14:creationId xmlns:p14="http://schemas.microsoft.com/office/powerpoint/2010/main" xmlns="" val="1861034949"/>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Deletion</a:t>
            </a:r>
          </a:p>
        </p:txBody>
      </p:sp>
      <p:sp>
        <p:nvSpPr>
          <p:cNvPr id="314" name="TextShape 2"/>
          <p:cNvSpPr txBox="1"/>
          <p:nvPr/>
        </p:nvSpPr>
        <p:spPr>
          <a:xfrm>
            <a:off x="609755" y="2002777"/>
            <a:ext cx="10971300" cy="3578440"/>
          </a:xfrm>
          <a:prstGeom prst="rect">
            <a:avLst/>
          </a:prstGeom>
          <a:noFill/>
          <a:ln>
            <a:noFill/>
          </a:ln>
        </p:spPr>
        <p:txBody>
          <a:bodyPr lIns="0" tIns="0" rIns="0" bIns="0">
            <a:normAutofit/>
          </a:bodyPr>
          <a:lstStyle/>
          <a:p>
            <a:pPr marL="522461" indent="-391846">
              <a:spcAft>
                <a:spcPts val="1710"/>
              </a:spcAft>
              <a:buClr>
                <a:srgbClr val="000000"/>
              </a:buClr>
              <a:buSzPct val="45000"/>
              <a:buFont typeface="Wingdings" charset="2"/>
              <a:buChar char=""/>
            </a:pPr>
            <a:r>
              <a:rPr lang="en-IN" sz="3870" spc="-1">
                <a:latin typeface="Arial"/>
              </a:rPr>
              <a:t>Case2: </a:t>
            </a:r>
            <a:r>
              <a:rPr lang="en-IN" sz="2419" spc="-1">
                <a:latin typeface="Arial"/>
              </a:rPr>
              <a:t>If the key is present in a leaf  node  which has minimum number of elements .</a:t>
            </a:r>
          </a:p>
          <a:p>
            <a:pPr marL="522461" indent="-391846">
              <a:spcAft>
                <a:spcPts val="1710"/>
              </a:spcAft>
              <a:buClr>
                <a:srgbClr val="000000"/>
              </a:buClr>
              <a:buSzPct val="45000"/>
              <a:buFont typeface="Wingdings" charset="2"/>
              <a:buChar char=""/>
            </a:pPr>
            <a:r>
              <a:rPr lang="en-IN" sz="2419" spc="-1">
                <a:latin typeface="Arial"/>
              </a:rPr>
              <a:t>There we have two subcases:-</a:t>
            </a:r>
          </a:p>
          <a:p>
            <a:pPr marL="1044922" lvl="1" indent="-391846">
              <a:spcAft>
                <a:spcPts val="1371"/>
              </a:spcAft>
              <a:buClr>
                <a:srgbClr val="000000"/>
              </a:buClr>
              <a:buSzPct val="75000"/>
              <a:buFont typeface="Symbol" charset="2"/>
              <a:buChar char=""/>
            </a:pPr>
            <a:r>
              <a:rPr lang="en-IN" sz="2419" spc="-1">
                <a:latin typeface="Arial"/>
              </a:rPr>
              <a:t>If any one of the sibiling has more than minimum nodes then a key is borrowed from it and the separator key in the parent node is updated accordingly.</a:t>
            </a:r>
          </a:p>
          <a:p>
            <a:pPr marL="1567382" lvl="2" indent="-348307">
              <a:spcAft>
                <a:spcPts val="1028"/>
              </a:spcAft>
              <a:buClr>
                <a:srgbClr val="000000"/>
              </a:buClr>
              <a:buSzPct val="45000"/>
              <a:buFont typeface="Wingdings" charset="2"/>
              <a:buChar char=""/>
            </a:pPr>
            <a:r>
              <a:rPr lang="en-IN" sz="2419" spc="-1">
                <a:latin typeface="Arial"/>
              </a:rPr>
              <a:t>Ex: </a:t>
            </a:r>
          </a:p>
        </p:txBody>
      </p:sp>
      <p:sp>
        <p:nvSpPr>
          <p:cNvPr id="315" name="CustomShape 3"/>
          <p:cNvSpPr/>
          <p:nvPr/>
        </p:nvSpPr>
        <p:spPr>
          <a:xfrm>
            <a:off x="3396227" y="4876327"/>
            <a:ext cx="870773" cy="443659"/>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316" name="CustomShape 4"/>
          <p:cNvSpPr/>
          <p:nvPr/>
        </p:nvSpPr>
        <p:spPr>
          <a:xfrm>
            <a:off x="2002991" y="5747099"/>
            <a:ext cx="1132004"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10  12 </a:t>
            </a:r>
          </a:p>
        </p:txBody>
      </p:sp>
      <p:sp>
        <p:nvSpPr>
          <p:cNvPr id="317" name="CustomShape 5"/>
          <p:cNvSpPr/>
          <p:nvPr/>
        </p:nvSpPr>
        <p:spPr>
          <a:xfrm>
            <a:off x="4179923" y="5661328"/>
            <a:ext cx="1581759" cy="60823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 30 35 40 45</a:t>
            </a:r>
          </a:p>
        </p:txBody>
      </p:sp>
      <p:sp>
        <p:nvSpPr>
          <p:cNvPr id="318" name="Line 6"/>
          <p:cNvSpPr/>
          <p:nvPr/>
        </p:nvSpPr>
        <p:spPr>
          <a:xfrm flipH="1">
            <a:off x="2612532" y="5319986"/>
            <a:ext cx="783695" cy="42711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19" name="Line 7"/>
          <p:cNvSpPr/>
          <p:nvPr/>
        </p:nvSpPr>
        <p:spPr>
          <a:xfrm>
            <a:off x="4267000" y="5137559"/>
            <a:ext cx="522464" cy="52377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20" name="CustomShape 8"/>
          <p:cNvSpPr/>
          <p:nvPr/>
        </p:nvSpPr>
        <p:spPr>
          <a:xfrm>
            <a:off x="5747314" y="4963404"/>
            <a:ext cx="1915700" cy="522464"/>
          </a:xfrm>
          <a:custGeom>
            <a:avLst/>
            <a:gdLst/>
            <a:ahLst/>
            <a:cxnLst/>
            <a:rect l="0" t="0" r="r" b="b"/>
            <a:pathLst>
              <a:path w="4402" h="1202">
                <a:moveTo>
                  <a:pt x="0" y="0"/>
                </a:moveTo>
                <a:lnTo>
                  <a:pt x="3300" y="0"/>
                </a:lnTo>
                <a:lnTo>
                  <a:pt x="4401" y="600"/>
                </a:lnTo>
                <a:lnTo>
                  <a:pt x="3300" y="1201"/>
                </a:lnTo>
                <a:lnTo>
                  <a:pt x="0" y="1201"/>
                </a:lnTo>
                <a:lnTo>
                  <a:pt x="0" y="0"/>
                </a:lnTo>
              </a:path>
            </a:pathLst>
          </a:custGeom>
          <a:solidFill>
            <a:srgbClr val="FFF200"/>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000000"/>
                </a:solidFill>
                <a:latin typeface="Arial"/>
              </a:rPr>
              <a:t>Delete 12</a:t>
            </a:r>
            <a:endParaRPr lang="en-IN" sz="2177" spc="-1">
              <a:solidFill>
                <a:srgbClr val="FFFFFF"/>
              </a:solidFill>
              <a:latin typeface="Arial"/>
            </a:endParaRPr>
          </a:p>
        </p:txBody>
      </p:sp>
      <p:sp>
        <p:nvSpPr>
          <p:cNvPr id="321" name="CustomShape 9"/>
          <p:cNvSpPr/>
          <p:nvPr/>
        </p:nvSpPr>
        <p:spPr>
          <a:xfrm>
            <a:off x="8882095" y="4963404"/>
            <a:ext cx="870773" cy="443659"/>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35</a:t>
            </a:r>
          </a:p>
        </p:txBody>
      </p:sp>
      <p:sp>
        <p:nvSpPr>
          <p:cNvPr id="322" name="CustomShape 10"/>
          <p:cNvSpPr/>
          <p:nvPr/>
        </p:nvSpPr>
        <p:spPr>
          <a:xfrm>
            <a:off x="7488859" y="5834177"/>
            <a:ext cx="1132004"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10  30 </a:t>
            </a:r>
          </a:p>
        </p:txBody>
      </p:sp>
      <p:sp>
        <p:nvSpPr>
          <p:cNvPr id="323" name="CustomShape 11"/>
          <p:cNvSpPr/>
          <p:nvPr/>
        </p:nvSpPr>
        <p:spPr>
          <a:xfrm>
            <a:off x="9404559" y="5748406"/>
            <a:ext cx="1581759" cy="608235"/>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 35  40  45</a:t>
            </a:r>
          </a:p>
        </p:txBody>
      </p:sp>
      <p:sp>
        <p:nvSpPr>
          <p:cNvPr id="324" name="Line 12"/>
          <p:cNvSpPr/>
          <p:nvPr/>
        </p:nvSpPr>
        <p:spPr>
          <a:xfrm>
            <a:off x="3134996" y="5921254"/>
            <a:ext cx="1132004"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25" name="Line 13"/>
          <p:cNvSpPr/>
          <p:nvPr/>
        </p:nvSpPr>
        <p:spPr>
          <a:xfrm flipH="1">
            <a:off x="8098400" y="5224636"/>
            <a:ext cx="783695" cy="609541"/>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26" name="Line 14"/>
          <p:cNvSpPr/>
          <p:nvPr/>
        </p:nvSpPr>
        <p:spPr>
          <a:xfrm>
            <a:off x="9752868" y="5224636"/>
            <a:ext cx="522464" cy="52377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27" name="Line 15"/>
          <p:cNvSpPr/>
          <p:nvPr/>
        </p:nvSpPr>
        <p:spPr>
          <a:xfrm>
            <a:off x="8620863" y="6095409"/>
            <a:ext cx="957850"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7" name="Slide Number Placeholder 16"/>
          <p:cNvSpPr>
            <a:spLocks noGrp="1"/>
          </p:cNvSpPr>
          <p:nvPr>
            <p:ph type="sldNum" sz="quarter" idx="12"/>
          </p:nvPr>
        </p:nvSpPr>
        <p:spPr/>
        <p:txBody>
          <a:bodyPr/>
          <a:lstStyle/>
          <a:p>
            <a:fld id="{659B9B6F-D550-41FB-97A3-3F5EDBC6875D}" type="slidenum">
              <a:rPr lang="en-US" smtClean="0"/>
              <a:pPr/>
              <a:t>150</a:t>
            </a:fld>
            <a:endParaRPr lang="en-US"/>
          </a:p>
        </p:txBody>
      </p:sp>
      <p:sp>
        <p:nvSpPr>
          <p:cNvPr id="18" name="Footer Placeholder 17"/>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19008995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TextShape 1"/>
          <p:cNvSpPr txBox="1"/>
          <p:nvPr/>
        </p:nvSpPr>
        <p:spPr>
          <a:xfrm>
            <a:off x="609755" y="683992"/>
            <a:ext cx="10971300" cy="1144631"/>
          </a:xfrm>
          <a:prstGeom prst="rect">
            <a:avLst/>
          </a:prstGeom>
          <a:noFill/>
          <a:ln>
            <a:noFill/>
          </a:ln>
        </p:spPr>
        <p:txBody>
          <a:bodyPr lIns="0" tIns="0" rIns="0" bIns="0" anchor="ctr"/>
          <a:lstStyle/>
          <a:p>
            <a:r>
              <a:rPr lang="en-IN" sz="5321" spc="-1">
                <a:solidFill>
                  <a:srgbClr val="C7243A"/>
                </a:solidFill>
                <a:latin typeface="Arial"/>
              </a:rPr>
              <a:t>Deletion</a:t>
            </a:r>
          </a:p>
        </p:txBody>
      </p:sp>
      <p:sp>
        <p:nvSpPr>
          <p:cNvPr id="329" name="TextShape 2"/>
          <p:cNvSpPr txBox="1"/>
          <p:nvPr/>
        </p:nvSpPr>
        <p:spPr>
          <a:xfrm>
            <a:off x="609755" y="2002777"/>
            <a:ext cx="10971300" cy="3578440"/>
          </a:xfrm>
          <a:prstGeom prst="rect">
            <a:avLst/>
          </a:prstGeom>
          <a:noFill/>
          <a:ln>
            <a:noFill/>
          </a:ln>
        </p:spPr>
        <p:txBody>
          <a:bodyPr lIns="0" tIns="0" rIns="0" bIns="0">
            <a:normAutofit fontScale="92500" lnSpcReduction="10000"/>
          </a:bodyPr>
          <a:lstStyle/>
          <a:p>
            <a:pPr marL="1044922" lvl="1" indent="-391846">
              <a:spcAft>
                <a:spcPts val="1371"/>
              </a:spcAft>
              <a:buClr>
                <a:srgbClr val="000000"/>
              </a:buClr>
              <a:buSzPct val="75000"/>
              <a:buFont typeface="Symbol" charset="2"/>
              <a:buChar char=""/>
            </a:pPr>
            <a:r>
              <a:rPr lang="en-IN" sz="2661" spc="-1">
                <a:latin typeface="Arial"/>
              </a:rPr>
              <a:t>If both sibilings have minimum nodes then we need to merge the underflow leaf node with its any one of the sibling.</a:t>
            </a:r>
          </a:p>
          <a:p>
            <a:pPr marL="1567382" lvl="2" indent="-348307">
              <a:spcAft>
                <a:spcPts val="1028"/>
              </a:spcAft>
              <a:buClr>
                <a:srgbClr val="000000"/>
              </a:buClr>
              <a:buSzPct val="45000"/>
              <a:buFont typeface="Wingdings" charset="2"/>
              <a:buChar char=""/>
            </a:pPr>
            <a:r>
              <a:rPr lang="en-IN" sz="2661" spc="-1">
                <a:latin typeface="Arial"/>
              </a:rPr>
              <a:t>This is done by moving the keys[with data] of underflow leaf node to the sibiling node and deleting the underflow leaf node.</a:t>
            </a:r>
          </a:p>
          <a:p>
            <a:pPr marL="2089843" lvl="3" indent="-261230">
              <a:spcAft>
                <a:spcPts val="686"/>
              </a:spcAft>
              <a:buClr>
                <a:srgbClr val="000000"/>
              </a:buClr>
              <a:buSzPct val="75000"/>
              <a:buFont typeface="Symbol" charset="2"/>
              <a:buChar char=""/>
            </a:pPr>
            <a:r>
              <a:rPr lang="en-IN" sz="2661" spc="-1">
                <a:latin typeface="Arial"/>
              </a:rPr>
              <a:t>The separator key of the underflow node and its sibilig node is deleted from the parent node.</a:t>
            </a:r>
          </a:p>
          <a:p>
            <a:pPr marL="522461" indent="-391846">
              <a:spcAft>
                <a:spcPts val="1710"/>
              </a:spcAft>
              <a:buClr>
                <a:srgbClr val="000000"/>
              </a:buClr>
              <a:buSzPct val="45000"/>
              <a:buFont typeface="Wingdings" charset="2"/>
              <a:buChar char=""/>
            </a:pPr>
            <a:r>
              <a:rPr lang="en-IN" sz="2661" spc="-1">
                <a:latin typeface="Arial"/>
              </a:rPr>
              <a:t>The merging of the leaf nodes may result in an underflow parent node which is an internal node. For internal nodes borrowing and merging is performed in same manner as in </a:t>
            </a:r>
            <a:r>
              <a:rPr lang="en-IN" sz="2661" b="1" spc="-1">
                <a:latin typeface="Arial"/>
              </a:rPr>
              <a:t>B </a:t>
            </a:r>
            <a:r>
              <a:rPr lang="en-IN" sz="2661" spc="-1">
                <a:latin typeface="Arial"/>
              </a:rPr>
              <a:t>trees.</a:t>
            </a:r>
          </a:p>
        </p:txBody>
      </p:sp>
      <p:sp>
        <p:nvSpPr>
          <p:cNvPr id="4" name="Slide Number Placeholder 3"/>
          <p:cNvSpPr>
            <a:spLocks noGrp="1"/>
          </p:cNvSpPr>
          <p:nvPr>
            <p:ph type="sldNum" sz="quarter" idx="12"/>
          </p:nvPr>
        </p:nvSpPr>
        <p:spPr/>
        <p:txBody>
          <a:bodyPr/>
          <a:lstStyle/>
          <a:p>
            <a:fld id="{659B9B6F-D550-41FB-97A3-3F5EDBC6875D}" type="slidenum">
              <a:rPr lang="en-US" smtClean="0"/>
              <a:pPr/>
              <a:t>151</a:t>
            </a:fld>
            <a:endParaRPr lang="en-US"/>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17573550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TextShape 1"/>
          <p:cNvSpPr txBox="1"/>
          <p:nvPr/>
        </p:nvSpPr>
        <p:spPr>
          <a:xfrm>
            <a:off x="348523" y="696618"/>
            <a:ext cx="8265810" cy="418842"/>
          </a:xfrm>
          <a:prstGeom prst="rect">
            <a:avLst/>
          </a:prstGeom>
          <a:noFill/>
          <a:ln>
            <a:noFill/>
          </a:ln>
        </p:spPr>
        <p:txBody>
          <a:bodyPr lIns="108847" tIns="54423" rIns="108847" bIns="54423"/>
          <a:lstStyle/>
          <a:p>
            <a:r>
              <a:rPr lang="en-IN" sz="2177" spc="-1">
                <a:solidFill>
                  <a:srgbClr val="CE181E"/>
                </a:solidFill>
                <a:latin typeface="Arial"/>
              </a:rPr>
              <a:t>Delete the elements 12,38,15,48,50,60 from the following B+ tree.</a:t>
            </a:r>
            <a:endParaRPr lang="en-IN" sz="2177" spc="-1">
              <a:solidFill>
                <a:srgbClr val="FFFFFF"/>
              </a:solidFill>
              <a:latin typeface="Arial"/>
            </a:endParaRPr>
          </a:p>
        </p:txBody>
      </p:sp>
      <p:sp>
        <p:nvSpPr>
          <p:cNvPr id="331" name="CustomShape 2"/>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332" name="Line 3"/>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33" name="Line 4"/>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34" name="CustomShape 5"/>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12    20    25</a:t>
            </a:r>
          </a:p>
        </p:txBody>
      </p:sp>
      <p:sp>
        <p:nvSpPr>
          <p:cNvPr id="335" name="CustomShape 6"/>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336" name="Line 7"/>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37" name="Line 8"/>
          <p:cNvSpPr/>
          <p:nvPr/>
        </p:nvSpPr>
        <p:spPr>
          <a:xfrm flipH="1">
            <a:off x="2351300" y="3570168"/>
            <a:ext cx="174155"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38" name="Line 9"/>
          <p:cNvSpPr/>
          <p:nvPr/>
        </p:nvSpPr>
        <p:spPr>
          <a:xfrm>
            <a:off x="3396227" y="3570168"/>
            <a:ext cx="522464" cy="182862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39" name="Line 10"/>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40" name="Line 11"/>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41" name="Line 12"/>
          <p:cNvSpPr/>
          <p:nvPr/>
        </p:nvSpPr>
        <p:spPr>
          <a:xfrm>
            <a:off x="7837168"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42" name="Line 13"/>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43" name="CustomShape 14"/>
          <p:cNvSpPr/>
          <p:nvPr/>
        </p:nvSpPr>
        <p:spPr>
          <a:xfrm>
            <a:off x="174369" y="4615095"/>
            <a:ext cx="113200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a:t>
            </a:r>
          </a:p>
        </p:txBody>
      </p:sp>
      <p:sp>
        <p:nvSpPr>
          <p:cNvPr id="344" name="CustomShape 15"/>
          <p:cNvSpPr/>
          <p:nvPr/>
        </p:nvSpPr>
        <p:spPr>
          <a:xfrm>
            <a:off x="1741759" y="4615095"/>
            <a:ext cx="1480314"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12 15 19</a:t>
            </a:r>
          </a:p>
        </p:txBody>
      </p:sp>
      <p:sp>
        <p:nvSpPr>
          <p:cNvPr id="345" name="CustomShape 16"/>
          <p:cNvSpPr/>
          <p:nvPr/>
        </p:nvSpPr>
        <p:spPr>
          <a:xfrm>
            <a:off x="3483305" y="539879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346" name="CustomShape 17"/>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347" name="CustomShape 18"/>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30  35  38</a:t>
            </a:r>
          </a:p>
        </p:txBody>
      </p:sp>
      <p:sp>
        <p:nvSpPr>
          <p:cNvPr id="348" name="CustomShape 19"/>
          <p:cNvSpPr/>
          <p:nvPr/>
        </p:nvSpPr>
        <p:spPr>
          <a:xfrm>
            <a:off x="8011322" y="5311713"/>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40 42 45 48</a:t>
            </a:r>
          </a:p>
        </p:txBody>
      </p:sp>
      <p:sp>
        <p:nvSpPr>
          <p:cNvPr id="349" name="CustomShape 20"/>
          <p:cNvSpPr/>
          <p:nvPr/>
        </p:nvSpPr>
        <p:spPr>
          <a:xfrm>
            <a:off x="9317482" y="4353863"/>
            <a:ext cx="226400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50   60   90</a:t>
            </a:r>
          </a:p>
        </p:txBody>
      </p:sp>
      <p:sp>
        <p:nvSpPr>
          <p:cNvPr id="350" name="Line 21"/>
          <p:cNvSpPr/>
          <p:nvPr/>
        </p:nvSpPr>
        <p:spPr>
          <a:xfrm>
            <a:off x="1219296" y="4963404"/>
            <a:ext cx="783695"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1" name="Line 22"/>
          <p:cNvSpPr/>
          <p:nvPr/>
        </p:nvSpPr>
        <p:spPr>
          <a:xfrm>
            <a:off x="3222073" y="5050481"/>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2" name="Line 23"/>
          <p:cNvSpPr/>
          <p:nvPr/>
        </p:nvSpPr>
        <p:spPr>
          <a:xfrm flipV="1">
            <a:off x="4267000" y="4702172"/>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3" name="Line 24"/>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4" name="Line 25"/>
          <p:cNvSpPr/>
          <p:nvPr/>
        </p:nvSpPr>
        <p:spPr>
          <a:xfrm>
            <a:off x="7837168" y="5398791"/>
            <a:ext cx="261232"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55" name="Line 26"/>
          <p:cNvSpPr/>
          <p:nvPr/>
        </p:nvSpPr>
        <p:spPr>
          <a:xfrm flipV="1">
            <a:off x="9578713" y="4789250"/>
            <a:ext cx="0" cy="522464"/>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8" name="Slide Number Placeholder 27"/>
          <p:cNvSpPr>
            <a:spLocks noGrp="1"/>
          </p:cNvSpPr>
          <p:nvPr>
            <p:ph type="sldNum" sz="quarter" idx="12"/>
          </p:nvPr>
        </p:nvSpPr>
        <p:spPr/>
        <p:txBody>
          <a:bodyPr/>
          <a:lstStyle/>
          <a:p>
            <a:fld id="{659B9B6F-D550-41FB-97A3-3F5EDBC6875D}" type="slidenum">
              <a:rPr lang="en-US" smtClean="0"/>
              <a:pPr/>
              <a:t>152</a:t>
            </a:fld>
            <a:endParaRPr lang="en-US"/>
          </a:p>
        </p:txBody>
      </p:sp>
      <p:sp>
        <p:nvSpPr>
          <p:cNvPr id="29" name="Footer Placeholder 28"/>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76780594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TextShape 1"/>
          <p:cNvSpPr txBox="1"/>
          <p:nvPr/>
        </p:nvSpPr>
        <p:spPr>
          <a:xfrm>
            <a:off x="348523" y="696618"/>
            <a:ext cx="11614801" cy="1037961"/>
          </a:xfrm>
          <a:prstGeom prst="rect">
            <a:avLst/>
          </a:prstGeom>
          <a:noFill/>
          <a:ln>
            <a:noFill/>
          </a:ln>
        </p:spPr>
        <p:txBody>
          <a:bodyPr lIns="108847" tIns="54423" rIns="108847" bIns="54423"/>
          <a:lstStyle/>
          <a:p>
            <a:pPr>
              <a:lnSpc>
                <a:spcPct val="100000"/>
              </a:lnSpc>
            </a:pPr>
            <a:r>
              <a:rPr lang="en-IN" sz="2177" spc="-1">
                <a:solidFill>
                  <a:srgbClr val="CE181E"/>
                </a:solidFill>
                <a:latin typeface="Arial"/>
              </a:rPr>
              <a:t>1)Delete: 12 </a:t>
            </a:r>
            <a:r>
              <a:rPr lang="en-IN" sz="2177" spc="-1">
                <a:solidFill>
                  <a:srgbClr val="000000"/>
                </a:solidFill>
                <a:latin typeface="Arial"/>
              </a:rPr>
              <a:t>Now 12 is present in the leaf node which has more than minimum keys.So we </a:t>
            </a:r>
            <a:endParaRPr lang="en-IN" sz="2177" spc="-1">
              <a:solidFill>
                <a:srgbClr val="FFFFFF"/>
              </a:solidFill>
              <a:latin typeface="Arial"/>
            </a:endParaRPr>
          </a:p>
          <a:p>
            <a:pPr>
              <a:lnSpc>
                <a:spcPct val="100000"/>
              </a:lnSpc>
            </a:pPr>
            <a:r>
              <a:rPr lang="en-IN" sz="2177" spc="-1">
                <a:solidFill>
                  <a:srgbClr val="000000"/>
                </a:solidFill>
                <a:latin typeface="Arial"/>
              </a:rPr>
              <a:t>Can directly delete the element from the leaf node and also from the parent node and update </a:t>
            </a:r>
            <a:endParaRPr lang="en-IN" sz="2177" spc="-1">
              <a:solidFill>
                <a:srgbClr val="FFFFFF"/>
              </a:solidFill>
              <a:latin typeface="Arial"/>
            </a:endParaRPr>
          </a:p>
          <a:p>
            <a:r>
              <a:rPr lang="en-IN" sz="2177" spc="-1">
                <a:solidFill>
                  <a:srgbClr val="000000"/>
                </a:solidFill>
                <a:latin typeface="Arial"/>
              </a:rPr>
              <a:t>The separator.</a:t>
            </a:r>
            <a:endParaRPr lang="en-IN" sz="2177" spc="-1">
              <a:solidFill>
                <a:srgbClr val="FFFFFF"/>
              </a:solidFill>
              <a:latin typeface="Arial"/>
            </a:endParaRPr>
          </a:p>
        </p:txBody>
      </p:sp>
      <p:sp>
        <p:nvSpPr>
          <p:cNvPr id="357" name="CustomShape 2"/>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358" name="Line 3"/>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59" name="Line 4"/>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0" name="CustomShape 5"/>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15      20      25</a:t>
            </a:r>
          </a:p>
        </p:txBody>
      </p:sp>
      <p:sp>
        <p:nvSpPr>
          <p:cNvPr id="361" name="CustomShape 6"/>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362" name="Line 7"/>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3" name="Line 8"/>
          <p:cNvSpPr/>
          <p:nvPr/>
        </p:nvSpPr>
        <p:spPr>
          <a:xfrm flipH="1">
            <a:off x="2351300" y="3570168"/>
            <a:ext cx="174155"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4" name="Line 9"/>
          <p:cNvSpPr/>
          <p:nvPr/>
        </p:nvSpPr>
        <p:spPr>
          <a:xfrm>
            <a:off x="3396227" y="3570168"/>
            <a:ext cx="522464" cy="182862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5" name="Line 10"/>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6" name="Line 11"/>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7" name="Line 12"/>
          <p:cNvSpPr/>
          <p:nvPr/>
        </p:nvSpPr>
        <p:spPr>
          <a:xfrm>
            <a:off x="7837168"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8" name="Line 13"/>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69" name="CustomShape 14"/>
          <p:cNvSpPr/>
          <p:nvPr/>
        </p:nvSpPr>
        <p:spPr>
          <a:xfrm>
            <a:off x="174369" y="4615095"/>
            <a:ext cx="113200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a:t>
            </a:r>
          </a:p>
        </p:txBody>
      </p:sp>
      <p:sp>
        <p:nvSpPr>
          <p:cNvPr id="370" name="CustomShape 15"/>
          <p:cNvSpPr/>
          <p:nvPr/>
        </p:nvSpPr>
        <p:spPr>
          <a:xfrm>
            <a:off x="1741759" y="4615095"/>
            <a:ext cx="1480314"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15    19</a:t>
            </a:r>
          </a:p>
        </p:txBody>
      </p:sp>
      <p:sp>
        <p:nvSpPr>
          <p:cNvPr id="371" name="CustomShape 16"/>
          <p:cNvSpPr/>
          <p:nvPr/>
        </p:nvSpPr>
        <p:spPr>
          <a:xfrm>
            <a:off x="3483305" y="539879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372" name="CustomShape 17"/>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373" name="CustomShape 18"/>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30  35  38</a:t>
            </a:r>
          </a:p>
        </p:txBody>
      </p:sp>
      <p:sp>
        <p:nvSpPr>
          <p:cNvPr id="374" name="CustomShape 19"/>
          <p:cNvSpPr/>
          <p:nvPr/>
        </p:nvSpPr>
        <p:spPr>
          <a:xfrm>
            <a:off x="8011322" y="5311713"/>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40 42 45 48</a:t>
            </a:r>
          </a:p>
        </p:txBody>
      </p:sp>
      <p:sp>
        <p:nvSpPr>
          <p:cNvPr id="375" name="CustomShape 20"/>
          <p:cNvSpPr/>
          <p:nvPr/>
        </p:nvSpPr>
        <p:spPr>
          <a:xfrm>
            <a:off x="9317482" y="4353863"/>
            <a:ext cx="226400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50   60   90</a:t>
            </a:r>
          </a:p>
        </p:txBody>
      </p:sp>
      <p:sp>
        <p:nvSpPr>
          <p:cNvPr id="376" name="Line 21"/>
          <p:cNvSpPr/>
          <p:nvPr/>
        </p:nvSpPr>
        <p:spPr>
          <a:xfrm>
            <a:off x="1219296" y="4963404"/>
            <a:ext cx="783695"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77" name="Line 22"/>
          <p:cNvSpPr/>
          <p:nvPr/>
        </p:nvSpPr>
        <p:spPr>
          <a:xfrm>
            <a:off x="3222073" y="5050481"/>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78" name="Line 23"/>
          <p:cNvSpPr/>
          <p:nvPr/>
        </p:nvSpPr>
        <p:spPr>
          <a:xfrm flipV="1">
            <a:off x="4267000" y="4702172"/>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79" name="Line 24"/>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80" name="Line 25"/>
          <p:cNvSpPr/>
          <p:nvPr/>
        </p:nvSpPr>
        <p:spPr>
          <a:xfrm>
            <a:off x="7837168" y="5398791"/>
            <a:ext cx="261232"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81" name="Line 26"/>
          <p:cNvSpPr/>
          <p:nvPr/>
        </p:nvSpPr>
        <p:spPr>
          <a:xfrm flipV="1">
            <a:off x="9578713" y="4789250"/>
            <a:ext cx="0" cy="522464"/>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382" name="CustomShape 27"/>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12 is delete</a:t>
            </a:r>
          </a:p>
          <a:p>
            <a:pPr algn="ctr"/>
            <a:r>
              <a:rPr lang="en-IN" sz="1451" spc="-1">
                <a:solidFill>
                  <a:srgbClr val="FFFFFF"/>
                </a:solidFill>
                <a:latin typeface="Arial"/>
              </a:rPr>
              <a:t>And updated </a:t>
            </a:r>
          </a:p>
          <a:p>
            <a:pPr algn="ctr"/>
            <a:r>
              <a:rPr lang="en-IN" sz="1451" spc="-1">
                <a:solidFill>
                  <a:srgbClr val="FFFFFF"/>
                </a:solidFill>
                <a:latin typeface="Arial"/>
              </a:rPr>
              <a:t>Parent node</a:t>
            </a:r>
          </a:p>
        </p:txBody>
      </p:sp>
      <p:sp>
        <p:nvSpPr>
          <p:cNvPr id="29" name="Slide Number Placeholder 28"/>
          <p:cNvSpPr>
            <a:spLocks noGrp="1"/>
          </p:cNvSpPr>
          <p:nvPr>
            <p:ph type="sldNum" sz="quarter" idx="12"/>
          </p:nvPr>
        </p:nvSpPr>
        <p:spPr/>
        <p:txBody>
          <a:bodyPr/>
          <a:lstStyle/>
          <a:p>
            <a:fld id="{659B9B6F-D550-41FB-97A3-3F5EDBC6875D}" type="slidenum">
              <a:rPr lang="en-US" smtClean="0"/>
              <a:pPr/>
              <a:t>153</a:t>
            </a:fld>
            <a:endParaRPr lang="en-US"/>
          </a:p>
        </p:txBody>
      </p:sp>
      <p:sp>
        <p:nvSpPr>
          <p:cNvPr id="30" name="Footer Placeholder 29"/>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5045198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extShape 1"/>
          <p:cNvSpPr txBox="1"/>
          <p:nvPr/>
        </p:nvSpPr>
        <p:spPr>
          <a:xfrm>
            <a:off x="348523" y="696618"/>
            <a:ext cx="11614801" cy="1037961"/>
          </a:xfrm>
          <a:prstGeom prst="rect">
            <a:avLst/>
          </a:prstGeom>
          <a:noFill/>
          <a:ln>
            <a:noFill/>
          </a:ln>
        </p:spPr>
        <p:txBody>
          <a:bodyPr lIns="108847" tIns="54423" rIns="108847" bIns="54423"/>
          <a:lstStyle/>
          <a:p>
            <a:pPr>
              <a:lnSpc>
                <a:spcPct val="100000"/>
              </a:lnSpc>
            </a:pPr>
            <a:r>
              <a:rPr lang="en-IN" sz="2177" spc="-1">
                <a:solidFill>
                  <a:srgbClr val="CE181E"/>
                </a:solidFill>
                <a:latin typeface="Arial"/>
              </a:rPr>
              <a:t>2)Delete: 38 </a:t>
            </a:r>
            <a:r>
              <a:rPr lang="en-IN" sz="2177" spc="-1">
                <a:solidFill>
                  <a:srgbClr val="000000"/>
                </a:solidFill>
                <a:latin typeface="Arial"/>
              </a:rPr>
              <a:t>Now 38 is present in the leaf node which has more than minimum keys.So we </a:t>
            </a:r>
            <a:endParaRPr lang="en-IN" sz="2177" spc="-1">
              <a:solidFill>
                <a:srgbClr val="FFFFFF"/>
              </a:solidFill>
              <a:latin typeface="Arial"/>
            </a:endParaRPr>
          </a:p>
          <a:p>
            <a:pPr>
              <a:lnSpc>
                <a:spcPct val="100000"/>
              </a:lnSpc>
            </a:pPr>
            <a:r>
              <a:rPr lang="en-IN" sz="2177" spc="-1">
                <a:solidFill>
                  <a:srgbClr val="000000"/>
                </a:solidFill>
                <a:latin typeface="Arial"/>
              </a:rPr>
              <a:t>Can directly delete the element from the leaf node and also from the parent node and update </a:t>
            </a:r>
            <a:endParaRPr lang="en-IN" sz="2177" spc="-1">
              <a:solidFill>
                <a:srgbClr val="FFFFFF"/>
              </a:solidFill>
              <a:latin typeface="Arial"/>
            </a:endParaRPr>
          </a:p>
          <a:p>
            <a:r>
              <a:rPr lang="en-IN" sz="2177" spc="-1">
                <a:solidFill>
                  <a:srgbClr val="000000"/>
                </a:solidFill>
                <a:latin typeface="Arial"/>
              </a:rPr>
              <a:t>The separator.</a:t>
            </a:r>
            <a:endParaRPr lang="en-IN" sz="2177" spc="-1">
              <a:solidFill>
                <a:srgbClr val="FFFFFF"/>
              </a:solidFill>
              <a:latin typeface="Arial"/>
            </a:endParaRPr>
          </a:p>
        </p:txBody>
      </p:sp>
      <p:sp>
        <p:nvSpPr>
          <p:cNvPr id="384" name="CustomShape 2"/>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385" name="Line 3"/>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86" name="Line 4"/>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87" name="CustomShape 5"/>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15      20      25</a:t>
            </a:r>
          </a:p>
        </p:txBody>
      </p:sp>
      <p:sp>
        <p:nvSpPr>
          <p:cNvPr id="388" name="CustomShape 6"/>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389" name="Line 7"/>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0" name="Line 8"/>
          <p:cNvSpPr/>
          <p:nvPr/>
        </p:nvSpPr>
        <p:spPr>
          <a:xfrm flipH="1">
            <a:off x="2351300" y="3570168"/>
            <a:ext cx="174155" cy="1044927"/>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1" name="Line 9"/>
          <p:cNvSpPr/>
          <p:nvPr/>
        </p:nvSpPr>
        <p:spPr>
          <a:xfrm>
            <a:off x="3396227" y="3570168"/>
            <a:ext cx="522464" cy="1828623"/>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2" name="Line 10"/>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3" name="Line 11"/>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4" name="Line 12"/>
          <p:cNvSpPr/>
          <p:nvPr/>
        </p:nvSpPr>
        <p:spPr>
          <a:xfrm>
            <a:off x="7837168"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5" name="Line 13"/>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396" name="CustomShape 14"/>
          <p:cNvSpPr/>
          <p:nvPr/>
        </p:nvSpPr>
        <p:spPr>
          <a:xfrm>
            <a:off x="174369" y="4615095"/>
            <a:ext cx="113200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a:t>
            </a:r>
          </a:p>
        </p:txBody>
      </p:sp>
      <p:sp>
        <p:nvSpPr>
          <p:cNvPr id="397" name="CustomShape 15"/>
          <p:cNvSpPr/>
          <p:nvPr/>
        </p:nvSpPr>
        <p:spPr>
          <a:xfrm>
            <a:off x="1741759" y="4615095"/>
            <a:ext cx="1480314"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15    19</a:t>
            </a:r>
          </a:p>
        </p:txBody>
      </p:sp>
      <p:sp>
        <p:nvSpPr>
          <p:cNvPr id="398" name="CustomShape 16"/>
          <p:cNvSpPr/>
          <p:nvPr/>
        </p:nvSpPr>
        <p:spPr>
          <a:xfrm>
            <a:off x="3483305" y="539879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399" name="CustomShape 17"/>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400" name="CustomShape 18"/>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a:t>
            </a:r>
          </a:p>
        </p:txBody>
      </p:sp>
      <p:sp>
        <p:nvSpPr>
          <p:cNvPr id="401" name="CustomShape 19"/>
          <p:cNvSpPr/>
          <p:nvPr/>
        </p:nvSpPr>
        <p:spPr>
          <a:xfrm>
            <a:off x="8011322" y="5311713"/>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40 42 45 48</a:t>
            </a:r>
          </a:p>
        </p:txBody>
      </p:sp>
      <p:sp>
        <p:nvSpPr>
          <p:cNvPr id="402" name="CustomShape 20"/>
          <p:cNvSpPr/>
          <p:nvPr/>
        </p:nvSpPr>
        <p:spPr>
          <a:xfrm>
            <a:off x="9317482" y="4353863"/>
            <a:ext cx="226400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50   60   90</a:t>
            </a:r>
          </a:p>
        </p:txBody>
      </p:sp>
      <p:sp>
        <p:nvSpPr>
          <p:cNvPr id="403" name="Line 21"/>
          <p:cNvSpPr/>
          <p:nvPr/>
        </p:nvSpPr>
        <p:spPr>
          <a:xfrm>
            <a:off x="1219296" y="4963404"/>
            <a:ext cx="783695"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4" name="Line 22"/>
          <p:cNvSpPr/>
          <p:nvPr/>
        </p:nvSpPr>
        <p:spPr>
          <a:xfrm>
            <a:off x="3222073" y="5050481"/>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5" name="Line 23"/>
          <p:cNvSpPr/>
          <p:nvPr/>
        </p:nvSpPr>
        <p:spPr>
          <a:xfrm flipV="1">
            <a:off x="4267000" y="4702172"/>
            <a:ext cx="261232" cy="870773"/>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6" name="Line 24"/>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7" name="Line 25"/>
          <p:cNvSpPr/>
          <p:nvPr/>
        </p:nvSpPr>
        <p:spPr>
          <a:xfrm>
            <a:off x="7837168" y="5398791"/>
            <a:ext cx="261232"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8" name="Line 26"/>
          <p:cNvSpPr/>
          <p:nvPr/>
        </p:nvSpPr>
        <p:spPr>
          <a:xfrm flipV="1">
            <a:off x="9578713" y="4789250"/>
            <a:ext cx="0" cy="522464"/>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09" name="CustomShape 27"/>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38 is delete</a:t>
            </a:r>
          </a:p>
          <a:p>
            <a:pPr algn="ctr"/>
            <a:r>
              <a:rPr lang="en-IN" sz="1451" spc="-1">
                <a:solidFill>
                  <a:srgbClr val="FFFFFF"/>
                </a:solidFill>
                <a:latin typeface="Arial"/>
              </a:rPr>
              <a:t>And no need to </a:t>
            </a:r>
          </a:p>
          <a:p>
            <a:pPr algn="ctr"/>
            <a:r>
              <a:rPr lang="en-IN" sz="1451" spc="-1">
                <a:solidFill>
                  <a:srgbClr val="FFFFFF"/>
                </a:solidFill>
                <a:latin typeface="Arial"/>
              </a:rPr>
              <a:t>Update parent noe</a:t>
            </a:r>
          </a:p>
        </p:txBody>
      </p:sp>
      <p:sp>
        <p:nvSpPr>
          <p:cNvPr id="29" name="Slide Number Placeholder 28"/>
          <p:cNvSpPr>
            <a:spLocks noGrp="1"/>
          </p:cNvSpPr>
          <p:nvPr>
            <p:ph type="sldNum" sz="quarter" idx="12"/>
          </p:nvPr>
        </p:nvSpPr>
        <p:spPr/>
        <p:txBody>
          <a:bodyPr/>
          <a:lstStyle/>
          <a:p>
            <a:fld id="{659B9B6F-D550-41FB-97A3-3F5EDBC6875D}" type="slidenum">
              <a:rPr lang="en-US" smtClean="0"/>
              <a:pPr/>
              <a:t>154</a:t>
            </a:fld>
            <a:endParaRPr lang="en-US"/>
          </a:p>
        </p:txBody>
      </p:sp>
      <p:sp>
        <p:nvSpPr>
          <p:cNvPr id="30" name="Footer Placeholder 29"/>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74562240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CustomShape 1"/>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411" name="Line 2"/>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2" name="Line 3"/>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3" name="CustomShape 4"/>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20       25</a:t>
            </a:r>
          </a:p>
        </p:txBody>
      </p:sp>
      <p:sp>
        <p:nvSpPr>
          <p:cNvPr id="414" name="CustomShape 5"/>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415" name="Line 6"/>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6" name="Line 7"/>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7" name="Line 8"/>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8" name="Line 9"/>
          <p:cNvSpPr/>
          <p:nvPr/>
        </p:nvSpPr>
        <p:spPr>
          <a:xfrm>
            <a:off x="7837168"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19" name="Line 10"/>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20" name="CustomShape 11"/>
          <p:cNvSpPr/>
          <p:nvPr/>
        </p:nvSpPr>
        <p:spPr>
          <a:xfrm>
            <a:off x="174369" y="461509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5   10  19</a:t>
            </a:r>
          </a:p>
        </p:txBody>
      </p:sp>
      <p:sp>
        <p:nvSpPr>
          <p:cNvPr id="421" name="CustomShape 12"/>
          <p:cNvSpPr/>
          <p:nvPr/>
        </p:nvSpPr>
        <p:spPr>
          <a:xfrm>
            <a:off x="2351300" y="444094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422" name="CustomShape 13"/>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423" name="CustomShape 14"/>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a:t>
            </a:r>
          </a:p>
        </p:txBody>
      </p:sp>
      <p:sp>
        <p:nvSpPr>
          <p:cNvPr id="424" name="CustomShape 15"/>
          <p:cNvSpPr/>
          <p:nvPr/>
        </p:nvSpPr>
        <p:spPr>
          <a:xfrm>
            <a:off x="8011322" y="5311713"/>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40 42 45 48</a:t>
            </a:r>
          </a:p>
        </p:txBody>
      </p:sp>
      <p:sp>
        <p:nvSpPr>
          <p:cNvPr id="425" name="CustomShape 16"/>
          <p:cNvSpPr/>
          <p:nvPr/>
        </p:nvSpPr>
        <p:spPr>
          <a:xfrm>
            <a:off x="9317482" y="4353863"/>
            <a:ext cx="226400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50   60   90</a:t>
            </a:r>
          </a:p>
        </p:txBody>
      </p:sp>
      <p:sp>
        <p:nvSpPr>
          <p:cNvPr id="426" name="Line 17"/>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27" name="Line 18"/>
          <p:cNvSpPr/>
          <p:nvPr/>
        </p:nvSpPr>
        <p:spPr>
          <a:xfrm>
            <a:off x="7837168" y="5398791"/>
            <a:ext cx="261232"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28" name="Line 19"/>
          <p:cNvSpPr/>
          <p:nvPr/>
        </p:nvSpPr>
        <p:spPr>
          <a:xfrm flipV="1">
            <a:off x="9578713" y="4789250"/>
            <a:ext cx="0" cy="522464"/>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29" name="CustomShape 20"/>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15 is delete</a:t>
            </a:r>
          </a:p>
          <a:p>
            <a:pPr algn="ctr"/>
            <a:r>
              <a:rPr lang="en-IN" sz="1451" spc="-1">
                <a:solidFill>
                  <a:srgbClr val="FFFFFF"/>
                </a:solidFill>
                <a:latin typeface="Arial"/>
              </a:rPr>
              <a:t>By merging</a:t>
            </a:r>
          </a:p>
          <a:p>
            <a:pPr algn="ctr"/>
            <a:r>
              <a:rPr lang="en-IN" sz="1451" spc="-1">
                <a:solidFill>
                  <a:srgbClr val="FFFFFF"/>
                </a:solidFill>
                <a:latin typeface="Arial"/>
              </a:rPr>
              <a:t>And  </a:t>
            </a:r>
          </a:p>
          <a:p>
            <a:pPr algn="ctr"/>
            <a:r>
              <a:rPr lang="en-IN" sz="1451" spc="-1">
                <a:solidFill>
                  <a:srgbClr val="FFFFFF"/>
                </a:solidFill>
                <a:latin typeface="Arial"/>
              </a:rPr>
              <a:t>Update parent noe</a:t>
            </a:r>
          </a:p>
        </p:txBody>
      </p:sp>
      <p:sp>
        <p:nvSpPr>
          <p:cNvPr id="430" name="TextShape 21"/>
          <p:cNvSpPr txBox="1"/>
          <p:nvPr/>
        </p:nvSpPr>
        <p:spPr>
          <a:xfrm>
            <a:off x="301937" y="435387"/>
            <a:ext cx="11889095" cy="1038396"/>
          </a:xfrm>
          <a:prstGeom prst="rect">
            <a:avLst/>
          </a:prstGeom>
          <a:noFill/>
          <a:ln>
            <a:noFill/>
          </a:ln>
        </p:spPr>
        <p:txBody>
          <a:bodyPr lIns="108847" tIns="54423" rIns="108847" bIns="54423"/>
          <a:lstStyle/>
          <a:p>
            <a:r>
              <a:rPr lang="en-IN" sz="2177" spc="-1">
                <a:solidFill>
                  <a:srgbClr val="CE181E"/>
                </a:solidFill>
                <a:latin typeface="Arial"/>
              </a:rPr>
              <a:t>3)Delete 15:</a:t>
            </a:r>
            <a:r>
              <a:rPr lang="en-IN" sz="2177" spc="-1">
                <a:solidFill>
                  <a:srgbClr val="000000"/>
                </a:solidFill>
                <a:latin typeface="Arial"/>
              </a:rPr>
              <a:t>  Now 15 is present in the leaf node which has minimum number of keys.So we </a:t>
            </a:r>
            <a:endParaRPr lang="en-IN" sz="2177" spc="-1">
              <a:solidFill>
                <a:srgbClr val="FFFFFF"/>
              </a:solidFill>
              <a:latin typeface="Arial"/>
            </a:endParaRPr>
          </a:p>
          <a:p>
            <a:r>
              <a:rPr lang="en-IN" sz="2177" spc="-1">
                <a:solidFill>
                  <a:srgbClr val="000000"/>
                </a:solidFill>
                <a:latin typeface="Arial"/>
              </a:rPr>
              <a:t>Can’t directly delete the element from the leaf node. As the sibiling nodes also has the minimum</a:t>
            </a:r>
            <a:endParaRPr lang="en-IN" sz="2177" spc="-1">
              <a:solidFill>
                <a:srgbClr val="FFFFFF"/>
              </a:solidFill>
              <a:latin typeface="Arial"/>
            </a:endParaRPr>
          </a:p>
          <a:p>
            <a:r>
              <a:rPr lang="en-IN" sz="2177" spc="-1">
                <a:solidFill>
                  <a:srgbClr val="000000"/>
                </a:solidFill>
                <a:latin typeface="Arial"/>
              </a:rPr>
              <a:t>Number of keys we need to merge the node with sibiling node.</a:t>
            </a:r>
            <a:endParaRPr lang="en-IN" sz="2177" spc="-1">
              <a:solidFill>
                <a:srgbClr val="FFFFFF"/>
              </a:solidFill>
              <a:latin typeface="Arial"/>
            </a:endParaRPr>
          </a:p>
        </p:txBody>
      </p:sp>
      <p:sp>
        <p:nvSpPr>
          <p:cNvPr id="431" name="TextShape 22"/>
          <p:cNvSpPr txBox="1"/>
          <p:nvPr/>
        </p:nvSpPr>
        <p:spPr>
          <a:xfrm>
            <a:off x="7314704" y="1654468"/>
            <a:ext cx="4876327" cy="1037961"/>
          </a:xfrm>
          <a:prstGeom prst="rect">
            <a:avLst/>
          </a:prstGeom>
          <a:noFill/>
          <a:ln>
            <a:noFill/>
          </a:ln>
        </p:spPr>
        <p:txBody>
          <a:bodyPr lIns="108847" tIns="54423" rIns="108847" bIns="54423"/>
          <a:lstStyle/>
          <a:p>
            <a:r>
              <a:rPr lang="en-IN" sz="2177" spc="-1">
                <a:solidFill>
                  <a:srgbClr val="003D73"/>
                </a:solidFill>
                <a:latin typeface="Arial"/>
              </a:rPr>
              <a:t>While deleting the element delete the </a:t>
            </a:r>
          </a:p>
          <a:p>
            <a:r>
              <a:rPr lang="en-IN" sz="2177" spc="-1">
                <a:solidFill>
                  <a:srgbClr val="003D73"/>
                </a:solidFill>
                <a:latin typeface="Arial"/>
              </a:rPr>
              <a:t>Separator also and update the parent node </a:t>
            </a:r>
          </a:p>
        </p:txBody>
      </p:sp>
      <p:sp>
        <p:nvSpPr>
          <p:cNvPr id="432" name="Line 23"/>
          <p:cNvSpPr/>
          <p:nvPr/>
        </p:nvSpPr>
        <p:spPr>
          <a:xfrm>
            <a:off x="1828837" y="4876327"/>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33" name="Line 24"/>
          <p:cNvSpPr/>
          <p:nvPr/>
        </p:nvSpPr>
        <p:spPr>
          <a:xfrm>
            <a:off x="3831614" y="4528018"/>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6" name="Slide Number Placeholder 25"/>
          <p:cNvSpPr>
            <a:spLocks noGrp="1"/>
          </p:cNvSpPr>
          <p:nvPr>
            <p:ph type="sldNum" sz="quarter" idx="12"/>
          </p:nvPr>
        </p:nvSpPr>
        <p:spPr/>
        <p:txBody>
          <a:bodyPr/>
          <a:lstStyle/>
          <a:p>
            <a:fld id="{659B9B6F-D550-41FB-97A3-3F5EDBC6875D}" type="slidenum">
              <a:rPr lang="en-US" smtClean="0"/>
              <a:pPr/>
              <a:t>155</a:t>
            </a:fld>
            <a:endParaRPr lang="en-US"/>
          </a:p>
        </p:txBody>
      </p:sp>
      <p:sp>
        <p:nvSpPr>
          <p:cNvPr id="27" name="Footer Placeholder 26"/>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296350287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 name="CustomShape 1"/>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435" name="Line 2"/>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36" name="Line 3"/>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37" name="CustomShape 4"/>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20       25</a:t>
            </a:r>
          </a:p>
        </p:txBody>
      </p:sp>
      <p:sp>
        <p:nvSpPr>
          <p:cNvPr id="438" name="CustomShape 5"/>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40   50</a:t>
            </a:r>
          </a:p>
        </p:txBody>
      </p:sp>
      <p:sp>
        <p:nvSpPr>
          <p:cNvPr id="439" name="Line 6"/>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40" name="Line 7"/>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41" name="Line 8"/>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42" name="Line 9"/>
          <p:cNvSpPr/>
          <p:nvPr/>
        </p:nvSpPr>
        <p:spPr>
          <a:xfrm>
            <a:off x="7837168"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43" name="Line 10"/>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44" name="CustomShape 11"/>
          <p:cNvSpPr/>
          <p:nvPr/>
        </p:nvSpPr>
        <p:spPr>
          <a:xfrm>
            <a:off x="174369" y="461509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5   10  19</a:t>
            </a:r>
          </a:p>
        </p:txBody>
      </p:sp>
      <p:sp>
        <p:nvSpPr>
          <p:cNvPr id="445" name="CustomShape 12"/>
          <p:cNvSpPr/>
          <p:nvPr/>
        </p:nvSpPr>
        <p:spPr>
          <a:xfrm>
            <a:off x="2351300" y="444094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446" name="CustomShape 13"/>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447" name="CustomShape 14"/>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a:t>
            </a:r>
          </a:p>
        </p:txBody>
      </p:sp>
      <p:sp>
        <p:nvSpPr>
          <p:cNvPr id="448" name="CustomShape 15"/>
          <p:cNvSpPr/>
          <p:nvPr/>
        </p:nvSpPr>
        <p:spPr>
          <a:xfrm>
            <a:off x="8011322" y="5311713"/>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a:t>
            </a:r>
          </a:p>
        </p:txBody>
      </p:sp>
      <p:sp>
        <p:nvSpPr>
          <p:cNvPr id="449" name="CustomShape 16"/>
          <p:cNvSpPr/>
          <p:nvPr/>
        </p:nvSpPr>
        <p:spPr>
          <a:xfrm>
            <a:off x="9317482" y="4353863"/>
            <a:ext cx="2264009"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50   60   90</a:t>
            </a:r>
          </a:p>
        </p:txBody>
      </p:sp>
      <p:sp>
        <p:nvSpPr>
          <p:cNvPr id="450" name="Line 17"/>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51" name="Line 18"/>
          <p:cNvSpPr/>
          <p:nvPr/>
        </p:nvSpPr>
        <p:spPr>
          <a:xfrm>
            <a:off x="7837168" y="5398791"/>
            <a:ext cx="261232" cy="609541"/>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52" name="Line 19"/>
          <p:cNvSpPr/>
          <p:nvPr/>
        </p:nvSpPr>
        <p:spPr>
          <a:xfrm flipV="1">
            <a:off x="9578713" y="4789250"/>
            <a:ext cx="0" cy="522464"/>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53" name="CustomShape 20"/>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48 is deleted</a:t>
            </a:r>
          </a:p>
          <a:p>
            <a:pPr algn="ctr"/>
            <a:r>
              <a:rPr lang="en-IN" sz="1451" spc="-1">
                <a:solidFill>
                  <a:srgbClr val="FFFFFF"/>
                </a:solidFill>
                <a:latin typeface="Arial"/>
              </a:rPr>
              <a:t>And  no need to</a:t>
            </a:r>
          </a:p>
          <a:p>
            <a:pPr algn="ctr"/>
            <a:r>
              <a:rPr lang="en-IN" sz="1451" spc="-1">
                <a:solidFill>
                  <a:srgbClr val="FFFFFF"/>
                </a:solidFill>
                <a:latin typeface="Arial"/>
              </a:rPr>
              <a:t>Updare the parent</a:t>
            </a:r>
          </a:p>
          <a:p>
            <a:pPr algn="ctr"/>
            <a:r>
              <a:rPr lang="en-IN" sz="1451" spc="-1">
                <a:solidFill>
                  <a:srgbClr val="FFFFFF"/>
                </a:solidFill>
                <a:latin typeface="Arial"/>
              </a:rPr>
              <a:t>node</a:t>
            </a:r>
          </a:p>
        </p:txBody>
      </p:sp>
      <p:sp>
        <p:nvSpPr>
          <p:cNvPr id="454" name="TextShape 21"/>
          <p:cNvSpPr txBox="1"/>
          <p:nvPr/>
        </p:nvSpPr>
        <p:spPr>
          <a:xfrm>
            <a:off x="301937" y="435387"/>
            <a:ext cx="11889095" cy="1038396"/>
          </a:xfrm>
          <a:prstGeom prst="rect">
            <a:avLst/>
          </a:prstGeom>
          <a:noFill/>
          <a:ln>
            <a:noFill/>
          </a:ln>
        </p:spPr>
        <p:txBody>
          <a:bodyPr lIns="108847" tIns="54423" rIns="108847" bIns="54423"/>
          <a:lstStyle/>
          <a:p>
            <a:r>
              <a:rPr lang="en-IN" sz="2177" spc="-1">
                <a:solidFill>
                  <a:srgbClr val="CE181E"/>
                </a:solidFill>
                <a:latin typeface="Arial"/>
              </a:rPr>
              <a:t>4)Delete 48:</a:t>
            </a:r>
            <a:r>
              <a:rPr lang="en-IN" sz="2177" spc="-1">
                <a:solidFill>
                  <a:srgbClr val="000000"/>
                </a:solidFill>
                <a:latin typeface="Arial"/>
              </a:rPr>
              <a:t>  Now 48 is present in the leaf node which has more than minimum number of keys.So we can simply delete the element with out any need to change the parent node.</a:t>
            </a:r>
            <a:endParaRPr lang="en-IN" sz="2177" spc="-1">
              <a:solidFill>
                <a:srgbClr val="FFFFFF"/>
              </a:solidFill>
              <a:latin typeface="Arial"/>
            </a:endParaRPr>
          </a:p>
          <a:p>
            <a:endParaRPr lang="en-IN" sz="2177" spc="-1">
              <a:solidFill>
                <a:srgbClr val="FFFFFF"/>
              </a:solidFill>
              <a:latin typeface="Arial"/>
            </a:endParaRPr>
          </a:p>
        </p:txBody>
      </p:sp>
      <p:sp>
        <p:nvSpPr>
          <p:cNvPr id="455" name="Line 22"/>
          <p:cNvSpPr/>
          <p:nvPr/>
        </p:nvSpPr>
        <p:spPr>
          <a:xfrm>
            <a:off x="1828837" y="4876327"/>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56" name="Line 23"/>
          <p:cNvSpPr/>
          <p:nvPr/>
        </p:nvSpPr>
        <p:spPr>
          <a:xfrm>
            <a:off x="3831614" y="4528018"/>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5" name="Slide Number Placeholder 24"/>
          <p:cNvSpPr>
            <a:spLocks noGrp="1"/>
          </p:cNvSpPr>
          <p:nvPr>
            <p:ph type="sldNum" sz="quarter" idx="12"/>
          </p:nvPr>
        </p:nvSpPr>
        <p:spPr/>
        <p:txBody>
          <a:bodyPr/>
          <a:lstStyle/>
          <a:p>
            <a:fld id="{659B9B6F-D550-41FB-97A3-3F5EDBC6875D}" type="slidenum">
              <a:rPr lang="en-US" smtClean="0"/>
              <a:pPr/>
              <a:t>156</a:t>
            </a:fld>
            <a:endParaRPr lang="en-US"/>
          </a:p>
        </p:txBody>
      </p:sp>
      <p:sp>
        <p:nvSpPr>
          <p:cNvPr id="26" name="Footer Placeholder 2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37915078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CustomShape 1"/>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458" name="Line 2"/>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59" name="Line 3"/>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0" name="CustomShape 4"/>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20       25</a:t>
            </a:r>
          </a:p>
        </p:txBody>
      </p:sp>
      <p:sp>
        <p:nvSpPr>
          <p:cNvPr id="461" name="CustomShape 5"/>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40   60</a:t>
            </a:r>
          </a:p>
        </p:txBody>
      </p:sp>
      <p:sp>
        <p:nvSpPr>
          <p:cNvPr id="462" name="Line 6"/>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3" name="Line 7"/>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4" name="Line 8"/>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5" name="Line 9"/>
          <p:cNvSpPr/>
          <p:nvPr/>
        </p:nvSpPr>
        <p:spPr>
          <a:xfrm>
            <a:off x="8185477" y="3483091"/>
            <a:ext cx="435386" cy="19157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6" name="Line 10"/>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67" name="CustomShape 11"/>
          <p:cNvSpPr/>
          <p:nvPr/>
        </p:nvSpPr>
        <p:spPr>
          <a:xfrm>
            <a:off x="174369" y="461509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5   10  19</a:t>
            </a:r>
          </a:p>
        </p:txBody>
      </p:sp>
      <p:sp>
        <p:nvSpPr>
          <p:cNvPr id="468" name="CustomShape 12"/>
          <p:cNvSpPr/>
          <p:nvPr/>
        </p:nvSpPr>
        <p:spPr>
          <a:xfrm>
            <a:off x="2351300" y="444094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469" name="CustomShape 13"/>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470" name="CustomShape 14"/>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a:t>
            </a:r>
          </a:p>
        </p:txBody>
      </p:sp>
      <p:sp>
        <p:nvSpPr>
          <p:cNvPr id="471" name="CustomShape 15"/>
          <p:cNvSpPr/>
          <p:nvPr/>
        </p:nvSpPr>
        <p:spPr>
          <a:xfrm>
            <a:off x="8098400" y="4615095"/>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40  42  45</a:t>
            </a:r>
          </a:p>
        </p:txBody>
      </p:sp>
      <p:sp>
        <p:nvSpPr>
          <p:cNvPr id="472" name="CustomShape 16"/>
          <p:cNvSpPr/>
          <p:nvPr/>
        </p:nvSpPr>
        <p:spPr>
          <a:xfrm>
            <a:off x="9752868" y="4353863"/>
            <a:ext cx="1741545"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60     90</a:t>
            </a:r>
          </a:p>
        </p:txBody>
      </p:sp>
      <p:sp>
        <p:nvSpPr>
          <p:cNvPr id="473" name="Line 17"/>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74" name="CustomShape 18"/>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50 is deleted</a:t>
            </a:r>
          </a:p>
          <a:p>
            <a:pPr algn="ctr"/>
            <a:r>
              <a:rPr lang="en-IN" sz="1451" spc="-1">
                <a:solidFill>
                  <a:srgbClr val="FFFFFF"/>
                </a:solidFill>
                <a:latin typeface="Arial"/>
              </a:rPr>
              <a:t>And  need to</a:t>
            </a:r>
          </a:p>
          <a:p>
            <a:pPr algn="ctr"/>
            <a:r>
              <a:rPr lang="en-IN" sz="1451" spc="-1">
                <a:solidFill>
                  <a:srgbClr val="FFFFFF"/>
                </a:solidFill>
                <a:latin typeface="Arial"/>
              </a:rPr>
              <a:t>Updare the parent</a:t>
            </a:r>
          </a:p>
          <a:p>
            <a:pPr algn="ctr"/>
            <a:r>
              <a:rPr lang="en-IN" sz="1451" spc="-1">
                <a:solidFill>
                  <a:srgbClr val="FFFFFF"/>
                </a:solidFill>
                <a:latin typeface="Arial"/>
              </a:rPr>
              <a:t>node</a:t>
            </a:r>
          </a:p>
        </p:txBody>
      </p:sp>
      <p:sp>
        <p:nvSpPr>
          <p:cNvPr id="475" name="TextShape 19"/>
          <p:cNvSpPr txBox="1"/>
          <p:nvPr/>
        </p:nvSpPr>
        <p:spPr>
          <a:xfrm>
            <a:off x="301937" y="435387"/>
            <a:ext cx="11889095" cy="1038396"/>
          </a:xfrm>
          <a:prstGeom prst="rect">
            <a:avLst/>
          </a:prstGeom>
          <a:noFill/>
          <a:ln>
            <a:noFill/>
          </a:ln>
        </p:spPr>
        <p:txBody>
          <a:bodyPr lIns="108847" tIns="54423" rIns="108847" bIns="54423"/>
          <a:lstStyle/>
          <a:p>
            <a:r>
              <a:rPr lang="en-IN" sz="2177" spc="-1">
                <a:solidFill>
                  <a:srgbClr val="CE181E"/>
                </a:solidFill>
                <a:latin typeface="Arial"/>
              </a:rPr>
              <a:t>5)Delete 50:</a:t>
            </a:r>
            <a:r>
              <a:rPr lang="en-IN" sz="2177" spc="-1">
                <a:solidFill>
                  <a:srgbClr val="000000"/>
                </a:solidFill>
                <a:latin typeface="Arial"/>
              </a:rPr>
              <a:t>  Now 50 is present in the leaf node which has more than minimum number of keys.So we can simply delete the element with out any need to change the parent node.</a:t>
            </a:r>
            <a:endParaRPr lang="en-IN" sz="2177" spc="-1">
              <a:solidFill>
                <a:srgbClr val="FFFFFF"/>
              </a:solidFill>
              <a:latin typeface="Arial"/>
            </a:endParaRPr>
          </a:p>
          <a:p>
            <a:endParaRPr lang="en-IN" sz="2177" spc="-1">
              <a:solidFill>
                <a:srgbClr val="FFFFFF"/>
              </a:solidFill>
              <a:latin typeface="Arial"/>
            </a:endParaRPr>
          </a:p>
        </p:txBody>
      </p:sp>
      <p:sp>
        <p:nvSpPr>
          <p:cNvPr id="476" name="Line 20"/>
          <p:cNvSpPr/>
          <p:nvPr/>
        </p:nvSpPr>
        <p:spPr>
          <a:xfrm>
            <a:off x="1828837" y="4876327"/>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77" name="Line 21"/>
          <p:cNvSpPr/>
          <p:nvPr/>
        </p:nvSpPr>
        <p:spPr>
          <a:xfrm>
            <a:off x="3831614" y="4528018"/>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78" name="Line 22"/>
          <p:cNvSpPr/>
          <p:nvPr/>
        </p:nvSpPr>
        <p:spPr>
          <a:xfrm>
            <a:off x="7750091" y="4876327"/>
            <a:ext cx="522464"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79" name="Line 23"/>
          <p:cNvSpPr/>
          <p:nvPr/>
        </p:nvSpPr>
        <p:spPr>
          <a:xfrm flipV="1">
            <a:off x="9665791" y="4702173"/>
            <a:ext cx="348309" cy="435386"/>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25" name="Slide Number Placeholder 24"/>
          <p:cNvSpPr>
            <a:spLocks noGrp="1"/>
          </p:cNvSpPr>
          <p:nvPr>
            <p:ph type="sldNum" sz="quarter" idx="12"/>
          </p:nvPr>
        </p:nvSpPr>
        <p:spPr/>
        <p:txBody>
          <a:bodyPr/>
          <a:lstStyle/>
          <a:p>
            <a:fld id="{659B9B6F-D550-41FB-97A3-3F5EDBC6875D}" type="slidenum">
              <a:rPr lang="en-US" smtClean="0"/>
              <a:pPr/>
              <a:t>157</a:t>
            </a:fld>
            <a:endParaRPr lang="en-US"/>
          </a:p>
        </p:txBody>
      </p:sp>
      <p:sp>
        <p:nvSpPr>
          <p:cNvPr id="26" name="Footer Placeholder 25"/>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00777677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CustomShape 1"/>
          <p:cNvSpPr/>
          <p:nvPr/>
        </p:nvSpPr>
        <p:spPr>
          <a:xfrm>
            <a:off x="4876541" y="1393236"/>
            <a:ext cx="1044927" cy="522464"/>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a:t>
            </a:r>
          </a:p>
        </p:txBody>
      </p:sp>
      <p:sp>
        <p:nvSpPr>
          <p:cNvPr id="481" name="Line 2"/>
          <p:cNvSpPr/>
          <p:nvPr/>
        </p:nvSpPr>
        <p:spPr>
          <a:xfrm flipH="1">
            <a:off x="3134996" y="1741546"/>
            <a:ext cx="1741545"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2" name="Line 3"/>
          <p:cNvSpPr/>
          <p:nvPr/>
        </p:nvSpPr>
        <p:spPr>
          <a:xfrm>
            <a:off x="5921468" y="1654468"/>
            <a:ext cx="165446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3" name="CustomShape 4"/>
          <p:cNvSpPr/>
          <p:nvPr/>
        </p:nvSpPr>
        <p:spPr>
          <a:xfrm>
            <a:off x="1741759" y="2873550"/>
            <a:ext cx="252524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20       25</a:t>
            </a:r>
          </a:p>
        </p:txBody>
      </p:sp>
      <p:sp>
        <p:nvSpPr>
          <p:cNvPr id="484" name="CustomShape 5"/>
          <p:cNvSpPr/>
          <p:nvPr/>
        </p:nvSpPr>
        <p:spPr>
          <a:xfrm>
            <a:off x="6966395" y="2873550"/>
            <a:ext cx="1480314"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40   45</a:t>
            </a:r>
          </a:p>
        </p:txBody>
      </p:sp>
      <p:sp>
        <p:nvSpPr>
          <p:cNvPr id="485" name="Line 6"/>
          <p:cNvSpPr/>
          <p:nvPr/>
        </p:nvSpPr>
        <p:spPr>
          <a:xfrm flipH="1">
            <a:off x="1045141" y="3396013"/>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6" name="Line 7"/>
          <p:cNvSpPr/>
          <p:nvPr/>
        </p:nvSpPr>
        <p:spPr>
          <a:xfrm>
            <a:off x="4267000" y="3308936"/>
            <a:ext cx="696618"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7" name="Line 8"/>
          <p:cNvSpPr/>
          <p:nvPr/>
        </p:nvSpPr>
        <p:spPr>
          <a:xfrm flipH="1">
            <a:off x="6879318" y="3308936"/>
            <a:ext cx="87077" cy="1393236"/>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8" name="Line 9"/>
          <p:cNvSpPr/>
          <p:nvPr/>
        </p:nvSpPr>
        <p:spPr>
          <a:xfrm>
            <a:off x="8446709" y="3221859"/>
            <a:ext cx="1306159" cy="1219082"/>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89" name="CustomShape 10"/>
          <p:cNvSpPr/>
          <p:nvPr/>
        </p:nvSpPr>
        <p:spPr>
          <a:xfrm>
            <a:off x="174369" y="4615095"/>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5   10  19</a:t>
            </a:r>
          </a:p>
        </p:txBody>
      </p:sp>
      <p:sp>
        <p:nvSpPr>
          <p:cNvPr id="490" name="CustomShape 11"/>
          <p:cNvSpPr/>
          <p:nvPr/>
        </p:nvSpPr>
        <p:spPr>
          <a:xfrm>
            <a:off x="2351300" y="4440940"/>
            <a:ext cx="1567391" cy="870773"/>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20   24</a:t>
            </a:r>
          </a:p>
        </p:txBody>
      </p:sp>
      <p:sp>
        <p:nvSpPr>
          <p:cNvPr id="491" name="CustomShape 12"/>
          <p:cNvSpPr/>
          <p:nvPr/>
        </p:nvSpPr>
        <p:spPr>
          <a:xfrm>
            <a:off x="4528232" y="4440941"/>
            <a:ext cx="1306159"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25  27  28</a:t>
            </a:r>
          </a:p>
        </p:txBody>
      </p:sp>
      <p:sp>
        <p:nvSpPr>
          <p:cNvPr id="492" name="CustomShape 13"/>
          <p:cNvSpPr/>
          <p:nvPr/>
        </p:nvSpPr>
        <p:spPr>
          <a:xfrm>
            <a:off x="6182700" y="4702173"/>
            <a:ext cx="1654468"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30    35 </a:t>
            </a:r>
          </a:p>
        </p:txBody>
      </p:sp>
      <p:sp>
        <p:nvSpPr>
          <p:cNvPr id="493" name="CustomShape 14"/>
          <p:cNvSpPr/>
          <p:nvPr/>
        </p:nvSpPr>
        <p:spPr>
          <a:xfrm>
            <a:off x="8098400" y="4615095"/>
            <a:ext cx="1567391" cy="696618"/>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40    42</a:t>
            </a:r>
          </a:p>
        </p:txBody>
      </p:sp>
      <p:sp>
        <p:nvSpPr>
          <p:cNvPr id="494" name="CustomShape 15"/>
          <p:cNvSpPr/>
          <p:nvPr/>
        </p:nvSpPr>
        <p:spPr>
          <a:xfrm>
            <a:off x="9752868" y="4353863"/>
            <a:ext cx="1741545" cy="609541"/>
          </a:xfrm>
          <a:prstGeom prst="rect">
            <a:avLst/>
          </a:prstGeom>
          <a:solidFill>
            <a:srgbClr val="C7243A"/>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2177" spc="-1">
                <a:solidFill>
                  <a:srgbClr val="FFFFFF"/>
                </a:solidFill>
                <a:latin typeface="Arial"/>
              </a:rPr>
              <a:t>45     90</a:t>
            </a:r>
          </a:p>
        </p:txBody>
      </p:sp>
      <p:sp>
        <p:nvSpPr>
          <p:cNvPr id="495" name="Line 16"/>
          <p:cNvSpPr/>
          <p:nvPr/>
        </p:nvSpPr>
        <p:spPr>
          <a:xfrm>
            <a:off x="5834391" y="4615095"/>
            <a:ext cx="435386" cy="348309"/>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96" name="CustomShape 17"/>
          <p:cNvSpPr/>
          <p:nvPr/>
        </p:nvSpPr>
        <p:spPr>
          <a:xfrm>
            <a:off x="87291" y="1915700"/>
            <a:ext cx="1654468" cy="1219082"/>
          </a:xfrm>
          <a:custGeom>
            <a:avLst/>
            <a:gdLst/>
            <a:ahLst/>
            <a:cxnLst/>
            <a:rect l="0" t="0" r="r" b="b"/>
            <a:pathLst>
              <a:path w="3802" h="2802">
                <a:moveTo>
                  <a:pt x="0" y="0"/>
                </a:moveTo>
                <a:lnTo>
                  <a:pt x="3000" y="0"/>
                </a:lnTo>
                <a:lnTo>
                  <a:pt x="3801" y="1400"/>
                </a:lnTo>
                <a:lnTo>
                  <a:pt x="3000" y="2801"/>
                </a:lnTo>
                <a:lnTo>
                  <a:pt x="0" y="2801"/>
                </a:lnTo>
                <a:lnTo>
                  <a:pt x="0" y="0"/>
                </a:lnTo>
              </a:path>
            </a:pathLst>
          </a:custGeom>
          <a:solidFill>
            <a:srgbClr val="FDC578"/>
          </a:solidFill>
          <a:ln>
            <a:solidFill>
              <a:srgbClr val="3465A4"/>
            </a:solidFill>
          </a:ln>
        </p:spPr>
        <p:style>
          <a:lnRef idx="0">
            <a:scrgbClr r="0" g="0" b="0"/>
          </a:lnRef>
          <a:fillRef idx="0">
            <a:scrgbClr r="0" g="0" b="0"/>
          </a:fillRef>
          <a:effectRef idx="0">
            <a:scrgbClr r="0" g="0" b="0"/>
          </a:effectRef>
          <a:fontRef idx="minor"/>
        </p:style>
        <p:txBody>
          <a:bodyPr wrap="none" lIns="108847" tIns="54423" rIns="108847" bIns="54423" anchor="ctr"/>
          <a:lstStyle/>
          <a:p>
            <a:pPr algn="ctr"/>
            <a:r>
              <a:rPr lang="en-IN" sz="1451" spc="-1">
                <a:solidFill>
                  <a:srgbClr val="FFFFFF"/>
                </a:solidFill>
                <a:latin typeface="Arial"/>
              </a:rPr>
              <a:t>Here 50 is deleted</a:t>
            </a:r>
          </a:p>
          <a:p>
            <a:pPr algn="ctr"/>
            <a:r>
              <a:rPr lang="en-IN" sz="1451" spc="-1">
                <a:solidFill>
                  <a:srgbClr val="FFFFFF"/>
                </a:solidFill>
                <a:latin typeface="Arial"/>
              </a:rPr>
              <a:t>And  no need to</a:t>
            </a:r>
          </a:p>
          <a:p>
            <a:pPr algn="ctr"/>
            <a:r>
              <a:rPr lang="en-IN" sz="1451" spc="-1">
                <a:solidFill>
                  <a:srgbClr val="FFFFFF"/>
                </a:solidFill>
                <a:latin typeface="Arial"/>
              </a:rPr>
              <a:t>Updare the parent</a:t>
            </a:r>
          </a:p>
          <a:p>
            <a:pPr algn="ctr"/>
            <a:r>
              <a:rPr lang="en-IN" sz="1451" spc="-1">
                <a:solidFill>
                  <a:srgbClr val="FFFFFF"/>
                </a:solidFill>
                <a:latin typeface="Arial"/>
              </a:rPr>
              <a:t>node</a:t>
            </a:r>
          </a:p>
        </p:txBody>
      </p:sp>
      <p:sp>
        <p:nvSpPr>
          <p:cNvPr id="497" name="TextShape 18"/>
          <p:cNvSpPr txBox="1"/>
          <p:nvPr/>
        </p:nvSpPr>
        <p:spPr>
          <a:xfrm>
            <a:off x="301937" y="435386"/>
            <a:ext cx="11889095" cy="1347521"/>
          </a:xfrm>
          <a:prstGeom prst="rect">
            <a:avLst/>
          </a:prstGeom>
          <a:noFill/>
          <a:ln>
            <a:noFill/>
          </a:ln>
        </p:spPr>
        <p:txBody>
          <a:bodyPr lIns="108847" tIns="54423" rIns="108847" bIns="54423"/>
          <a:lstStyle/>
          <a:p>
            <a:r>
              <a:rPr lang="en-IN" sz="2177" spc="-1">
                <a:solidFill>
                  <a:srgbClr val="CE181E"/>
                </a:solidFill>
                <a:latin typeface="Arial"/>
              </a:rPr>
              <a:t>6)Delete 60:</a:t>
            </a:r>
            <a:r>
              <a:rPr lang="en-IN" sz="2177" spc="-1">
                <a:solidFill>
                  <a:srgbClr val="000000"/>
                </a:solidFill>
                <a:latin typeface="Arial"/>
              </a:rPr>
              <a:t>  Now 60 is present in the leaf node which has minimum number of keys.So we can’t simply delete the element. So here the left sibiling has more than minimum no of keys so we can  barrow from it and update the parent node.</a:t>
            </a:r>
            <a:endParaRPr lang="en-IN" sz="2177" spc="-1">
              <a:solidFill>
                <a:srgbClr val="FFFFFF"/>
              </a:solidFill>
              <a:latin typeface="Arial"/>
            </a:endParaRPr>
          </a:p>
          <a:p>
            <a:endParaRPr lang="en-IN" sz="2177" spc="-1">
              <a:solidFill>
                <a:srgbClr val="FFFFFF"/>
              </a:solidFill>
              <a:latin typeface="Arial"/>
            </a:endParaRPr>
          </a:p>
        </p:txBody>
      </p:sp>
      <p:sp>
        <p:nvSpPr>
          <p:cNvPr id="498" name="Line 19"/>
          <p:cNvSpPr/>
          <p:nvPr/>
        </p:nvSpPr>
        <p:spPr>
          <a:xfrm>
            <a:off x="1828837" y="4876327"/>
            <a:ext cx="696618"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499" name="Line 20"/>
          <p:cNvSpPr/>
          <p:nvPr/>
        </p:nvSpPr>
        <p:spPr>
          <a:xfrm>
            <a:off x="3831614" y="4528018"/>
            <a:ext cx="870773" cy="87077"/>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500" name="Line 21"/>
          <p:cNvSpPr/>
          <p:nvPr/>
        </p:nvSpPr>
        <p:spPr>
          <a:xfrm>
            <a:off x="7750091" y="4876327"/>
            <a:ext cx="522464" cy="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501" name="Line 22"/>
          <p:cNvSpPr/>
          <p:nvPr/>
        </p:nvSpPr>
        <p:spPr>
          <a:xfrm flipV="1">
            <a:off x="9665791" y="4702173"/>
            <a:ext cx="348309" cy="435386"/>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502" name="Line 23"/>
          <p:cNvSpPr/>
          <p:nvPr/>
        </p:nvSpPr>
        <p:spPr>
          <a:xfrm>
            <a:off x="7837168" y="3483091"/>
            <a:ext cx="957850" cy="1132004"/>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503" name="TextShape 24"/>
          <p:cNvSpPr txBox="1"/>
          <p:nvPr/>
        </p:nvSpPr>
        <p:spPr>
          <a:xfrm>
            <a:off x="7401782" y="1393236"/>
            <a:ext cx="4440941" cy="1347521"/>
          </a:xfrm>
          <a:prstGeom prst="rect">
            <a:avLst/>
          </a:prstGeom>
          <a:noFill/>
          <a:ln>
            <a:noFill/>
          </a:ln>
        </p:spPr>
        <p:txBody>
          <a:bodyPr lIns="108847" tIns="54423" rIns="108847" bIns="54423"/>
          <a:lstStyle/>
          <a:p>
            <a:r>
              <a:rPr lang="en-IN" sz="2177" spc="-1">
                <a:solidFill>
                  <a:srgbClr val="00508F"/>
                </a:solidFill>
                <a:latin typeface="Arial"/>
              </a:rPr>
              <a:t>Here 60 is deleted from the leaf node and parent node.now we barrow 45 from left sibiling and updated the parent node also.</a:t>
            </a:r>
          </a:p>
        </p:txBody>
      </p:sp>
      <p:sp>
        <p:nvSpPr>
          <p:cNvPr id="504" name="TextShape 25"/>
          <p:cNvSpPr txBox="1"/>
          <p:nvPr/>
        </p:nvSpPr>
        <p:spPr>
          <a:xfrm>
            <a:off x="435600" y="5834177"/>
            <a:ext cx="11581277" cy="418842"/>
          </a:xfrm>
          <a:prstGeom prst="rect">
            <a:avLst/>
          </a:prstGeom>
          <a:noFill/>
          <a:ln>
            <a:noFill/>
          </a:ln>
        </p:spPr>
        <p:txBody>
          <a:bodyPr lIns="108847" tIns="54423" rIns="108847" bIns="54423"/>
          <a:lstStyle/>
          <a:p>
            <a:r>
              <a:rPr lang="en-IN" sz="2177" spc="-1">
                <a:solidFill>
                  <a:srgbClr val="21409A"/>
                </a:solidFill>
                <a:latin typeface="Arial"/>
              </a:rPr>
              <a:t>This is the B+ tree after deleting some elements.</a:t>
            </a:r>
          </a:p>
        </p:txBody>
      </p:sp>
      <p:sp>
        <p:nvSpPr>
          <p:cNvPr id="27" name="Slide Number Placeholder 26"/>
          <p:cNvSpPr>
            <a:spLocks noGrp="1"/>
          </p:cNvSpPr>
          <p:nvPr>
            <p:ph type="sldNum" sz="quarter" idx="12"/>
          </p:nvPr>
        </p:nvSpPr>
        <p:spPr/>
        <p:txBody>
          <a:bodyPr/>
          <a:lstStyle/>
          <a:p>
            <a:fld id="{659B9B6F-D550-41FB-97A3-3F5EDBC6875D}" type="slidenum">
              <a:rPr lang="en-US" smtClean="0"/>
              <a:pPr/>
              <a:t>158</a:t>
            </a:fld>
            <a:endParaRPr lang="en-US"/>
          </a:p>
        </p:txBody>
      </p:sp>
      <p:sp>
        <p:nvSpPr>
          <p:cNvPr id="28" name="Footer Placeholder 27"/>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59701765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277632"/>
            <a:ext cx="7997190" cy="3581162"/>
          </a:xfrm>
        </p:spPr>
        <p:txBody>
          <a:bodyPr anchor="ctr">
            <a:normAutofit/>
          </a:bodyPr>
          <a:lstStyle/>
          <a:p>
            <a:pPr marL="0" indent="0" algn="ctr">
              <a:buNone/>
            </a:pPr>
            <a:r>
              <a:rPr lang="en-US" sz="3300" b="1" dirty="0">
                <a:solidFill>
                  <a:srgbClr val="0069B8"/>
                </a:solidFill>
              </a:rPr>
              <a:t>Queries???</a:t>
            </a:r>
          </a:p>
          <a:p>
            <a:pPr marL="0" indent="0" algn="ctr">
              <a:buNone/>
            </a:pPr>
            <a:r>
              <a:rPr lang="en-US" sz="1200" b="1" smtClean="0">
                <a:solidFill>
                  <a:srgbClr val="0069B8"/>
                </a:solidFill>
              </a:rPr>
              <a:t>(</a:t>
            </a:r>
            <a:r>
              <a:rPr lang="en-US" sz="1200" b="1" smtClean="0">
                <a:solidFill>
                  <a:srgbClr val="0069B8"/>
                </a:solidFill>
              </a:rPr>
              <a:t>anilkumar10491</a:t>
            </a:r>
            <a:r>
              <a:rPr lang="en-US" sz="1200" b="1" smtClean="0">
                <a:solidFill>
                  <a:srgbClr val="0069B8"/>
                </a:solidFill>
              </a:rPr>
              <a:t>@rguktsklm.ac.in</a:t>
            </a:r>
            <a:r>
              <a:rPr lang="en-US" sz="1200" b="1" dirty="0">
                <a:solidFill>
                  <a:srgbClr val="0069B8"/>
                </a:solidFill>
              </a:rPr>
              <a:t>)</a:t>
            </a:r>
          </a:p>
        </p:txBody>
      </p:sp>
      <p:sp>
        <p:nvSpPr>
          <p:cNvPr id="11" name="Footer Placeholder 10"/>
          <p:cNvSpPr>
            <a:spLocks noGrp="1"/>
          </p:cNvSpPr>
          <p:nvPr>
            <p:ph type="ftr" sz="quarter" idx="11"/>
          </p:nvPr>
        </p:nvSpPr>
        <p:spPr/>
        <p:txBody>
          <a:bodyPr/>
          <a:lstStyle/>
          <a:p>
            <a:r>
              <a:rPr lang="en-US" smtClean="0"/>
              <a:t>Data Structures-T.Anil Kumar</a:t>
            </a:r>
            <a:endParaRPr lang="en-US" dirty="0"/>
          </a:p>
        </p:txBody>
      </p:sp>
      <p:sp>
        <p:nvSpPr>
          <p:cNvPr id="2" name="Slide Number Placeholder 1"/>
          <p:cNvSpPr>
            <a:spLocks noGrp="1"/>
          </p:cNvSpPr>
          <p:nvPr>
            <p:ph type="sldNum" sz="quarter" idx="12"/>
          </p:nvPr>
        </p:nvSpPr>
        <p:spPr/>
        <p:txBody>
          <a:bodyPr/>
          <a:lstStyle/>
          <a:p>
            <a:fld id="{659B9B6F-D550-41FB-97A3-3F5EDBC6875D}" type="slidenum">
              <a:rPr lang="en-US" smtClean="0"/>
              <a:pPr/>
              <a:t>159</a:t>
            </a:fld>
            <a:endParaRPr lang="en-US"/>
          </a:p>
        </p:txBody>
      </p:sp>
    </p:spTree>
    <p:extLst>
      <p:ext uri="{BB962C8B-B14F-4D97-AF65-F5344CB8AC3E}">
        <p14:creationId xmlns:p14="http://schemas.microsoft.com/office/powerpoint/2010/main" xmlns="" val="191688211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609600" y="-659130"/>
            <a:ext cx="10972800" cy="435610"/>
          </a:xfrm>
        </p:spPr>
        <p:txBody>
          <a:bodyPr>
            <a:normAutofit fontScale="90000"/>
          </a:bodyPr>
          <a:lstStyle/>
          <a:p>
            <a:endParaRPr lang="en-US"/>
          </a:p>
        </p:txBody>
      </p:sp>
      <p:sp>
        <p:nvSpPr>
          <p:cNvPr id="3" name="Content Placeholder 2"/>
          <p:cNvSpPr>
            <a:spLocks noGrp="1"/>
          </p:cNvSpPr>
          <p:nvPr>
            <p:ph sz="half" idx="1"/>
          </p:nvPr>
        </p:nvSpPr>
        <p:spPr>
          <a:xfrm>
            <a:off x="360045" y="469900"/>
            <a:ext cx="6238875" cy="5656580"/>
          </a:xfrm>
        </p:spPr>
        <p:txBody>
          <a:bodyPr>
            <a:normAutofit/>
          </a:bodyPr>
          <a:lstStyle/>
          <a:p>
            <a:pPr marL="0" indent="0">
              <a:buFont typeface="Wingdings" panose="05000000000000000000" charset="0"/>
              <a:buNone/>
            </a:pPr>
            <a:r>
              <a:rPr lang="en-US" sz="3800" dirty="0">
                <a:solidFill>
                  <a:srgbClr val="92D050"/>
                </a:solidFill>
              </a:rPr>
              <a:t>2.RR NOTATION</a:t>
            </a:r>
          </a:p>
          <a:p>
            <a:pPr>
              <a:buFont typeface="Wingdings" panose="05000000000000000000" charset="0"/>
              <a:buChar char="Ø"/>
            </a:pPr>
            <a:endParaRPr lang="en-US" dirty="0"/>
          </a:p>
          <a:p>
            <a:pPr>
              <a:buFont typeface="Wingdings" panose="05000000000000000000" charset="0"/>
              <a:buChar char="Ø"/>
            </a:pPr>
            <a:r>
              <a:rPr lang="en-US" sz="2100" dirty="0"/>
              <a:t>When the node is inserted at right side of right sub tree which has no right sub tree, that condition is called RR notation.</a:t>
            </a:r>
          </a:p>
          <a:p>
            <a:pPr>
              <a:buFont typeface="Wingdings" panose="05000000000000000000" charset="0"/>
              <a:buChar char="Ø"/>
            </a:pPr>
            <a:r>
              <a:rPr lang="en-US" sz="2100" dirty="0"/>
              <a:t>Rotate the parent in anti-clockwise direction.</a:t>
            </a:r>
          </a:p>
        </p:txBody>
      </p:sp>
      <p:pic>
        <p:nvPicPr>
          <p:cNvPr id="4" name="Content Placeholder 3" descr="rr"/>
          <p:cNvPicPr>
            <a:picLocks noGrp="1" noChangeAspect="1"/>
          </p:cNvPicPr>
          <p:nvPr>
            <p:ph sz="half" idx="2"/>
          </p:nvPr>
        </p:nvPicPr>
        <p:blipFill>
          <a:blip r:embed="rId2"/>
          <a:stretch>
            <a:fillRect/>
          </a:stretch>
        </p:blipFill>
        <p:spPr>
          <a:xfrm>
            <a:off x="2741799" y="3425590"/>
            <a:ext cx="4955139" cy="1670192"/>
          </a:xfrm>
          <a:prstGeom prst="rect">
            <a:avLst/>
          </a:prstGeom>
        </p:spPr>
      </p:pic>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16</a:t>
            </a:fld>
            <a:endParaRPr lang="en-US"/>
          </a:p>
        </p:txBody>
      </p:sp>
    </p:spTree>
    <p:extLst>
      <p:ext uri="{BB962C8B-B14F-4D97-AF65-F5344CB8AC3E}">
        <p14:creationId xmlns:p14="http://schemas.microsoft.com/office/powerpoint/2010/main" xmlns="" val="16354147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685800" indent="-685800">
              <a:buFont typeface="Wingdings" panose="05000000000000000000" charset="0"/>
              <a:buChar char="v"/>
            </a:pPr>
            <a:r>
              <a:rPr lang="en-US" sz="3800" dirty="0">
                <a:solidFill>
                  <a:srgbClr val="92D050"/>
                </a:solidFill>
                <a:latin typeface="+mn-lt"/>
                <a:ea typeface="+mn-ea"/>
                <a:cs typeface="+mn-cs"/>
              </a:rPr>
              <a:t>DOUBLE ROTATION</a:t>
            </a:r>
          </a:p>
        </p:txBody>
      </p:sp>
      <p:sp>
        <p:nvSpPr>
          <p:cNvPr id="3" name="Content Placeholder 2"/>
          <p:cNvSpPr>
            <a:spLocks noGrp="1"/>
          </p:cNvSpPr>
          <p:nvPr>
            <p:ph sz="half" idx="1"/>
          </p:nvPr>
        </p:nvSpPr>
        <p:spPr>
          <a:xfrm>
            <a:off x="465455" y="1417955"/>
            <a:ext cx="5528945" cy="4708525"/>
          </a:xfrm>
        </p:spPr>
        <p:txBody>
          <a:bodyPr>
            <a:normAutofit/>
          </a:bodyPr>
          <a:lstStyle/>
          <a:p>
            <a:pPr marL="0" indent="0">
              <a:buNone/>
            </a:pPr>
            <a:endParaRPr lang="en-US" b="1" u="sng" dirty="0"/>
          </a:p>
          <a:p>
            <a:pPr marL="0" indent="0">
              <a:buNone/>
            </a:pPr>
            <a:r>
              <a:rPr lang="en-US" sz="2800" b="1" dirty="0" smtClean="0">
                <a:solidFill>
                  <a:schemeClr val="accent5"/>
                </a:solidFill>
                <a:latin typeface="Times New Roman" panose="02020603050405020304" pitchFamily="18" charset="0"/>
                <a:cs typeface="Times New Roman" panose="02020603050405020304" pitchFamily="18" charset="0"/>
              </a:rPr>
              <a:t>LR </a:t>
            </a:r>
            <a:r>
              <a:rPr lang="en-US" sz="2800" b="1" dirty="0">
                <a:solidFill>
                  <a:schemeClr val="accent5"/>
                </a:solidFill>
                <a:latin typeface="Times New Roman" panose="02020603050405020304" pitchFamily="18" charset="0"/>
                <a:cs typeface="Times New Roman" panose="02020603050405020304" pitchFamily="18" charset="0"/>
              </a:rPr>
              <a:t>NOTATION</a:t>
            </a:r>
          </a:p>
          <a:p>
            <a:pPr>
              <a:buFont typeface="Wingdings" panose="05000000000000000000" charset="0"/>
              <a:buChar char="Ø"/>
            </a:pPr>
            <a:endParaRPr lang="en-US" dirty="0"/>
          </a:p>
          <a:p>
            <a:pPr>
              <a:buFont typeface="Wingdings" panose="05000000000000000000" charset="0"/>
              <a:buChar char="Ø"/>
            </a:pPr>
            <a:r>
              <a:rPr lang="en-US" sz="2100" dirty="0"/>
              <a:t>When the node is </a:t>
            </a:r>
            <a:r>
              <a:rPr lang="en-US" sz="2100" dirty="0" err="1"/>
              <a:t>insterted</a:t>
            </a:r>
            <a:r>
              <a:rPr lang="en-US" sz="2100" dirty="0"/>
              <a:t> at right side of left sub tree which has no right sub </a:t>
            </a:r>
            <a:r>
              <a:rPr lang="en-US" sz="2100" dirty="0" err="1"/>
              <a:t>tree,that</a:t>
            </a:r>
            <a:r>
              <a:rPr lang="en-US" sz="2100" dirty="0"/>
              <a:t> condition is called LR notation.</a:t>
            </a:r>
          </a:p>
          <a:p>
            <a:pPr>
              <a:buFont typeface="Wingdings" panose="05000000000000000000" charset="0"/>
              <a:buChar char="Ø"/>
            </a:pPr>
            <a:r>
              <a:rPr lang="en-US" sz="2100" dirty="0"/>
              <a:t>Rotate the parent in ANTI-CLOCKWISE and then  CLOCKWISE direction in LR notation.</a:t>
            </a:r>
          </a:p>
        </p:txBody>
      </p:sp>
      <p:pic>
        <p:nvPicPr>
          <p:cNvPr id="6" name="Content Placeholder 5" descr="lr"/>
          <p:cNvPicPr>
            <a:picLocks noGrp="1" noChangeAspect="1"/>
          </p:cNvPicPr>
          <p:nvPr>
            <p:ph sz="half" idx="2"/>
          </p:nvPr>
        </p:nvPicPr>
        <p:blipFill>
          <a:blip r:embed="rId2"/>
          <a:stretch>
            <a:fillRect/>
          </a:stretch>
        </p:blipFill>
        <p:spPr>
          <a:xfrm>
            <a:off x="6108823" y="1417955"/>
            <a:ext cx="5700395" cy="4283075"/>
          </a:xfrm>
          <a:prstGeom prst="rect">
            <a:avLst/>
          </a:prstGeom>
        </p:spPr>
      </p:pic>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50DE8771-3B84-4C4F-A500-BE10BE4A7570}" type="slidenum">
              <a:rPr lang="en-US" smtClean="0"/>
              <a:pPr/>
              <a:t>17</a:t>
            </a:fld>
            <a:endParaRPr lang="en-US"/>
          </a:p>
        </p:txBody>
      </p:sp>
    </p:spTree>
    <p:extLst>
      <p:ext uri="{BB962C8B-B14F-4D97-AF65-F5344CB8AC3E}">
        <p14:creationId xmlns:p14="http://schemas.microsoft.com/office/powerpoint/2010/main" xmlns="" val="22052241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609600" y="-803910"/>
            <a:ext cx="10972800" cy="501015"/>
          </a:xfrm>
        </p:spPr>
        <p:txBody>
          <a:bodyPr>
            <a:normAutofit fontScale="90000"/>
          </a:bodyPr>
          <a:lstStyle/>
          <a:p>
            <a:pPr marL="0" indent="0">
              <a:buFont typeface="Wingdings" panose="05000000000000000000" charset="0"/>
              <a:buNone/>
            </a:pPr>
            <a:endParaRPr lang="en-US"/>
          </a:p>
        </p:txBody>
      </p:sp>
      <p:sp>
        <p:nvSpPr>
          <p:cNvPr id="3" name="Content Placeholder 2"/>
          <p:cNvSpPr>
            <a:spLocks noGrp="1"/>
          </p:cNvSpPr>
          <p:nvPr>
            <p:ph sz="half" idx="1"/>
          </p:nvPr>
        </p:nvSpPr>
        <p:spPr>
          <a:xfrm>
            <a:off x="609600" y="942975"/>
            <a:ext cx="5384800" cy="5183505"/>
          </a:xfrm>
        </p:spPr>
        <p:txBody>
          <a:bodyPr>
            <a:normAutofit fontScale="95000"/>
          </a:bodyPr>
          <a:lstStyle/>
          <a:p>
            <a:pPr marL="0" indent="0">
              <a:buNone/>
            </a:pPr>
            <a:r>
              <a:rPr lang="en-US" sz="2900" b="1" dirty="0">
                <a:solidFill>
                  <a:schemeClr val="accent5"/>
                </a:solidFill>
                <a:latin typeface="Times New Roman" panose="02020603050405020304" pitchFamily="18" charset="0"/>
                <a:cs typeface="Times New Roman" panose="02020603050405020304" pitchFamily="18" charset="0"/>
                <a:sym typeface="+mn-ea"/>
              </a:rPr>
              <a:t>2.RL NOTATION</a:t>
            </a:r>
          </a:p>
          <a:p>
            <a:pPr marL="0" indent="0">
              <a:buNone/>
            </a:pPr>
            <a:endParaRPr lang="en-US" sz="3730" dirty="0"/>
          </a:p>
          <a:p>
            <a:pPr>
              <a:buFont typeface="Wingdings" panose="05000000000000000000" charset="0"/>
              <a:buChar char="Ø"/>
            </a:pPr>
            <a:r>
              <a:rPr lang="en-US" dirty="0"/>
              <a:t>When the node is </a:t>
            </a:r>
            <a:r>
              <a:rPr lang="en-US" dirty="0" smtClean="0"/>
              <a:t>inserted </a:t>
            </a:r>
            <a:r>
              <a:rPr lang="en-US" dirty="0"/>
              <a:t>at left side of right sub tree of a node which has no left sub tree</a:t>
            </a:r>
            <a:r>
              <a:rPr lang="en-US" dirty="0" smtClean="0"/>
              <a:t>, that </a:t>
            </a:r>
            <a:r>
              <a:rPr lang="en-US" dirty="0" err="1"/>
              <a:t>condiiton</a:t>
            </a:r>
            <a:r>
              <a:rPr lang="en-US" dirty="0"/>
              <a:t> is called RL notation.</a:t>
            </a:r>
          </a:p>
          <a:p>
            <a:pPr>
              <a:buFont typeface="Wingdings" panose="05000000000000000000" charset="0"/>
              <a:buChar char="Ø"/>
            </a:pPr>
            <a:r>
              <a:rPr lang="en-US" dirty="0">
                <a:sym typeface="+mn-ea"/>
              </a:rPr>
              <a:t>Rotate the parent in CLOCKWISE and then ANTI-CLOCKWISE </a:t>
            </a:r>
            <a:r>
              <a:rPr lang="en-US" dirty="0" err="1">
                <a:sym typeface="+mn-ea"/>
              </a:rPr>
              <a:t>directionin</a:t>
            </a:r>
            <a:r>
              <a:rPr lang="en-US" dirty="0">
                <a:sym typeface="+mn-ea"/>
              </a:rPr>
              <a:t> LR notation.</a:t>
            </a:r>
            <a:endParaRPr lang="en-US" dirty="0"/>
          </a:p>
          <a:p>
            <a:pPr>
              <a:buFont typeface="Wingdings" panose="05000000000000000000" charset="0"/>
              <a:buChar char="Ø"/>
            </a:pPr>
            <a:endParaRPr lang="en-US" dirty="0"/>
          </a:p>
        </p:txBody>
      </p:sp>
      <p:pic>
        <p:nvPicPr>
          <p:cNvPr id="5" name="Content Placeholder 4" descr="rl"/>
          <p:cNvPicPr>
            <a:picLocks noGrp="1" noChangeAspect="1"/>
          </p:cNvPicPr>
          <p:nvPr>
            <p:ph sz="half" idx="2"/>
          </p:nvPr>
        </p:nvPicPr>
        <p:blipFill>
          <a:blip r:embed="rId2"/>
          <a:stretch>
            <a:fillRect/>
          </a:stretch>
        </p:blipFill>
        <p:spPr>
          <a:xfrm>
            <a:off x="6450965" y="2734945"/>
            <a:ext cx="4876800" cy="2255520"/>
          </a:xfrm>
          <a:prstGeom prst="rect">
            <a:avLst/>
          </a:prstGeom>
        </p:spPr>
      </p:pic>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18</a:t>
            </a:fld>
            <a:endParaRPr lang="en-US"/>
          </a:p>
        </p:txBody>
      </p:sp>
    </p:spTree>
    <p:extLst>
      <p:ext uri="{BB962C8B-B14F-4D97-AF65-F5344CB8AC3E}">
        <p14:creationId xmlns:p14="http://schemas.microsoft.com/office/powerpoint/2010/main" xmlns="" val="33763739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533400" y="304800"/>
            <a:ext cx="7162800" cy="8771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sz="2400" b="1" dirty="0">
                <a:solidFill>
                  <a:srgbClr val="FF0000"/>
                </a:solidFill>
              </a:rPr>
              <a:t>AVL Tree Example:</a:t>
            </a:r>
          </a:p>
          <a:p>
            <a:pPr>
              <a:spcBef>
                <a:spcPct val="50000"/>
              </a:spcBef>
              <a:buFontTx/>
              <a:buChar char="•"/>
            </a:pPr>
            <a:r>
              <a:rPr lang="en-US" b="1" dirty="0">
                <a:solidFill>
                  <a:srgbClr val="00B050"/>
                </a:solidFill>
              </a:rPr>
              <a:t> Insert 14, 17, 11, 7, 53, 4, 13 into an empty AVL tree</a:t>
            </a:r>
          </a:p>
        </p:txBody>
      </p:sp>
      <p:sp>
        <p:nvSpPr>
          <p:cNvPr id="4099"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4100"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4101"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4102" name="AutoShape 6"/>
          <p:cNvCxnSpPr>
            <a:cxnSpLocks noChangeShapeType="1"/>
            <a:stCxn id="4099" idx="2"/>
            <a:endCxn id="4101"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4103" name="AutoShape 7"/>
          <p:cNvCxnSpPr>
            <a:cxnSpLocks noChangeShapeType="1"/>
            <a:stCxn id="4099" idx="2"/>
            <a:endCxn id="4100"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104"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4105" name="AutoShape 9"/>
          <p:cNvCxnSpPr>
            <a:cxnSpLocks noChangeShapeType="1"/>
            <a:stCxn id="4101" idx="2"/>
            <a:endCxn id="4104"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106"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4107" name="AutoShape 11"/>
          <p:cNvCxnSpPr>
            <a:cxnSpLocks noChangeShapeType="1"/>
            <a:stCxn id="4100" idx="2"/>
            <a:endCxn id="4106"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108" name="Oval 12"/>
          <p:cNvSpPr>
            <a:spLocks noChangeArrowheads="1"/>
          </p:cNvSpPr>
          <p:nvPr/>
        </p:nvSpPr>
        <p:spPr bwMode="auto">
          <a:xfrm>
            <a:off x="3429000" y="2057400"/>
            <a:ext cx="2133600" cy="2819400"/>
          </a:xfrm>
          <a:prstGeom prst="ellipse">
            <a:avLst/>
          </a:prstGeom>
          <a:noFill/>
          <a:ln w="9525">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4109" name="Rectangle 13"/>
          <p:cNvSpPr>
            <a:spLocks noChangeArrowheads="1"/>
          </p:cNvSpPr>
          <p:nvPr/>
        </p:nvSpPr>
        <p:spPr bwMode="auto">
          <a:xfrm>
            <a:off x="35814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4110" name="AutoShape 14"/>
          <p:cNvCxnSpPr>
            <a:cxnSpLocks noChangeShapeType="1"/>
            <a:endCxn id="4109" idx="0"/>
          </p:cNvCxnSpPr>
          <p:nvPr/>
        </p:nvCxnSpPr>
        <p:spPr bwMode="auto">
          <a:xfrm flipH="1">
            <a:off x="3848100" y="35814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 name="TextBox 1"/>
          <p:cNvSpPr txBox="1"/>
          <p:nvPr/>
        </p:nvSpPr>
        <p:spPr>
          <a:xfrm>
            <a:off x="672853" y="4823936"/>
            <a:ext cx="8788893" cy="1754326"/>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t>After inserting node 4, AVL Tree is imbalanced i.e., for node 11, the balance factor is +2. </a:t>
            </a:r>
          </a:p>
          <a:p>
            <a:pPr marL="285750" indent="-285750">
              <a:buFont typeface="Wingdings" panose="05000000000000000000" pitchFamily="2" charset="2"/>
              <a:buChar char="Ø"/>
            </a:pPr>
            <a:r>
              <a:rPr lang="en-US" dirty="0" smtClean="0"/>
              <a:t>The Balance factor +2 means, tree is unbalanced, so we need to find what kind of notation applied to the tree.</a:t>
            </a:r>
          </a:p>
          <a:p>
            <a:pPr marL="285750" indent="-285750">
              <a:buFont typeface="Wingdings" panose="05000000000000000000" pitchFamily="2" charset="2"/>
              <a:buChar char="Ø"/>
            </a:pPr>
            <a:r>
              <a:rPr lang="en-US" dirty="0" smtClean="0"/>
              <a:t>Here we will apply LL notation based on the above slides </a:t>
            </a:r>
          </a:p>
          <a:p>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19</a:t>
            </a:fld>
            <a:endParaRPr lang="en-US"/>
          </a:p>
        </p:txBody>
      </p:sp>
    </p:spTree>
    <p:extLst>
      <p:ext uri="{BB962C8B-B14F-4D97-AF65-F5344CB8AC3E}">
        <p14:creationId xmlns:p14="http://schemas.microsoft.com/office/powerpoint/2010/main" xmlns="" val="25278585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0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10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10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102"/>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10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105"/>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10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107"/>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10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110"/>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animBg="1"/>
      <p:bldP spid="4100" grpId="0" animBg="1"/>
      <p:bldP spid="4101" grpId="0" animBg="1"/>
      <p:bldP spid="4104" grpId="0" animBg="1"/>
      <p:bldP spid="4106" grpId="0" animBg="1"/>
      <p:bldP spid="4108" grpId="0" animBg="1"/>
      <p:bldP spid="410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5D746E-247B-4E41-8C94-AC14CAE7F934}"/>
              </a:ext>
            </a:extLst>
          </p:cNvPr>
          <p:cNvSpPr>
            <a:spLocks noGrp="1"/>
          </p:cNvSpPr>
          <p:nvPr>
            <p:ph type="ctrTitle"/>
          </p:nvPr>
        </p:nvSpPr>
        <p:spPr/>
        <p:txBody>
          <a:bodyPr/>
          <a:lstStyle/>
          <a:p>
            <a:r>
              <a:rPr lang="en-IN" b="1" dirty="0">
                <a:effectLst>
                  <a:outerShdw blurRad="38100" dist="38100" dir="2700000" algn="tl">
                    <a:srgbClr val="000000">
                      <a:alpha val="43137"/>
                    </a:srgbClr>
                  </a:outerShdw>
                </a:effectLst>
              </a:rPr>
              <a:t>Binary Search Trees(BST)</a:t>
            </a:r>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2</a:t>
            </a:fld>
            <a:endParaRPr lang="en-US"/>
          </a:p>
        </p:txBody>
      </p:sp>
    </p:spTree>
    <p:extLst>
      <p:ext uri="{BB962C8B-B14F-4D97-AF65-F5344CB8AC3E}">
        <p14:creationId xmlns:p14="http://schemas.microsoft.com/office/powerpoint/2010/main" xmlns="" val="27411289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 Box 2"/>
          <p:cNvSpPr txBox="1">
            <a:spLocks noChangeArrowheads="1"/>
          </p:cNvSpPr>
          <p:nvPr/>
        </p:nvSpPr>
        <p:spPr bwMode="auto">
          <a:xfrm>
            <a:off x="1038317" y="362505"/>
            <a:ext cx="8057965" cy="36933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a:spAutoFit/>
          </a:bodyPr>
          <a:lstStyle/>
          <a:p>
            <a:pPr>
              <a:spcBef>
                <a:spcPct val="50000"/>
              </a:spcBef>
            </a:pPr>
            <a:r>
              <a:rPr lang="en-US" b="1" dirty="0" smtClean="0"/>
              <a:t>Insert </a:t>
            </a:r>
            <a:r>
              <a:rPr lang="en-US" b="1" dirty="0"/>
              <a:t>14, 17, 11, 7, 53, 4, 13 into an empty AVL tree</a:t>
            </a:r>
          </a:p>
        </p:txBody>
      </p:sp>
      <p:sp>
        <p:nvSpPr>
          <p:cNvPr id="5123"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5124"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5125"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5126" name="AutoShape 6"/>
          <p:cNvCxnSpPr>
            <a:cxnSpLocks noChangeShapeType="1"/>
            <a:stCxn id="5123" idx="2"/>
            <a:endCxn id="5125"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5127" name="AutoShape 7"/>
          <p:cNvCxnSpPr>
            <a:cxnSpLocks noChangeShapeType="1"/>
            <a:stCxn id="5123" idx="2"/>
            <a:endCxn id="5124"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5128"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5129" name="AutoShape 9"/>
          <p:cNvCxnSpPr>
            <a:cxnSpLocks noChangeShapeType="1"/>
            <a:stCxn id="5125" idx="2"/>
            <a:endCxn id="5128"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5130"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5131" name="AutoShape 11"/>
          <p:cNvCxnSpPr>
            <a:cxnSpLocks noChangeShapeType="1"/>
            <a:stCxn id="5124" idx="2"/>
            <a:endCxn id="5130"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5132"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5133" name="AutoShape 13"/>
          <p:cNvCxnSpPr>
            <a:cxnSpLocks noChangeShapeType="1"/>
            <a:stCxn id="5125" idx="2"/>
            <a:endCxn id="5132"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5134" name="Rectangle 14"/>
          <p:cNvSpPr>
            <a:spLocks noChangeArrowheads="1"/>
          </p:cNvSpPr>
          <p:nvPr/>
        </p:nvSpPr>
        <p:spPr bwMode="auto">
          <a:xfrm>
            <a:off x="57912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5135" name="AutoShape 15"/>
          <p:cNvCxnSpPr>
            <a:cxnSpLocks noChangeShapeType="1"/>
            <a:endCxn id="5134" idx="0"/>
          </p:cNvCxnSpPr>
          <p:nvPr/>
        </p:nvCxnSpPr>
        <p:spPr bwMode="auto">
          <a:xfrm>
            <a:off x="56007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20</a:t>
            </a:fld>
            <a:endParaRPr lang="en-US"/>
          </a:p>
        </p:txBody>
      </p:sp>
    </p:spTree>
    <p:extLst>
      <p:ext uri="{BB962C8B-B14F-4D97-AF65-F5344CB8AC3E}">
        <p14:creationId xmlns:p14="http://schemas.microsoft.com/office/powerpoint/2010/main" xmlns="" val="9664781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insert 12</a:t>
            </a:r>
          </a:p>
        </p:txBody>
      </p:sp>
      <p:sp>
        <p:nvSpPr>
          <p:cNvPr id="6147"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6148"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6149"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6150" name="AutoShape 6"/>
          <p:cNvCxnSpPr>
            <a:cxnSpLocks noChangeShapeType="1"/>
            <a:stCxn id="6147" idx="2"/>
            <a:endCxn id="6149"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151" name="AutoShape 7"/>
          <p:cNvCxnSpPr>
            <a:cxnSpLocks noChangeShapeType="1"/>
            <a:stCxn id="6147" idx="2"/>
            <a:endCxn id="6148"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52"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6153" name="AutoShape 9"/>
          <p:cNvCxnSpPr>
            <a:cxnSpLocks noChangeShapeType="1"/>
            <a:stCxn id="6149" idx="2"/>
            <a:endCxn id="6152"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54"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6155" name="AutoShape 11"/>
          <p:cNvCxnSpPr>
            <a:cxnSpLocks noChangeShapeType="1"/>
            <a:stCxn id="6148" idx="2"/>
            <a:endCxn id="6154"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56"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6157" name="AutoShape 13"/>
          <p:cNvCxnSpPr>
            <a:cxnSpLocks noChangeShapeType="1"/>
            <a:stCxn id="6149" idx="2"/>
            <a:endCxn id="6156"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58" name="Rectangle 14"/>
          <p:cNvSpPr>
            <a:spLocks noChangeArrowheads="1"/>
          </p:cNvSpPr>
          <p:nvPr/>
        </p:nvSpPr>
        <p:spPr bwMode="auto">
          <a:xfrm>
            <a:off x="57912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6159" name="AutoShape 15"/>
          <p:cNvCxnSpPr>
            <a:cxnSpLocks noChangeShapeType="1"/>
            <a:stCxn id="6156" idx="2"/>
            <a:endCxn id="6158" idx="0"/>
          </p:cNvCxnSpPr>
          <p:nvPr/>
        </p:nvCxnSpPr>
        <p:spPr bwMode="auto">
          <a:xfrm>
            <a:off x="56007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60" name="Rectangle 16"/>
          <p:cNvSpPr>
            <a:spLocks noChangeArrowheads="1"/>
          </p:cNvSpPr>
          <p:nvPr/>
        </p:nvSpPr>
        <p:spPr bwMode="auto">
          <a:xfrm>
            <a:off x="5334000" y="48768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6161" name="AutoShape 17"/>
          <p:cNvCxnSpPr>
            <a:cxnSpLocks noChangeShapeType="1"/>
            <a:endCxn id="6160" idx="0"/>
          </p:cNvCxnSpPr>
          <p:nvPr/>
        </p:nvCxnSpPr>
        <p:spPr bwMode="auto">
          <a:xfrm flipH="1">
            <a:off x="5600700" y="44196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162" name="Oval 18"/>
          <p:cNvSpPr>
            <a:spLocks noChangeArrowheads="1"/>
          </p:cNvSpPr>
          <p:nvPr/>
        </p:nvSpPr>
        <p:spPr bwMode="auto">
          <a:xfrm>
            <a:off x="4648200" y="2971800"/>
            <a:ext cx="2133600" cy="2819400"/>
          </a:xfrm>
          <a:prstGeom prst="ellipse">
            <a:avLst/>
          </a:prstGeom>
          <a:noFill/>
          <a:ln w="9525">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21</a:t>
            </a:fld>
            <a:endParaRPr lang="en-US"/>
          </a:p>
        </p:txBody>
      </p:sp>
    </p:spTree>
    <p:extLst>
      <p:ext uri="{BB962C8B-B14F-4D97-AF65-F5344CB8AC3E}">
        <p14:creationId xmlns:p14="http://schemas.microsoft.com/office/powerpoint/2010/main" xmlns="" val="24919497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6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61"/>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1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60" grpId="0" animBg="1"/>
      <p:bldP spid="616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insert 12</a:t>
            </a:r>
          </a:p>
        </p:txBody>
      </p:sp>
      <p:sp>
        <p:nvSpPr>
          <p:cNvPr id="7171"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7172"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7173"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7174" name="AutoShape 6"/>
          <p:cNvCxnSpPr>
            <a:cxnSpLocks noChangeShapeType="1"/>
            <a:stCxn id="7171" idx="2"/>
            <a:endCxn id="7173"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7175" name="AutoShape 7"/>
          <p:cNvCxnSpPr>
            <a:cxnSpLocks noChangeShapeType="1"/>
            <a:stCxn id="7171" idx="2"/>
            <a:endCxn id="7172"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76"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7177" name="AutoShape 9"/>
          <p:cNvCxnSpPr>
            <a:cxnSpLocks noChangeShapeType="1"/>
            <a:stCxn id="7173" idx="2"/>
            <a:endCxn id="7176"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78"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7179" name="AutoShape 11"/>
          <p:cNvCxnSpPr>
            <a:cxnSpLocks noChangeShapeType="1"/>
            <a:stCxn id="7172" idx="2"/>
            <a:endCxn id="7178"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80"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7181" name="AutoShape 13"/>
          <p:cNvCxnSpPr>
            <a:cxnSpLocks noChangeShapeType="1"/>
            <a:stCxn id="7173" idx="2"/>
            <a:endCxn id="7180"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82" name="Rectangle 14"/>
          <p:cNvSpPr>
            <a:spLocks noChangeArrowheads="1"/>
          </p:cNvSpPr>
          <p:nvPr/>
        </p:nvSpPr>
        <p:spPr bwMode="auto">
          <a:xfrm>
            <a:off x="5638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7183" name="AutoShape 15"/>
          <p:cNvCxnSpPr>
            <a:cxnSpLocks noChangeShapeType="1"/>
            <a:stCxn id="7180" idx="2"/>
            <a:endCxn id="7182" idx="0"/>
          </p:cNvCxnSpPr>
          <p:nvPr/>
        </p:nvCxnSpPr>
        <p:spPr bwMode="auto">
          <a:xfrm>
            <a:off x="5600700" y="3581400"/>
            <a:ext cx="3048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84" name="Rectangle 16"/>
          <p:cNvSpPr>
            <a:spLocks noChangeArrowheads="1"/>
          </p:cNvSpPr>
          <p:nvPr/>
        </p:nvSpPr>
        <p:spPr bwMode="auto">
          <a:xfrm>
            <a:off x="5943600" y="48768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7185" name="AutoShape 17"/>
          <p:cNvCxnSpPr>
            <a:cxnSpLocks noChangeShapeType="1"/>
            <a:stCxn id="7182" idx="2"/>
            <a:endCxn id="7184" idx="0"/>
          </p:cNvCxnSpPr>
          <p:nvPr/>
        </p:nvCxnSpPr>
        <p:spPr bwMode="auto">
          <a:xfrm>
            <a:off x="5905500" y="4419600"/>
            <a:ext cx="3048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86" name="Oval 18"/>
          <p:cNvSpPr>
            <a:spLocks noChangeArrowheads="1"/>
          </p:cNvSpPr>
          <p:nvPr/>
        </p:nvSpPr>
        <p:spPr bwMode="auto">
          <a:xfrm>
            <a:off x="4648200" y="2971800"/>
            <a:ext cx="2133600" cy="2819400"/>
          </a:xfrm>
          <a:prstGeom prst="ellipse">
            <a:avLst/>
          </a:prstGeom>
          <a:noFill/>
          <a:ln w="9525">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22</a:t>
            </a:fld>
            <a:endParaRPr lang="en-US"/>
          </a:p>
        </p:txBody>
      </p:sp>
    </p:spTree>
    <p:extLst>
      <p:ext uri="{BB962C8B-B14F-4D97-AF65-F5344CB8AC3E}">
        <p14:creationId xmlns:p14="http://schemas.microsoft.com/office/powerpoint/2010/main" xmlns="" val="27280501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8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the AVL tree is balanced.</a:t>
            </a:r>
          </a:p>
        </p:txBody>
      </p:sp>
      <p:sp>
        <p:nvSpPr>
          <p:cNvPr id="8195"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8196"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8197"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8198" name="AutoShape 6"/>
          <p:cNvCxnSpPr>
            <a:cxnSpLocks noChangeShapeType="1"/>
            <a:stCxn id="8195" idx="2"/>
            <a:endCxn id="8197"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8199" name="AutoShape 7"/>
          <p:cNvCxnSpPr>
            <a:cxnSpLocks noChangeShapeType="1"/>
            <a:stCxn id="8195" idx="2"/>
            <a:endCxn id="8196"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8200"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8201" name="AutoShape 9"/>
          <p:cNvCxnSpPr>
            <a:cxnSpLocks noChangeShapeType="1"/>
            <a:stCxn id="8197" idx="2"/>
            <a:endCxn id="8200"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8202"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8203" name="AutoShape 11"/>
          <p:cNvCxnSpPr>
            <a:cxnSpLocks noChangeShapeType="1"/>
            <a:stCxn id="8196" idx="2"/>
            <a:endCxn id="8202"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8204"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8205" name="AutoShape 13"/>
          <p:cNvCxnSpPr>
            <a:cxnSpLocks noChangeShapeType="1"/>
            <a:stCxn id="8197" idx="2"/>
            <a:endCxn id="8204"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8206" name="Rectangle 14"/>
          <p:cNvSpPr>
            <a:spLocks noChangeArrowheads="1"/>
          </p:cNvSpPr>
          <p:nvPr/>
        </p:nvSpPr>
        <p:spPr bwMode="auto">
          <a:xfrm>
            <a:off x="57912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8207" name="AutoShape 15"/>
          <p:cNvCxnSpPr>
            <a:cxnSpLocks noChangeShapeType="1"/>
            <a:stCxn id="8204" idx="2"/>
            <a:endCxn id="8206" idx="0"/>
          </p:cNvCxnSpPr>
          <p:nvPr/>
        </p:nvCxnSpPr>
        <p:spPr bwMode="auto">
          <a:xfrm>
            <a:off x="56007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8208" name="Rectangle 16"/>
          <p:cNvSpPr>
            <a:spLocks noChangeArrowheads="1"/>
          </p:cNvSpPr>
          <p:nvPr/>
        </p:nvSpPr>
        <p:spPr bwMode="auto">
          <a:xfrm>
            <a:off x="4876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8209" name="AutoShape 17"/>
          <p:cNvCxnSpPr>
            <a:cxnSpLocks noChangeShapeType="1"/>
            <a:stCxn id="8204" idx="2"/>
            <a:endCxn id="8208" idx="0"/>
          </p:cNvCxnSpPr>
          <p:nvPr/>
        </p:nvCxnSpPr>
        <p:spPr bwMode="auto">
          <a:xfrm flipH="1">
            <a:off x="51435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23</a:t>
            </a:fld>
            <a:endParaRPr lang="en-US"/>
          </a:p>
        </p:txBody>
      </p:sp>
    </p:spTree>
    <p:extLst>
      <p:ext uri="{BB962C8B-B14F-4D97-AF65-F5344CB8AC3E}">
        <p14:creationId xmlns:p14="http://schemas.microsoft.com/office/powerpoint/2010/main" xmlns="" val="464444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insert 8</a:t>
            </a:r>
          </a:p>
        </p:txBody>
      </p:sp>
      <p:sp>
        <p:nvSpPr>
          <p:cNvPr id="9219"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9220"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9221"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9222" name="AutoShape 6"/>
          <p:cNvCxnSpPr>
            <a:cxnSpLocks noChangeShapeType="1"/>
            <a:stCxn id="9219" idx="2"/>
            <a:endCxn id="9221"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9223" name="AutoShape 7"/>
          <p:cNvCxnSpPr>
            <a:cxnSpLocks noChangeShapeType="1"/>
            <a:stCxn id="9219" idx="2"/>
            <a:endCxn id="9220"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24"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9225" name="AutoShape 9"/>
          <p:cNvCxnSpPr>
            <a:cxnSpLocks noChangeShapeType="1"/>
            <a:stCxn id="9221" idx="2"/>
            <a:endCxn id="9224"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26"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9227" name="AutoShape 11"/>
          <p:cNvCxnSpPr>
            <a:cxnSpLocks noChangeShapeType="1"/>
            <a:stCxn id="9220" idx="2"/>
            <a:endCxn id="9226"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28"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9229" name="AutoShape 13"/>
          <p:cNvCxnSpPr>
            <a:cxnSpLocks noChangeShapeType="1"/>
            <a:stCxn id="9221" idx="2"/>
            <a:endCxn id="9228"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30" name="Rectangle 14"/>
          <p:cNvSpPr>
            <a:spLocks noChangeArrowheads="1"/>
          </p:cNvSpPr>
          <p:nvPr/>
        </p:nvSpPr>
        <p:spPr bwMode="auto">
          <a:xfrm>
            <a:off x="57912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9231" name="AutoShape 15"/>
          <p:cNvCxnSpPr>
            <a:cxnSpLocks noChangeShapeType="1"/>
            <a:stCxn id="9228" idx="2"/>
            <a:endCxn id="9230" idx="0"/>
          </p:cNvCxnSpPr>
          <p:nvPr/>
        </p:nvCxnSpPr>
        <p:spPr bwMode="auto">
          <a:xfrm>
            <a:off x="56007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32" name="Rectangle 16"/>
          <p:cNvSpPr>
            <a:spLocks noChangeArrowheads="1"/>
          </p:cNvSpPr>
          <p:nvPr/>
        </p:nvSpPr>
        <p:spPr bwMode="auto">
          <a:xfrm>
            <a:off x="4876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9233" name="AutoShape 17"/>
          <p:cNvCxnSpPr>
            <a:cxnSpLocks noChangeShapeType="1"/>
            <a:stCxn id="9228" idx="2"/>
            <a:endCxn id="9232" idx="0"/>
          </p:cNvCxnSpPr>
          <p:nvPr/>
        </p:nvCxnSpPr>
        <p:spPr bwMode="auto">
          <a:xfrm flipH="1">
            <a:off x="51435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34" name="Rectangle 18"/>
          <p:cNvSpPr>
            <a:spLocks noChangeArrowheads="1"/>
          </p:cNvSpPr>
          <p:nvPr/>
        </p:nvSpPr>
        <p:spPr bwMode="auto">
          <a:xfrm>
            <a:off x="4495800" y="4800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8</a:t>
            </a:r>
          </a:p>
        </p:txBody>
      </p:sp>
      <p:cxnSp>
        <p:nvCxnSpPr>
          <p:cNvPr id="9235" name="AutoShape 19"/>
          <p:cNvCxnSpPr>
            <a:cxnSpLocks noChangeShapeType="1"/>
            <a:stCxn id="9232" idx="2"/>
            <a:endCxn id="9234" idx="0"/>
          </p:cNvCxnSpPr>
          <p:nvPr/>
        </p:nvCxnSpPr>
        <p:spPr bwMode="auto">
          <a:xfrm flipH="1">
            <a:off x="4762500" y="4419600"/>
            <a:ext cx="3810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9236" name="Oval 20"/>
          <p:cNvSpPr>
            <a:spLocks noChangeArrowheads="1"/>
          </p:cNvSpPr>
          <p:nvPr/>
        </p:nvSpPr>
        <p:spPr bwMode="auto">
          <a:xfrm>
            <a:off x="4038600" y="2209800"/>
            <a:ext cx="2362200" cy="3429000"/>
          </a:xfrm>
          <a:prstGeom prst="ellipse">
            <a:avLst/>
          </a:prstGeom>
          <a:noFill/>
          <a:ln w="9525">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24</a:t>
            </a:fld>
            <a:endParaRPr lang="en-US"/>
          </a:p>
        </p:txBody>
      </p:sp>
    </p:spTree>
    <p:extLst>
      <p:ext uri="{BB962C8B-B14F-4D97-AF65-F5344CB8AC3E}">
        <p14:creationId xmlns:p14="http://schemas.microsoft.com/office/powerpoint/2010/main" xmlns="" val="1108815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35"/>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2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34" grpId="0" animBg="1"/>
      <p:bldP spid="923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insert 8</a:t>
            </a:r>
          </a:p>
        </p:txBody>
      </p:sp>
      <p:sp>
        <p:nvSpPr>
          <p:cNvPr id="10243"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10244"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10245" name="Rectangle 5"/>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10246" name="AutoShape 6"/>
          <p:cNvCxnSpPr>
            <a:cxnSpLocks noChangeShapeType="1"/>
            <a:stCxn id="10243" idx="2"/>
            <a:endCxn id="10245"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0247" name="AutoShape 7"/>
          <p:cNvCxnSpPr>
            <a:cxnSpLocks noChangeShapeType="1"/>
            <a:stCxn id="10243" idx="2"/>
            <a:endCxn id="10244"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48" name="Rectangle 8"/>
          <p:cNvSpPr>
            <a:spLocks noChangeArrowheads="1"/>
          </p:cNvSpPr>
          <p:nvPr/>
        </p:nvSpPr>
        <p:spPr bwMode="auto">
          <a:xfrm>
            <a:off x="4191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cxnSp>
        <p:nvCxnSpPr>
          <p:cNvPr id="10249" name="AutoShape 9"/>
          <p:cNvCxnSpPr>
            <a:cxnSpLocks noChangeShapeType="1"/>
            <a:stCxn id="10245" idx="2"/>
            <a:endCxn id="10248" idx="0"/>
          </p:cNvCxnSpPr>
          <p:nvPr/>
        </p:nvCxnSpPr>
        <p:spPr bwMode="auto">
          <a:xfrm flipH="1">
            <a:off x="44577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50" name="Rectangle 10"/>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10251" name="AutoShape 11"/>
          <p:cNvCxnSpPr>
            <a:cxnSpLocks noChangeShapeType="1"/>
            <a:stCxn id="10244" idx="2"/>
            <a:endCxn id="10250"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52" name="Rectangle 12"/>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cxnSp>
        <p:nvCxnSpPr>
          <p:cNvPr id="10253" name="AutoShape 13"/>
          <p:cNvCxnSpPr>
            <a:cxnSpLocks noChangeShapeType="1"/>
            <a:stCxn id="10245" idx="2"/>
            <a:endCxn id="10252"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54" name="Rectangle 14"/>
          <p:cNvSpPr>
            <a:spLocks noChangeArrowheads="1"/>
          </p:cNvSpPr>
          <p:nvPr/>
        </p:nvSpPr>
        <p:spPr bwMode="auto">
          <a:xfrm>
            <a:off x="57912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10255" name="AutoShape 15"/>
          <p:cNvCxnSpPr>
            <a:cxnSpLocks noChangeShapeType="1"/>
            <a:stCxn id="10252" idx="2"/>
            <a:endCxn id="10254" idx="0"/>
          </p:cNvCxnSpPr>
          <p:nvPr/>
        </p:nvCxnSpPr>
        <p:spPr bwMode="auto">
          <a:xfrm>
            <a:off x="56007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56" name="Rectangle 16"/>
          <p:cNvSpPr>
            <a:spLocks noChangeArrowheads="1"/>
          </p:cNvSpPr>
          <p:nvPr/>
        </p:nvSpPr>
        <p:spPr bwMode="auto">
          <a:xfrm>
            <a:off x="4876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8</a:t>
            </a:r>
          </a:p>
        </p:txBody>
      </p:sp>
      <p:cxnSp>
        <p:nvCxnSpPr>
          <p:cNvPr id="10257" name="AutoShape 17"/>
          <p:cNvCxnSpPr>
            <a:cxnSpLocks noChangeShapeType="1"/>
            <a:stCxn id="10252" idx="2"/>
            <a:endCxn id="10256" idx="0"/>
          </p:cNvCxnSpPr>
          <p:nvPr/>
        </p:nvCxnSpPr>
        <p:spPr bwMode="auto">
          <a:xfrm flipH="1">
            <a:off x="5143500" y="3581400"/>
            <a:ext cx="4572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58" name="Rectangle 18"/>
          <p:cNvSpPr>
            <a:spLocks noChangeArrowheads="1"/>
          </p:cNvSpPr>
          <p:nvPr/>
        </p:nvSpPr>
        <p:spPr bwMode="auto">
          <a:xfrm>
            <a:off x="6172200" y="4800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10259" name="AutoShape 19"/>
          <p:cNvCxnSpPr>
            <a:cxnSpLocks noChangeShapeType="1"/>
            <a:stCxn id="10254" idx="2"/>
            <a:endCxn id="10258" idx="0"/>
          </p:cNvCxnSpPr>
          <p:nvPr/>
        </p:nvCxnSpPr>
        <p:spPr bwMode="auto">
          <a:xfrm>
            <a:off x="6057900" y="4419600"/>
            <a:ext cx="3810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0260" name="Oval 20"/>
          <p:cNvSpPr>
            <a:spLocks noChangeArrowheads="1"/>
          </p:cNvSpPr>
          <p:nvPr/>
        </p:nvSpPr>
        <p:spPr bwMode="auto">
          <a:xfrm>
            <a:off x="4038600" y="2209800"/>
            <a:ext cx="2743200" cy="3581400"/>
          </a:xfrm>
          <a:prstGeom prst="ellipse">
            <a:avLst/>
          </a:prstGeom>
          <a:noFill/>
          <a:ln w="9525">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25</a:t>
            </a:fld>
            <a:endParaRPr lang="en-US"/>
          </a:p>
        </p:txBody>
      </p:sp>
    </p:spTree>
    <p:extLst>
      <p:ext uri="{BB962C8B-B14F-4D97-AF65-F5344CB8AC3E}">
        <p14:creationId xmlns:p14="http://schemas.microsoft.com/office/powerpoint/2010/main" xmlns="" val="22025766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 Box 2"/>
          <p:cNvSpPr txBox="1">
            <a:spLocks noChangeArrowheads="1"/>
          </p:cNvSpPr>
          <p:nvPr/>
        </p:nvSpPr>
        <p:spPr bwMode="auto">
          <a:xfrm>
            <a:off x="2590800" y="381001"/>
            <a:ext cx="7162800" cy="7794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spcBef>
                <a:spcPct val="50000"/>
              </a:spcBef>
            </a:pPr>
            <a:r>
              <a:rPr lang="en-US" b="1"/>
              <a:t>AVL Tree Example:</a:t>
            </a:r>
          </a:p>
          <a:p>
            <a:pPr>
              <a:spcBef>
                <a:spcPct val="50000"/>
              </a:spcBef>
              <a:buFontTx/>
              <a:buChar char="•"/>
            </a:pPr>
            <a:r>
              <a:rPr lang="en-US" b="1"/>
              <a:t> Now the AVL tree is balanced.</a:t>
            </a:r>
          </a:p>
        </p:txBody>
      </p:sp>
      <p:sp>
        <p:nvSpPr>
          <p:cNvPr id="11267" name="Rectangle 3"/>
          <p:cNvSpPr>
            <a:spLocks noChangeArrowheads="1"/>
          </p:cNvSpPr>
          <p:nvPr/>
        </p:nvSpPr>
        <p:spPr bwMode="auto">
          <a:xfrm>
            <a:off x="5486400" y="1600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14</a:t>
            </a:r>
          </a:p>
        </p:txBody>
      </p:sp>
      <p:sp>
        <p:nvSpPr>
          <p:cNvPr id="11268" name="Rectangle 4"/>
          <p:cNvSpPr>
            <a:spLocks noChangeArrowheads="1"/>
          </p:cNvSpPr>
          <p:nvPr/>
        </p:nvSpPr>
        <p:spPr bwMode="auto">
          <a:xfrm>
            <a:off x="61722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17</a:t>
            </a:r>
          </a:p>
        </p:txBody>
      </p:sp>
      <p:sp>
        <p:nvSpPr>
          <p:cNvPr id="11269" name="Rectangle 5"/>
          <p:cNvSpPr>
            <a:spLocks noChangeArrowheads="1"/>
          </p:cNvSpPr>
          <p:nvPr/>
        </p:nvSpPr>
        <p:spPr bwMode="auto">
          <a:xfrm>
            <a:off x="4114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7</a:t>
            </a:r>
          </a:p>
        </p:txBody>
      </p:sp>
      <p:cxnSp>
        <p:nvCxnSpPr>
          <p:cNvPr id="11270" name="AutoShape 6"/>
          <p:cNvCxnSpPr>
            <a:cxnSpLocks noChangeShapeType="1"/>
            <a:stCxn id="11267" idx="2"/>
            <a:endCxn id="11268" idx="0"/>
          </p:cNvCxnSpPr>
          <p:nvPr/>
        </p:nvCxnSpPr>
        <p:spPr bwMode="auto">
          <a:xfrm>
            <a:off x="57531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1271" name="Rectangle 7"/>
          <p:cNvSpPr>
            <a:spLocks noChangeArrowheads="1"/>
          </p:cNvSpPr>
          <p:nvPr/>
        </p:nvSpPr>
        <p:spPr bwMode="auto">
          <a:xfrm>
            <a:off x="3733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4</a:t>
            </a:r>
          </a:p>
        </p:txBody>
      </p:sp>
      <p:sp>
        <p:nvSpPr>
          <p:cNvPr id="11272" name="Rectangle 8"/>
          <p:cNvSpPr>
            <a:spLocks noChangeArrowheads="1"/>
          </p:cNvSpPr>
          <p:nvPr/>
        </p:nvSpPr>
        <p:spPr bwMode="auto">
          <a:xfrm>
            <a:off x="67818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53</a:t>
            </a:r>
          </a:p>
        </p:txBody>
      </p:sp>
      <p:cxnSp>
        <p:nvCxnSpPr>
          <p:cNvPr id="11273" name="AutoShape 9"/>
          <p:cNvCxnSpPr>
            <a:cxnSpLocks noChangeShapeType="1"/>
            <a:stCxn id="11268" idx="2"/>
            <a:endCxn id="11272" idx="0"/>
          </p:cNvCxnSpPr>
          <p:nvPr/>
        </p:nvCxnSpPr>
        <p:spPr bwMode="auto">
          <a:xfrm>
            <a:off x="6438900" y="2743200"/>
            <a:ext cx="6096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1274" name="Rectangle 10"/>
          <p:cNvSpPr>
            <a:spLocks noChangeArrowheads="1"/>
          </p:cNvSpPr>
          <p:nvPr/>
        </p:nvSpPr>
        <p:spPr bwMode="auto">
          <a:xfrm>
            <a:off x="4800600" y="23622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11</a:t>
            </a:r>
          </a:p>
        </p:txBody>
      </p:sp>
      <p:sp>
        <p:nvSpPr>
          <p:cNvPr id="11275" name="Rectangle 11"/>
          <p:cNvSpPr>
            <a:spLocks noChangeArrowheads="1"/>
          </p:cNvSpPr>
          <p:nvPr/>
        </p:nvSpPr>
        <p:spPr bwMode="auto">
          <a:xfrm>
            <a:off x="5334000" y="32004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12</a:t>
            </a:r>
          </a:p>
        </p:txBody>
      </p:sp>
      <p:cxnSp>
        <p:nvCxnSpPr>
          <p:cNvPr id="11276" name="AutoShape 12"/>
          <p:cNvCxnSpPr>
            <a:cxnSpLocks noChangeShapeType="1"/>
            <a:stCxn id="11274" idx="2"/>
            <a:endCxn id="11275" idx="0"/>
          </p:cNvCxnSpPr>
          <p:nvPr/>
        </p:nvCxnSpPr>
        <p:spPr bwMode="auto">
          <a:xfrm>
            <a:off x="5067300" y="2743200"/>
            <a:ext cx="5334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1277" name="Rectangle 13"/>
          <p:cNvSpPr>
            <a:spLocks noChangeArrowheads="1"/>
          </p:cNvSpPr>
          <p:nvPr/>
        </p:nvSpPr>
        <p:spPr bwMode="auto">
          <a:xfrm>
            <a:off x="44958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8</a:t>
            </a:r>
          </a:p>
        </p:txBody>
      </p:sp>
      <p:cxnSp>
        <p:nvCxnSpPr>
          <p:cNvPr id="11278" name="AutoShape 14"/>
          <p:cNvCxnSpPr>
            <a:cxnSpLocks noChangeShapeType="1"/>
            <a:stCxn id="11269" idx="2"/>
            <a:endCxn id="11277" idx="0"/>
          </p:cNvCxnSpPr>
          <p:nvPr/>
        </p:nvCxnSpPr>
        <p:spPr bwMode="auto">
          <a:xfrm>
            <a:off x="4381500" y="3581400"/>
            <a:ext cx="3810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1279" name="Rectangle 15"/>
          <p:cNvSpPr>
            <a:spLocks noChangeArrowheads="1"/>
          </p:cNvSpPr>
          <p:nvPr/>
        </p:nvSpPr>
        <p:spPr bwMode="auto">
          <a:xfrm>
            <a:off x="5715000" y="4038600"/>
            <a:ext cx="533400" cy="3810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a:r>
              <a:rPr lang="en-US" sz="2000"/>
              <a:t>13</a:t>
            </a:r>
          </a:p>
        </p:txBody>
      </p:sp>
      <p:cxnSp>
        <p:nvCxnSpPr>
          <p:cNvPr id="11280" name="AutoShape 16"/>
          <p:cNvCxnSpPr>
            <a:cxnSpLocks noChangeShapeType="1"/>
            <a:stCxn id="11269" idx="2"/>
            <a:endCxn id="11271" idx="0"/>
          </p:cNvCxnSpPr>
          <p:nvPr/>
        </p:nvCxnSpPr>
        <p:spPr bwMode="auto">
          <a:xfrm flipH="1">
            <a:off x="4000500" y="3581400"/>
            <a:ext cx="3810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1281" name="AutoShape 17"/>
          <p:cNvCxnSpPr>
            <a:cxnSpLocks noChangeShapeType="1"/>
            <a:stCxn id="11274" idx="2"/>
            <a:endCxn id="11269" idx="0"/>
          </p:cNvCxnSpPr>
          <p:nvPr/>
        </p:nvCxnSpPr>
        <p:spPr bwMode="auto">
          <a:xfrm flipH="1">
            <a:off x="4381500" y="2743200"/>
            <a:ext cx="6858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1282" name="AutoShape 18"/>
          <p:cNvCxnSpPr>
            <a:cxnSpLocks noChangeShapeType="1"/>
            <a:stCxn id="11267" idx="2"/>
            <a:endCxn id="11274" idx="0"/>
          </p:cNvCxnSpPr>
          <p:nvPr/>
        </p:nvCxnSpPr>
        <p:spPr bwMode="auto">
          <a:xfrm flipH="1">
            <a:off x="5067300" y="1981200"/>
            <a:ext cx="685800" cy="3810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1283" name="AutoShape 19"/>
          <p:cNvCxnSpPr>
            <a:cxnSpLocks noChangeShapeType="1"/>
            <a:stCxn id="11275" idx="2"/>
            <a:endCxn id="11279" idx="0"/>
          </p:cNvCxnSpPr>
          <p:nvPr/>
        </p:nvCxnSpPr>
        <p:spPr bwMode="auto">
          <a:xfrm>
            <a:off x="5600700" y="3581400"/>
            <a:ext cx="381000" cy="457200"/>
          </a:xfrm>
          <a:prstGeom prst="straightConnector1">
            <a:avLst/>
          </a:prstGeom>
          <a:noFill/>
          <a:ln w="952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26</a:t>
            </a:fld>
            <a:endParaRPr lang="en-US"/>
          </a:p>
        </p:txBody>
      </p:sp>
    </p:spTree>
    <p:extLst>
      <p:ext uri="{BB962C8B-B14F-4D97-AF65-F5344CB8AC3E}">
        <p14:creationId xmlns:p14="http://schemas.microsoft.com/office/powerpoint/2010/main" xmlns="" val="41089962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7213" y="334010"/>
            <a:ext cx="11012170" cy="1097280"/>
          </a:xfrm>
        </p:spPr>
        <p:txBody>
          <a:bodyPr/>
          <a:lstStyle/>
          <a:p>
            <a:r>
              <a:rPr lang="en-US" dirty="0"/>
              <a:t>		</a:t>
            </a:r>
            <a:r>
              <a:rPr lang="en-US" dirty="0">
                <a:solidFill>
                  <a:srgbClr val="92D050"/>
                </a:solidFill>
              </a:rPr>
              <a:t>	DELETION</a:t>
            </a:r>
          </a:p>
        </p:txBody>
      </p:sp>
      <p:sp>
        <p:nvSpPr>
          <p:cNvPr id="8" name="Content Placeholder 7"/>
          <p:cNvSpPr>
            <a:spLocks noGrp="1"/>
          </p:cNvSpPr>
          <p:nvPr>
            <p:ph idx="1"/>
          </p:nvPr>
        </p:nvSpPr>
        <p:spPr>
          <a:xfrm>
            <a:off x="618490" y="1431290"/>
            <a:ext cx="9155825" cy="4773295"/>
          </a:xfrm>
        </p:spPr>
        <p:txBody>
          <a:bodyPr>
            <a:normAutofit fontScale="97500"/>
          </a:bodyPr>
          <a:lstStyle/>
          <a:p>
            <a:pPr lvl="0">
              <a:buFont typeface="Wingdings" panose="05000000000000000000" pitchFamily="2" charset="2"/>
              <a:buChar char="Ø"/>
            </a:pPr>
            <a:r>
              <a:rPr lang="en-US" dirty="0" smtClean="0"/>
              <a:t>While performing Deletion, we will follow same cases of Binary search tree.</a:t>
            </a:r>
          </a:p>
          <a:p>
            <a:pPr lvl="0">
              <a:buFont typeface="Wingdings" panose="05000000000000000000" pitchFamily="2" charset="2"/>
              <a:buChar char="Ø"/>
            </a:pPr>
            <a:r>
              <a:rPr lang="en-US" dirty="0" smtClean="0"/>
              <a:t>Deletion of a node can be either a</a:t>
            </a:r>
          </a:p>
          <a:p>
            <a:pPr marL="0" lvl="0" indent="0">
              <a:buNone/>
            </a:pPr>
            <a:r>
              <a:rPr lang="en-US" dirty="0" smtClean="0"/>
              <a:t>              1) zero children node</a:t>
            </a:r>
          </a:p>
          <a:p>
            <a:pPr marL="0" lvl="0" indent="0">
              <a:buNone/>
            </a:pPr>
            <a:r>
              <a:rPr lang="en-US" dirty="0" smtClean="0"/>
              <a:t>		2) single children node </a:t>
            </a:r>
          </a:p>
          <a:p>
            <a:pPr marL="0" lvl="0" indent="0">
              <a:buNone/>
            </a:pPr>
            <a:r>
              <a:rPr lang="en-US" dirty="0" smtClean="0"/>
              <a:t>             3)two children node. </a:t>
            </a:r>
          </a:p>
          <a:p>
            <a:pPr>
              <a:buFont typeface="Wingdings" panose="05000000000000000000" pitchFamily="2" charset="2"/>
              <a:buChar char="Ø"/>
            </a:pPr>
            <a:r>
              <a:rPr lang="en-US" dirty="0"/>
              <a:t>After performing deletion, need to check balance factor of each node, if tree is Violating the AVL Tree properties then you need to rebalance the entire tree.</a:t>
            </a:r>
          </a:p>
          <a:p>
            <a:pPr marL="0" lvl="0" indent="0">
              <a:buNone/>
            </a:pPr>
            <a:endParaRPr lang="en-US" dirty="0" smtClean="0"/>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27</a:t>
            </a:fld>
            <a:endParaRPr lang="en-US"/>
          </a:p>
        </p:txBody>
      </p:sp>
    </p:spTree>
    <p:extLst>
      <p:ext uri="{BB962C8B-B14F-4D97-AF65-F5344CB8AC3E}">
        <p14:creationId xmlns:p14="http://schemas.microsoft.com/office/powerpoint/2010/main" xmlns="" val="171398464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100" b="1" dirty="0">
                <a:solidFill>
                  <a:srgbClr val="92D050"/>
                </a:solidFill>
                <a:sym typeface="+mn-ea"/>
              </a:rPr>
              <a:t>Balancing the AVL Tree after deleting a </a:t>
            </a:r>
            <a:r>
              <a:rPr lang="en-US" sz="3100" b="1" dirty="0" smtClean="0">
                <a:solidFill>
                  <a:srgbClr val="92D050"/>
                </a:solidFill>
                <a:sym typeface="+mn-ea"/>
              </a:rPr>
              <a:t>node:</a:t>
            </a:r>
            <a:r>
              <a:rPr lang="en-US" b="1" dirty="0">
                <a:solidFill>
                  <a:srgbClr val="FF0000"/>
                </a:solidFill>
              </a:rPr>
              <a:t/>
            </a:r>
            <a:br>
              <a:rPr lang="en-US" b="1" dirty="0">
                <a:solidFill>
                  <a:srgbClr val="FF0000"/>
                </a:solidFill>
              </a:rPr>
            </a:br>
            <a:endParaRPr lang="en-US" b="1" dirty="0">
              <a:solidFill>
                <a:srgbClr val="FF0000"/>
              </a:solidFill>
            </a:endParaRPr>
          </a:p>
        </p:txBody>
      </p:sp>
      <p:sp>
        <p:nvSpPr>
          <p:cNvPr id="5" name="Content Placeholder 4"/>
          <p:cNvSpPr>
            <a:spLocks noGrp="1"/>
          </p:cNvSpPr>
          <p:nvPr>
            <p:ph idx="1"/>
          </p:nvPr>
        </p:nvSpPr>
        <p:spPr>
          <a:xfrm>
            <a:off x="677334" y="1930400"/>
            <a:ext cx="8596668" cy="3880773"/>
          </a:xfrm>
        </p:spPr>
        <p:txBody>
          <a:bodyPr>
            <a:normAutofit/>
          </a:bodyPr>
          <a:lstStyle/>
          <a:p>
            <a:r>
              <a:rPr lang="en-US" dirty="0"/>
              <a:t>To balance the AVL tree after deleting</a:t>
            </a:r>
            <a:r>
              <a:rPr lang="en-US" dirty="0" smtClean="0"/>
              <a:t>, we </a:t>
            </a:r>
            <a:r>
              <a:rPr lang="en-US" dirty="0"/>
              <a:t>have to do some rotations</a:t>
            </a:r>
            <a:r>
              <a:rPr lang="en-US" dirty="0" smtClean="0"/>
              <a:t>.</a:t>
            </a:r>
          </a:p>
          <a:p>
            <a:pPr marL="0" indent="0">
              <a:buNone/>
            </a:pPr>
            <a:r>
              <a:rPr lang="en-US" dirty="0" smtClean="0"/>
              <a:t>They </a:t>
            </a:r>
            <a:r>
              <a:rPr lang="en-US" dirty="0"/>
              <a:t>are</a:t>
            </a:r>
          </a:p>
          <a:p>
            <a:pPr marL="0" indent="0">
              <a:buFont typeface="Wingdings" panose="05000000000000000000" charset="0"/>
              <a:buNone/>
            </a:pPr>
            <a:r>
              <a:rPr lang="en-US" dirty="0"/>
              <a:t>1.R0 ROTATION</a:t>
            </a:r>
          </a:p>
          <a:p>
            <a:pPr marL="0" indent="0">
              <a:buFont typeface="Wingdings" panose="05000000000000000000" charset="0"/>
              <a:buNone/>
            </a:pPr>
            <a:r>
              <a:rPr lang="en-US" dirty="0"/>
              <a:t>2.R1 ROTATION</a:t>
            </a:r>
          </a:p>
          <a:p>
            <a:pPr marL="0" indent="0">
              <a:buFont typeface="Wingdings" panose="05000000000000000000" charset="0"/>
              <a:buNone/>
            </a:pPr>
            <a:r>
              <a:rPr lang="en-US" dirty="0"/>
              <a:t>3.R-1 </a:t>
            </a:r>
            <a:r>
              <a:rPr lang="en-US" dirty="0" smtClean="0"/>
              <a:t>ROTATION</a:t>
            </a:r>
          </a:p>
          <a:p>
            <a:pPr marL="0" indent="0">
              <a:buNone/>
            </a:pPr>
            <a:r>
              <a:rPr lang="en-US" dirty="0" smtClean="0"/>
              <a:t>4. L0 </a:t>
            </a:r>
            <a:r>
              <a:rPr lang="en-US" dirty="0"/>
              <a:t>ROTATION</a:t>
            </a:r>
          </a:p>
          <a:p>
            <a:pPr marL="0" indent="0">
              <a:buNone/>
            </a:pPr>
            <a:r>
              <a:rPr lang="en-US" dirty="0" smtClean="0"/>
              <a:t>5. </a:t>
            </a:r>
            <a:r>
              <a:rPr lang="en-US" dirty="0"/>
              <a:t>L1 ROTATION</a:t>
            </a:r>
          </a:p>
          <a:p>
            <a:pPr marL="0" indent="0">
              <a:buNone/>
            </a:pPr>
            <a:r>
              <a:rPr lang="en-US" dirty="0" smtClean="0"/>
              <a:t>6. L-1 </a:t>
            </a:r>
            <a:r>
              <a:rPr lang="en-US" dirty="0"/>
              <a:t>ROTATION</a:t>
            </a:r>
          </a:p>
          <a:p>
            <a:pPr marL="0" indent="0">
              <a:buFont typeface="Wingdings" panose="05000000000000000000" charset="0"/>
              <a:buNone/>
            </a:pPr>
            <a:endParaRPr lang="en-US" dirty="0" smtClean="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28</a:t>
            </a:fld>
            <a:endParaRPr lang="en-US"/>
          </a:p>
        </p:txBody>
      </p:sp>
    </p:spTree>
    <p:extLst>
      <p:ext uri="{BB962C8B-B14F-4D97-AF65-F5344CB8AC3E}">
        <p14:creationId xmlns:p14="http://schemas.microsoft.com/office/powerpoint/2010/main" xmlns="" val="104022121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b="1" dirty="0">
                <a:solidFill>
                  <a:srgbClr val="92D050"/>
                </a:solidFill>
                <a:sym typeface="+mn-ea"/>
              </a:rPr>
              <a:t>Deletion at right side:-</a:t>
            </a:r>
            <a:r>
              <a:rPr lang="en-US" sz="4800" b="1" u="sng" dirty="0">
                <a:solidFill>
                  <a:srgbClr val="7030A0"/>
                </a:solidFill>
              </a:rPr>
              <a:t/>
            </a:r>
            <a:br>
              <a:rPr lang="en-US" sz="4800" b="1" u="sng" dirty="0">
                <a:solidFill>
                  <a:srgbClr val="7030A0"/>
                </a:solidFill>
              </a:rPr>
            </a:br>
            <a:endParaRPr lang="en-US" sz="4800" b="1" u="sng" dirty="0">
              <a:solidFill>
                <a:srgbClr val="7030A0"/>
              </a:solidFill>
            </a:endParaRPr>
          </a:p>
        </p:txBody>
      </p:sp>
      <p:sp>
        <p:nvSpPr>
          <p:cNvPr id="3" name="Content Placeholder 2"/>
          <p:cNvSpPr>
            <a:spLocks noGrp="1"/>
          </p:cNvSpPr>
          <p:nvPr>
            <p:ph sz="half" idx="1"/>
          </p:nvPr>
        </p:nvSpPr>
        <p:spPr>
          <a:xfrm>
            <a:off x="334010" y="1600200"/>
            <a:ext cx="5660390" cy="4526280"/>
          </a:xfrm>
        </p:spPr>
        <p:txBody>
          <a:bodyPr>
            <a:normAutofit/>
          </a:bodyPr>
          <a:lstStyle/>
          <a:p>
            <a:pPr marL="0" indent="0">
              <a:buFont typeface="Wingdings" panose="05000000000000000000" charset="0"/>
              <a:buNone/>
            </a:pPr>
            <a:r>
              <a:rPr lang="en-US" sz="2400" b="1" dirty="0">
                <a:solidFill>
                  <a:srgbClr val="92D050"/>
                </a:solidFill>
                <a:sym typeface="+mn-ea"/>
              </a:rPr>
              <a:t>1.R0 ROTATION</a:t>
            </a:r>
            <a:r>
              <a:rPr lang="en-US" sz="2400" b="1" dirty="0" smtClean="0">
                <a:solidFill>
                  <a:srgbClr val="92D050"/>
                </a:solidFill>
                <a:sym typeface="+mn-ea"/>
              </a:rPr>
              <a:t>:-</a:t>
            </a:r>
            <a:endParaRPr lang="en-US" sz="2400" u="sng" dirty="0">
              <a:solidFill>
                <a:srgbClr val="92D050"/>
              </a:solidFill>
            </a:endParaRPr>
          </a:p>
          <a:p>
            <a:pPr>
              <a:buFont typeface="Arial" panose="020B0604020202020204" pitchFamily="34" charset="0"/>
              <a:buChar char="•"/>
            </a:pPr>
            <a:r>
              <a:rPr lang="en-US" sz="2300" dirty="0">
                <a:sym typeface="+mn-ea"/>
              </a:rPr>
              <a:t>If the deleted node is at the right side of a tree and the balance factor of the root node is +2 and the left first child balance factor is 0,we call it as R1 notation.</a:t>
            </a:r>
            <a:endParaRPr lang="en-US" sz="2300" dirty="0"/>
          </a:p>
          <a:p>
            <a:pPr>
              <a:buFont typeface="Arial" panose="020B0604020202020204" pitchFamily="34" charset="0"/>
              <a:buChar char="•"/>
            </a:pPr>
            <a:r>
              <a:rPr lang="en-US" sz="2300" dirty="0">
                <a:sym typeface="+mn-ea"/>
              </a:rPr>
              <a:t>Rotate the left child or the parent in clockwise direction</a:t>
            </a:r>
            <a:r>
              <a:rPr lang="en-US" sz="3730" dirty="0">
                <a:sym typeface="+mn-ea"/>
              </a:rPr>
              <a:t>.</a:t>
            </a:r>
            <a:endParaRPr lang="en-US" sz="3730" dirty="0"/>
          </a:p>
          <a:p>
            <a:pPr>
              <a:buFont typeface="Arial" panose="020B0604020202020204" pitchFamily="34" charset="0"/>
              <a:buChar char="•"/>
            </a:pPr>
            <a:endParaRPr lang="en-US" dirty="0"/>
          </a:p>
        </p:txBody>
      </p:sp>
      <p:pic>
        <p:nvPicPr>
          <p:cNvPr id="4" name="Content Placeholder 3" descr="r0"/>
          <p:cNvPicPr>
            <a:picLocks noGrp="1" noChangeAspect="1"/>
          </p:cNvPicPr>
          <p:nvPr>
            <p:ph sz="half" idx="2"/>
          </p:nvPr>
        </p:nvPicPr>
        <p:blipFill>
          <a:blip r:embed="rId2"/>
          <a:stretch>
            <a:fillRect/>
          </a:stretch>
        </p:blipFill>
        <p:spPr>
          <a:xfrm>
            <a:off x="5994400" y="1600835"/>
            <a:ext cx="5588000" cy="4525010"/>
          </a:xfrm>
          <a:prstGeom prst="rect">
            <a:avLst/>
          </a:prstGeom>
        </p:spPr>
      </p:pic>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29</a:t>
            </a:fld>
            <a:endParaRPr lang="en-US"/>
          </a:p>
        </p:txBody>
      </p:sp>
    </p:spTree>
    <p:extLst>
      <p:ext uri="{BB962C8B-B14F-4D97-AF65-F5344CB8AC3E}">
        <p14:creationId xmlns:p14="http://schemas.microsoft.com/office/powerpoint/2010/main" xmlns="" val="37259816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505C961-3350-4A38-A128-92689E6B9292}"/>
              </a:ext>
            </a:extLst>
          </p:cNvPr>
          <p:cNvSpPr>
            <a:spLocks noGrp="1"/>
          </p:cNvSpPr>
          <p:nvPr>
            <p:ph type="title"/>
          </p:nvPr>
        </p:nvSpPr>
        <p:spPr>
          <a:xfrm>
            <a:off x="677334" y="609600"/>
            <a:ext cx="8596668" cy="677662"/>
          </a:xfrm>
        </p:spPr>
        <p:txBody>
          <a:bodyPr/>
          <a:lstStyle/>
          <a:p>
            <a:r>
              <a:rPr lang="en-IN" dirty="0" smtClean="0"/>
              <a:t>BST:-</a:t>
            </a:r>
            <a:endParaRPr lang="en-IN" dirty="0"/>
          </a:p>
        </p:txBody>
      </p:sp>
      <p:sp>
        <p:nvSpPr>
          <p:cNvPr id="3" name="Content Placeholder 2">
            <a:extLst>
              <a:ext uri="{FF2B5EF4-FFF2-40B4-BE49-F238E27FC236}">
                <a16:creationId xmlns="" xmlns:a16="http://schemas.microsoft.com/office/drawing/2014/main" id="{D9D7706E-C16A-4FA6-AC9E-A1B4B9AC6231}"/>
              </a:ext>
            </a:extLst>
          </p:cNvPr>
          <p:cNvSpPr>
            <a:spLocks noGrp="1"/>
          </p:cNvSpPr>
          <p:nvPr>
            <p:ph idx="1"/>
          </p:nvPr>
        </p:nvSpPr>
        <p:spPr>
          <a:xfrm>
            <a:off x="677333" y="1556907"/>
            <a:ext cx="9043715" cy="4799505"/>
          </a:xfrm>
        </p:spPr>
        <p:txBody>
          <a:bodyPr/>
          <a:lstStyle/>
          <a:p>
            <a:r>
              <a:rPr lang="en-IN" dirty="0"/>
              <a:t>To Overcome The Time Complexity Of Searching </a:t>
            </a:r>
            <a:r>
              <a:rPr lang="en-IN" dirty="0" smtClean="0"/>
              <a:t>in Binary Trees, We </a:t>
            </a:r>
            <a:r>
              <a:rPr lang="en-IN" dirty="0"/>
              <a:t>go for BST.</a:t>
            </a:r>
          </a:p>
          <a:p>
            <a:r>
              <a:rPr lang="en-IN" dirty="0" smtClean="0"/>
              <a:t>In A Binary tree in which for each node, value of all the nodes in left sub tree is lesser or equal and value of all the nodes in right sub tree is greater. </a:t>
            </a:r>
          </a:p>
          <a:p>
            <a:r>
              <a:rPr lang="en-IN" dirty="0" smtClean="0"/>
              <a:t>If </a:t>
            </a:r>
            <a:r>
              <a:rPr lang="en-IN" dirty="0"/>
              <a:t>we apply </a:t>
            </a:r>
            <a:r>
              <a:rPr lang="en-IN" dirty="0" smtClean="0"/>
              <a:t>In </a:t>
            </a:r>
            <a:r>
              <a:rPr lang="en-IN" dirty="0"/>
              <a:t>order on </a:t>
            </a:r>
            <a:r>
              <a:rPr lang="en-IN" dirty="0" smtClean="0"/>
              <a:t>BST </a:t>
            </a:r>
            <a:r>
              <a:rPr lang="en-IN" dirty="0"/>
              <a:t>we get sorted </a:t>
            </a:r>
            <a:r>
              <a:rPr lang="en-IN" dirty="0" smtClean="0"/>
              <a:t>order.</a:t>
            </a:r>
            <a:endParaRPr lang="en-IN" dirty="0"/>
          </a:p>
          <a:p>
            <a:r>
              <a:rPr lang="en-IN" dirty="0" smtClean="0"/>
              <a:t>Time Complexity </a:t>
            </a:r>
            <a:r>
              <a:rPr lang="en-IN" dirty="0"/>
              <a:t>Of </a:t>
            </a:r>
            <a:r>
              <a:rPr lang="en-IN" dirty="0" smtClean="0"/>
              <a:t>Searching in BST is </a:t>
            </a:r>
            <a:endParaRPr lang="en-IN" dirty="0"/>
          </a:p>
          <a:p>
            <a:pPr marL="457200" lvl="1" indent="0">
              <a:buNone/>
            </a:pPr>
            <a:r>
              <a:rPr lang="en-IN" dirty="0" smtClean="0"/>
              <a:t>1) Average</a:t>
            </a:r>
            <a:r>
              <a:rPr lang="en-IN" dirty="0" smtClean="0">
                <a:sym typeface="Wingdings" panose="05000000000000000000" pitchFamily="2" charset="2"/>
              </a:rPr>
              <a:t> </a:t>
            </a:r>
            <a:r>
              <a:rPr lang="en-IN" dirty="0">
                <a:sym typeface="Wingdings" panose="05000000000000000000" pitchFamily="2" charset="2"/>
              </a:rPr>
              <a:t>O(log n)</a:t>
            </a:r>
          </a:p>
          <a:p>
            <a:pPr marL="457200" lvl="1" indent="0">
              <a:buNone/>
            </a:pPr>
            <a:r>
              <a:rPr lang="en-IN" dirty="0" smtClean="0">
                <a:sym typeface="Wingdings" panose="05000000000000000000" pitchFamily="2" charset="2"/>
              </a:rPr>
              <a:t>2) Worst </a:t>
            </a:r>
            <a:r>
              <a:rPr lang="en-IN" dirty="0">
                <a:sym typeface="Wingdings" panose="05000000000000000000" pitchFamily="2" charset="2"/>
              </a:rPr>
              <a:t> O(n)</a:t>
            </a:r>
            <a:r>
              <a:rPr lang="en-IN" dirty="0"/>
              <a:t> </a:t>
            </a:r>
          </a:p>
        </p:txBody>
      </p:sp>
      <p:sp>
        <p:nvSpPr>
          <p:cNvPr id="52" name="Oval 3"/>
          <p:cNvSpPr>
            <a:spLocks noChangeAspect="1" noChangeArrowheads="1"/>
          </p:cNvSpPr>
          <p:nvPr/>
        </p:nvSpPr>
        <p:spPr bwMode="auto">
          <a:xfrm>
            <a:off x="5150158" y="5472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4</a:t>
            </a:r>
          </a:p>
        </p:txBody>
      </p:sp>
      <p:sp>
        <p:nvSpPr>
          <p:cNvPr id="53" name="Oval 4"/>
          <p:cNvSpPr>
            <a:spLocks noChangeAspect="1" noChangeArrowheads="1"/>
          </p:cNvSpPr>
          <p:nvPr/>
        </p:nvSpPr>
        <p:spPr bwMode="auto">
          <a:xfrm>
            <a:off x="8083858" y="4583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12</a:t>
            </a:r>
          </a:p>
        </p:txBody>
      </p:sp>
      <p:sp>
        <p:nvSpPr>
          <p:cNvPr id="54" name="Oval 5"/>
          <p:cNvSpPr>
            <a:spLocks noChangeAspect="1" noChangeArrowheads="1"/>
          </p:cNvSpPr>
          <p:nvPr/>
        </p:nvSpPr>
        <p:spPr bwMode="auto">
          <a:xfrm>
            <a:off x="7017058" y="4583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10</a:t>
            </a:r>
          </a:p>
        </p:txBody>
      </p:sp>
      <p:sp>
        <p:nvSpPr>
          <p:cNvPr id="55" name="Oval 6"/>
          <p:cNvSpPr>
            <a:spLocks noChangeAspect="1" noChangeArrowheads="1"/>
          </p:cNvSpPr>
          <p:nvPr/>
        </p:nvSpPr>
        <p:spPr bwMode="auto">
          <a:xfrm>
            <a:off x="5950258" y="4583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6</a:t>
            </a:r>
          </a:p>
        </p:txBody>
      </p:sp>
      <p:sp>
        <p:nvSpPr>
          <p:cNvPr id="56" name="Oval 7"/>
          <p:cNvSpPr>
            <a:spLocks noChangeAspect="1" noChangeArrowheads="1"/>
          </p:cNvSpPr>
          <p:nvPr/>
        </p:nvSpPr>
        <p:spPr bwMode="auto">
          <a:xfrm>
            <a:off x="4883458" y="4583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2</a:t>
            </a:r>
          </a:p>
        </p:txBody>
      </p:sp>
      <p:sp>
        <p:nvSpPr>
          <p:cNvPr id="57" name="Oval 8"/>
          <p:cNvSpPr>
            <a:spLocks noChangeAspect="1" noChangeArrowheads="1"/>
          </p:cNvSpPr>
          <p:nvPr/>
        </p:nvSpPr>
        <p:spPr bwMode="auto">
          <a:xfrm>
            <a:off x="7550458" y="3694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11</a:t>
            </a:r>
          </a:p>
        </p:txBody>
      </p:sp>
      <p:sp>
        <p:nvSpPr>
          <p:cNvPr id="58" name="Oval 9"/>
          <p:cNvSpPr>
            <a:spLocks noChangeAspect="1" noChangeArrowheads="1"/>
          </p:cNvSpPr>
          <p:nvPr/>
        </p:nvSpPr>
        <p:spPr bwMode="auto">
          <a:xfrm>
            <a:off x="5416858" y="3694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solidFill>
                  <a:schemeClr val="tx1"/>
                </a:solidFill>
                <a:latin typeface="Times New Roman" panose="02020603050405020304" pitchFamily="18" charset="0"/>
              </a:rPr>
              <a:t>5</a:t>
            </a:r>
          </a:p>
        </p:txBody>
      </p:sp>
      <p:sp>
        <p:nvSpPr>
          <p:cNvPr id="59" name="Oval 10"/>
          <p:cNvSpPr>
            <a:spLocks noChangeAspect="1" noChangeArrowheads="1"/>
          </p:cNvSpPr>
          <p:nvPr/>
        </p:nvSpPr>
        <p:spPr bwMode="auto">
          <a:xfrm>
            <a:off x="6483658" y="2805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solidFill>
                  <a:schemeClr val="tx1"/>
                </a:solidFill>
                <a:latin typeface="Times New Roman" panose="02020603050405020304" pitchFamily="18" charset="0"/>
              </a:rPr>
              <a:t>8</a:t>
            </a:r>
          </a:p>
        </p:txBody>
      </p:sp>
      <p:cxnSp>
        <p:nvCxnSpPr>
          <p:cNvPr id="60" name="AutoShape 11"/>
          <p:cNvCxnSpPr>
            <a:cxnSpLocks noChangeShapeType="1"/>
            <a:stCxn id="59" idx="3"/>
            <a:endCxn id="58" idx="0"/>
          </p:cNvCxnSpPr>
          <p:nvPr/>
        </p:nvCxnSpPr>
        <p:spPr bwMode="auto">
          <a:xfrm flipH="1">
            <a:off x="5607358" y="3149832"/>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1" name="AutoShape 12"/>
          <p:cNvCxnSpPr>
            <a:cxnSpLocks noChangeShapeType="1"/>
            <a:stCxn id="59" idx="5"/>
            <a:endCxn id="57" idx="0"/>
          </p:cNvCxnSpPr>
          <p:nvPr/>
        </p:nvCxnSpPr>
        <p:spPr bwMode="auto">
          <a:xfrm>
            <a:off x="6809096" y="3149832"/>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2" name="AutoShape 13"/>
          <p:cNvCxnSpPr>
            <a:cxnSpLocks noChangeShapeType="1"/>
            <a:stCxn id="57" idx="3"/>
            <a:endCxn id="54" idx="0"/>
          </p:cNvCxnSpPr>
          <p:nvPr/>
        </p:nvCxnSpPr>
        <p:spPr bwMode="auto">
          <a:xfrm flipH="1">
            <a:off x="7207558" y="4038832"/>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3" name="AutoShape 14"/>
          <p:cNvCxnSpPr>
            <a:cxnSpLocks noChangeShapeType="1"/>
            <a:stCxn id="57" idx="5"/>
            <a:endCxn id="53" idx="0"/>
          </p:cNvCxnSpPr>
          <p:nvPr/>
        </p:nvCxnSpPr>
        <p:spPr bwMode="auto">
          <a:xfrm>
            <a:off x="7875896" y="4038832"/>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4" name="AutoShape 15"/>
          <p:cNvCxnSpPr>
            <a:cxnSpLocks noChangeShapeType="1"/>
            <a:stCxn id="58" idx="3"/>
            <a:endCxn id="56" idx="0"/>
          </p:cNvCxnSpPr>
          <p:nvPr/>
        </p:nvCxnSpPr>
        <p:spPr bwMode="auto">
          <a:xfrm flipH="1">
            <a:off x="5073958" y="4038832"/>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5" name="AutoShape 16"/>
          <p:cNvCxnSpPr>
            <a:cxnSpLocks noChangeShapeType="1"/>
            <a:stCxn id="58" idx="5"/>
            <a:endCxn id="55" idx="0"/>
          </p:cNvCxnSpPr>
          <p:nvPr/>
        </p:nvCxnSpPr>
        <p:spPr bwMode="auto">
          <a:xfrm>
            <a:off x="5742296" y="4038832"/>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66" name="AutoShape 17"/>
          <p:cNvCxnSpPr>
            <a:cxnSpLocks noChangeShapeType="1"/>
            <a:stCxn id="56" idx="5"/>
            <a:endCxn id="52" idx="0"/>
          </p:cNvCxnSpPr>
          <p:nvPr/>
        </p:nvCxnSpPr>
        <p:spPr bwMode="auto">
          <a:xfrm>
            <a:off x="5208896" y="4927832"/>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67" name="Oval 18"/>
          <p:cNvSpPr>
            <a:spLocks noChangeAspect="1" noChangeArrowheads="1"/>
          </p:cNvSpPr>
          <p:nvPr/>
        </p:nvSpPr>
        <p:spPr bwMode="auto">
          <a:xfrm>
            <a:off x="8350558" y="5472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14</a:t>
            </a:r>
          </a:p>
        </p:txBody>
      </p:sp>
      <p:sp>
        <p:nvSpPr>
          <p:cNvPr id="68" name="Oval 19"/>
          <p:cNvSpPr>
            <a:spLocks noChangeAspect="1" noChangeArrowheads="1"/>
          </p:cNvSpPr>
          <p:nvPr/>
        </p:nvSpPr>
        <p:spPr bwMode="auto">
          <a:xfrm>
            <a:off x="8274358" y="63105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13</a:t>
            </a:r>
          </a:p>
        </p:txBody>
      </p:sp>
      <p:sp>
        <p:nvSpPr>
          <p:cNvPr id="69" name="Oval 20"/>
          <p:cNvSpPr>
            <a:spLocks noChangeAspect="1" noChangeArrowheads="1"/>
          </p:cNvSpPr>
          <p:nvPr/>
        </p:nvSpPr>
        <p:spPr bwMode="auto">
          <a:xfrm>
            <a:off x="6216958" y="5472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7</a:t>
            </a:r>
          </a:p>
        </p:txBody>
      </p:sp>
      <p:cxnSp>
        <p:nvCxnSpPr>
          <p:cNvPr id="70" name="AutoShape 21"/>
          <p:cNvCxnSpPr>
            <a:cxnSpLocks noChangeShapeType="1"/>
            <a:stCxn id="55" idx="5"/>
            <a:endCxn id="69" idx="0"/>
          </p:cNvCxnSpPr>
          <p:nvPr/>
        </p:nvCxnSpPr>
        <p:spPr bwMode="auto">
          <a:xfrm>
            <a:off x="6275696" y="4927832"/>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1" name="Oval 22"/>
          <p:cNvSpPr>
            <a:spLocks noChangeAspect="1" noChangeArrowheads="1"/>
          </p:cNvSpPr>
          <p:nvPr/>
        </p:nvSpPr>
        <p:spPr bwMode="auto">
          <a:xfrm>
            <a:off x="6750358" y="5472344"/>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chemeClr val="tx1"/>
                </a:solidFill>
                <a:latin typeface="Times New Roman" panose="02020603050405020304" pitchFamily="18" charset="0"/>
              </a:rPr>
              <a:t>9</a:t>
            </a:r>
          </a:p>
        </p:txBody>
      </p:sp>
      <p:cxnSp>
        <p:nvCxnSpPr>
          <p:cNvPr id="72" name="AutoShape 23"/>
          <p:cNvCxnSpPr>
            <a:cxnSpLocks noChangeShapeType="1"/>
            <a:stCxn id="54" idx="3"/>
            <a:endCxn id="71" idx="0"/>
          </p:cNvCxnSpPr>
          <p:nvPr/>
        </p:nvCxnSpPr>
        <p:spPr bwMode="auto">
          <a:xfrm flipH="1">
            <a:off x="6940858" y="4927832"/>
            <a:ext cx="1317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73" name="AutoShape 24"/>
          <p:cNvCxnSpPr>
            <a:cxnSpLocks noChangeShapeType="1"/>
            <a:stCxn id="67" idx="4"/>
            <a:endCxn id="68" idx="0"/>
          </p:cNvCxnSpPr>
          <p:nvPr/>
        </p:nvCxnSpPr>
        <p:spPr bwMode="auto">
          <a:xfrm flipH="1">
            <a:off x="8464858" y="5872394"/>
            <a:ext cx="76200" cy="41910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74" name="AutoShape 25"/>
          <p:cNvCxnSpPr>
            <a:cxnSpLocks noChangeShapeType="1"/>
            <a:stCxn id="53" idx="5"/>
            <a:endCxn id="67" idx="0"/>
          </p:cNvCxnSpPr>
          <p:nvPr/>
        </p:nvCxnSpPr>
        <p:spPr bwMode="auto">
          <a:xfrm>
            <a:off x="8409296" y="4927832"/>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 name="Footer Placeholder 3"/>
          <p:cNvSpPr>
            <a:spLocks noGrp="1"/>
          </p:cNvSpPr>
          <p:nvPr>
            <p:ph type="ftr" sz="quarter" idx="11"/>
          </p:nvPr>
        </p:nvSpPr>
        <p:spPr/>
        <p:txBody>
          <a:bodyPr/>
          <a:lstStyle/>
          <a:p>
            <a:r>
              <a:rPr lang="en-US" smtClean="0"/>
              <a:t>Data Structures-T.Anil Kumar</a:t>
            </a:r>
            <a:endParaRPr lang="en-US" dirty="0"/>
          </a:p>
        </p:txBody>
      </p:sp>
      <p:sp>
        <p:nvSpPr>
          <p:cNvPr id="5" name="Slide Number Placeholder 4"/>
          <p:cNvSpPr>
            <a:spLocks noGrp="1"/>
          </p:cNvSpPr>
          <p:nvPr>
            <p:ph type="sldNum" sz="quarter" idx="12"/>
          </p:nvPr>
        </p:nvSpPr>
        <p:spPr/>
        <p:txBody>
          <a:bodyPr/>
          <a:lstStyle/>
          <a:p>
            <a:fld id="{50DE8771-3B84-4C4F-A500-BE10BE4A7570}" type="slidenum">
              <a:rPr lang="en-US" smtClean="0"/>
              <a:pPr/>
              <a:t>3</a:t>
            </a:fld>
            <a:endParaRPr lang="en-US"/>
          </a:p>
        </p:txBody>
      </p:sp>
    </p:spTree>
    <p:extLst>
      <p:ext uri="{BB962C8B-B14F-4D97-AF65-F5344CB8AC3E}">
        <p14:creationId xmlns:p14="http://schemas.microsoft.com/office/powerpoint/2010/main" xmlns="" val="2799316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flipV="1">
            <a:off x="609600" y="-540385"/>
            <a:ext cx="10972800" cy="171450"/>
          </a:xfrm>
        </p:spPr>
        <p:txBody>
          <a:bodyPr>
            <a:normAutofit fontScale="90000"/>
          </a:bodyPr>
          <a:lstStyle/>
          <a:p>
            <a:endParaRPr lang="en-US"/>
          </a:p>
        </p:txBody>
      </p:sp>
      <p:sp>
        <p:nvSpPr>
          <p:cNvPr id="3" name="Content Placeholder 2"/>
          <p:cNvSpPr>
            <a:spLocks noGrp="1"/>
          </p:cNvSpPr>
          <p:nvPr>
            <p:ph sz="half" idx="1"/>
          </p:nvPr>
        </p:nvSpPr>
        <p:spPr>
          <a:xfrm>
            <a:off x="306070" y="745490"/>
            <a:ext cx="5845175" cy="5380990"/>
          </a:xfrm>
        </p:spPr>
        <p:txBody>
          <a:bodyPr>
            <a:normAutofit fontScale="97500"/>
          </a:bodyPr>
          <a:lstStyle/>
          <a:p>
            <a:pPr marL="0" indent="0">
              <a:buFont typeface="Wingdings" panose="05000000000000000000" charset="0"/>
              <a:buNone/>
            </a:pPr>
            <a:r>
              <a:rPr lang="en-US" sz="2500" b="1" dirty="0">
                <a:solidFill>
                  <a:srgbClr val="92D050"/>
                </a:solidFill>
              </a:rPr>
              <a:t>2.R1 ROTATION:-</a:t>
            </a:r>
          </a:p>
          <a:p>
            <a:pPr marL="0" indent="0">
              <a:buNone/>
            </a:pPr>
            <a:endParaRPr lang="en-US" dirty="0"/>
          </a:p>
          <a:p>
            <a:pPr>
              <a:buFont typeface="Arial" panose="020B0604020202020204" pitchFamily="34" charset="0"/>
              <a:buChar char="•"/>
            </a:pPr>
            <a:r>
              <a:rPr lang="en-US" sz="2400" dirty="0">
                <a:sym typeface="+mn-ea"/>
              </a:rPr>
              <a:t>If the deleted node is at the right side of a tree and the balance factor of the root node is +2 and the left first child balance factor is 1,we call it as R1 notation.</a:t>
            </a:r>
          </a:p>
          <a:p>
            <a:pPr>
              <a:buFont typeface="Arial" panose="020B0604020202020204" pitchFamily="34" charset="0"/>
              <a:buChar char="•"/>
            </a:pPr>
            <a:r>
              <a:rPr lang="en-US" sz="2400" dirty="0">
                <a:sym typeface="+mn-ea"/>
              </a:rPr>
              <a:t>Rotate the left child of the parent in clockwise </a:t>
            </a:r>
            <a:r>
              <a:rPr lang="en-US" sz="2400" dirty="0" smtClean="0">
                <a:sym typeface="+mn-ea"/>
              </a:rPr>
              <a:t>direction</a:t>
            </a:r>
            <a:r>
              <a:rPr lang="en-US" sz="2400" dirty="0">
                <a:sym typeface="+mn-ea"/>
              </a:rPr>
              <a:t>.</a:t>
            </a:r>
            <a:endParaRPr lang="en-US" sz="2400" dirty="0"/>
          </a:p>
          <a:p>
            <a:pPr>
              <a:buFont typeface="Arial" panose="020B0604020202020204" pitchFamily="34" charset="0"/>
              <a:buChar char="•"/>
            </a:pPr>
            <a:endParaRPr lang="en-US" dirty="0"/>
          </a:p>
          <a:p>
            <a:pPr>
              <a:buFont typeface="Wingdings" panose="05000000000000000000" charset="0"/>
              <a:buChar char="Ø"/>
            </a:pPr>
            <a:endParaRPr lang="en-US" dirty="0"/>
          </a:p>
        </p:txBody>
      </p:sp>
      <p:pic>
        <p:nvPicPr>
          <p:cNvPr id="5" name="Content Placeholder 4" descr="r1"/>
          <p:cNvPicPr>
            <a:picLocks noGrp="1" noChangeAspect="1"/>
          </p:cNvPicPr>
          <p:nvPr>
            <p:ph sz="half" idx="2"/>
          </p:nvPr>
        </p:nvPicPr>
        <p:blipFill>
          <a:blip r:embed="rId2"/>
          <a:stretch>
            <a:fillRect/>
          </a:stretch>
        </p:blipFill>
        <p:spPr>
          <a:xfrm>
            <a:off x="5967767" y="1049785"/>
            <a:ext cx="5878195" cy="4968875"/>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30</a:t>
            </a:fld>
            <a:endParaRPr lang="en-US"/>
          </a:p>
        </p:txBody>
      </p:sp>
    </p:spTree>
    <p:extLst>
      <p:ext uri="{BB962C8B-B14F-4D97-AF65-F5344CB8AC3E}">
        <p14:creationId xmlns:p14="http://schemas.microsoft.com/office/powerpoint/2010/main" xmlns="" val="22961949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flipV="1">
            <a:off x="609600" y="-948055"/>
            <a:ext cx="10972800" cy="328930"/>
          </a:xfrm>
        </p:spPr>
        <p:txBody>
          <a:bodyPr>
            <a:normAutofit fontScale="90000"/>
          </a:bodyPr>
          <a:lstStyle/>
          <a:p>
            <a:endParaRPr lang="en-US"/>
          </a:p>
        </p:txBody>
      </p:sp>
      <p:sp>
        <p:nvSpPr>
          <p:cNvPr id="3" name="Content Placeholder 2"/>
          <p:cNvSpPr>
            <a:spLocks noGrp="1"/>
          </p:cNvSpPr>
          <p:nvPr>
            <p:ph sz="half" idx="1"/>
          </p:nvPr>
        </p:nvSpPr>
        <p:spPr>
          <a:xfrm>
            <a:off x="334010" y="562610"/>
            <a:ext cx="5883910" cy="5563870"/>
          </a:xfrm>
        </p:spPr>
        <p:txBody>
          <a:bodyPr>
            <a:normAutofit fontScale="97500"/>
          </a:bodyPr>
          <a:lstStyle/>
          <a:p>
            <a:pPr marL="0" indent="0">
              <a:buFont typeface="Wingdings" panose="05000000000000000000" charset="0"/>
              <a:buNone/>
            </a:pPr>
            <a:r>
              <a:rPr lang="en-US" sz="2900" b="1" dirty="0">
                <a:solidFill>
                  <a:srgbClr val="92D050"/>
                </a:solidFill>
                <a:sym typeface="+mn-ea"/>
              </a:rPr>
              <a:t>3.R-1 ROTATION</a:t>
            </a:r>
          </a:p>
          <a:p>
            <a:pPr marL="0" indent="0">
              <a:buNone/>
            </a:pPr>
            <a:endParaRPr lang="en-US" sz="3730" dirty="0"/>
          </a:p>
          <a:p>
            <a:pPr>
              <a:buFont typeface="Arial" panose="020B0604020202020204" pitchFamily="34" charset="0"/>
              <a:buChar char="•"/>
            </a:pPr>
            <a:r>
              <a:rPr lang="en-US" sz="2800" dirty="0">
                <a:sym typeface="+mn-ea"/>
              </a:rPr>
              <a:t>If the deleted node is at the right side of a tree and the balance factor of the root node is +2 and the left first child balance factor is -1,we call it as R1 notation.</a:t>
            </a:r>
          </a:p>
          <a:p>
            <a:pPr>
              <a:buFont typeface="Arial" panose="020B0604020202020204" pitchFamily="34" charset="0"/>
              <a:buChar char="•"/>
            </a:pPr>
            <a:r>
              <a:rPr lang="en-US" sz="2800" dirty="0">
                <a:sym typeface="+mn-ea"/>
              </a:rPr>
              <a:t>Rotate the left child of the parent in anti-clockwise direction and then in clockwise </a:t>
            </a:r>
            <a:r>
              <a:rPr lang="en-US" sz="2800" dirty="0" smtClean="0">
                <a:sym typeface="+mn-ea"/>
              </a:rPr>
              <a:t>direction</a:t>
            </a:r>
            <a:r>
              <a:rPr lang="en-US" sz="2800" dirty="0">
                <a:sym typeface="+mn-ea"/>
              </a:rPr>
              <a:t>.</a:t>
            </a:r>
            <a:endParaRPr lang="en-US" sz="2800" dirty="0"/>
          </a:p>
          <a:p>
            <a:pPr>
              <a:buFont typeface="Arial" panose="020B0604020202020204" pitchFamily="34" charset="0"/>
              <a:buChar char="•"/>
            </a:pPr>
            <a:endParaRPr lang="en-US" sz="3730" dirty="0"/>
          </a:p>
          <a:p>
            <a:endParaRPr lang="en-US" dirty="0"/>
          </a:p>
        </p:txBody>
      </p:sp>
      <p:pic>
        <p:nvPicPr>
          <p:cNvPr id="4" name="Content Placeholder 3" descr="r-1"/>
          <p:cNvPicPr>
            <a:picLocks noGrp="1" noChangeAspect="1"/>
          </p:cNvPicPr>
          <p:nvPr>
            <p:ph sz="half" idx="2"/>
          </p:nvPr>
        </p:nvPicPr>
        <p:blipFill>
          <a:blip r:embed="rId2"/>
          <a:stretch>
            <a:fillRect/>
          </a:stretch>
        </p:blipFill>
        <p:spPr>
          <a:xfrm>
            <a:off x="6301105" y="1261745"/>
            <a:ext cx="5281295" cy="4425950"/>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31</a:t>
            </a:fld>
            <a:endParaRPr lang="en-US"/>
          </a:p>
        </p:txBody>
      </p:sp>
    </p:spTree>
    <p:extLst>
      <p:ext uri="{BB962C8B-B14F-4D97-AF65-F5344CB8AC3E}">
        <p14:creationId xmlns:p14="http://schemas.microsoft.com/office/powerpoint/2010/main" xmlns="" val="54825394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sym typeface="+mn-ea"/>
              </a:rPr>
              <a:t>2.Deletion at left side </a:t>
            </a:r>
            <a:r>
              <a:rPr lang="en-US" dirty="0"/>
              <a:t/>
            </a:r>
            <a:br>
              <a:rPr lang="en-US" dirty="0"/>
            </a:br>
            <a:endParaRPr lang="en-US" dirty="0"/>
          </a:p>
        </p:txBody>
      </p:sp>
      <p:sp>
        <p:nvSpPr>
          <p:cNvPr id="3" name="Content Placeholder 2"/>
          <p:cNvSpPr>
            <a:spLocks noGrp="1"/>
          </p:cNvSpPr>
          <p:nvPr>
            <p:ph sz="half" idx="1"/>
          </p:nvPr>
        </p:nvSpPr>
        <p:spPr>
          <a:xfrm>
            <a:off x="492760" y="1633883"/>
            <a:ext cx="5502275" cy="4973320"/>
          </a:xfrm>
        </p:spPr>
        <p:txBody>
          <a:bodyPr>
            <a:normAutofit/>
          </a:bodyPr>
          <a:lstStyle/>
          <a:p>
            <a:pPr marL="0" indent="0">
              <a:buNone/>
            </a:pPr>
            <a:r>
              <a:rPr lang="en-US" sz="2800" b="1" dirty="0">
                <a:solidFill>
                  <a:srgbClr val="92D050"/>
                </a:solidFill>
              </a:rPr>
              <a:t>1.L1 ROTATION</a:t>
            </a:r>
          </a:p>
          <a:p>
            <a:pPr marL="0" indent="0">
              <a:buNone/>
            </a:pPr>
            <a:endParaRPr lang="en-US" dirty="0"/>
          </a:p>
          <a:p>
            <a:pPr>
              <a:buFont typeface="Arial" panose="020B0604020202020204" pitchFamily="34" charset="0"/>
              <a:buChar char="•"/>
            </a:pPr>
            <a:r>
              <a:rPr lang="en-US" dirty="0">
                <a:sym typeface="+mn-ea"/>
              </a:rPr>
              <a:t>If the deleted node is at the left side of a tree and the balance factor of the root node is -2 and the right first child balance factor is +1,we call it as R1 notation.</a:t>
            </a:r>
            <a:endParaRPr lang="en-US" dirty="0"/>
          </a:p>
          <a:p>
            <a:pPr>
              <a:buFont typeface="Arial" panose="020B0604020202020204" pitchFamily="34" charset="0"/>
              <a:buChar char="•"/>
            </a:pPr>
            <a:r>
              <a:rPr lang="en-US" dirty="0"/>
              <a:t>Rotate the right first child of the parent in clockwise and then anti-clockwise to balance here. </a:t>
            </a:r>
          </a:p>
        </p:txBody>
      </p:sp>
      <p:pic>
        <p:nvPicPr>
          <p:cNvPr id="5" name="Content Placeholder 4" descr="l1"/>
          <p:cNvPicPr>
            <a:picLocks noGrp="1" noChangeAspect="1"/>
          </p:cNvPicPr>
          <p:nvPr>
            <p:ph sz="half" idx="2"/>
          </p:nvPr>
        </p:nvPicPr>
        <p:blipFill>
          <a:blip r:embed="rId2"/>
          <a:stretch>
            <a:fillRect/>
          </a:stretch>
        </p:blipFill>
        <p:spPr>
          <a:xfrm>
            <a:off x="5995035" y="1152525"/>
            <a:ext cx="5587365" cy="5179060"/>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32</a:t>
            </a:fld>
            <a:endParaRPr lang="en-US"/>
          </a:p>
        </p:txBody>
      </p:sp>
    </p:spTree>
    <p:extLst>
      <p:ext uri="{BB962C8B-B14F-4D97-AF65-F5344CB8AC3E}">
        <p14:creationId xmlns:p14="http://schemas.microsoft.com/office/powerpoint/2010/main" xmlns="" val="26228539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flipV="1">
            <a:off x="609600" y="-553720"/>
            <a:ext cx="10972800" cy="250825"/>
          </a:xfrm>
        </p:spPr>
        <p:txBody>
          <a:bodyPr>
            <a:normAutofit fontScale="90000"/>
          </a:bodyPr>
          <a:lstStyle/>
          <a:p>
            <a:endParaRPr lang="en-US"/>
          </a:p>
        </p:txBody>
      </p:sp>
      <p:sp>
        <p:nvSpPr>
          <p:cNvPr id="3" name="Content Placeholder 2"/>
          <p:cNvSpPr>
            <a:spLocks noGrp="1"/>
          </p:cNvSpPr>
          <p:nvPr>
            <p:ph sz="half" idx="1"/>
          </p:nvPr>
        </p:nvSpPr>
        <p:spPr>
          <a:xfrm>
            <a:off x="426085" y="996950"/>
            <a:ext cx="5730875" cy="5129530"/>
          </a:xfrm>
        </p:spPr>
        <p:txBody>
          <a:bodyPr>
            <a:normAutofit fontScale="97500"/>
          </a:bodyPr>
          <a:lstStyle/>
          <a:p>
            <a:pPr marL="0" indent="0">
              <a:buNone/>
            </a:pPr>
            <a:r>
              <a:rPr lang="en-US" sz="2900" b="1" dirty="0">
                <a:solidFill>
                  <a:srgbClr val="92D050"/>
                </a:solidFill>
              </a:rPr>
              <a:t>2.L-1 ROTATION:-</a:t>
            </a:r>
          </a:p>
          <a:p>
            <a:pPr>
              <a:buFont typeface="Arial" panose="020B0604020202020204" pitchFamily="34" charset="0"/>
              <a:buChar char="•"/>
            </a:pPr>
            <a:r>
              <a:rPr lang="en-US" dirty="0">
                <a:sym typeface="+mn-ea"/>
              </a:rPr>
              <a:t>If the deleted node is at the left side of a tree and the balance factor of the root node is -2 and the right first child balance factor is -1,we call it as L-1 notation.</a:t>
            </a:r>
            <a:endParaRPr lang="en-US" dirty="0"/>
          </a:p>
          <a:p>
            <a:pPr>
              <a:buFont typeface="Arial" panose="020B0604020202020204" pitchFamily="34" charset="0"/>
              <a:buChar char="•"/>
            </a:pPr>
            <a:r>
              <a:rPr lang="en-US" dirty="0">
                <a:sym typeface="+mn-ea"/>
              </a:rPr>
              <a:t>Rotate the right first child of parent in anti-clockwise direction to balance here. </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pic>
        <p:nvPicPr>
          <p:cNvPr id="5" name="Content Placeholder 4" descr="l-1"/>
          <p:cNvPicPr>
            <a:picLocks noGrp="1" noChangeAspect="1"/>
          </p:cNvPicPr>
          <p:nvPr>
            <p:ph sz="half" idx="2"/>
          </p:nvPr>
        </p:nvPicPr>
        <p:blipFill>
          <a:blip r:embed="rId2"/>
          <a:stretch>
            <a:fillRect/>
          </a:stretch>
        </p:blipFill>
        <p:spPr>
          <a:xfrm>
            <a:off x="6156325" y="1426833"/>
            <a:ext cx="5505450" cy="4708525"/>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33</a:t>
            </a:fld>
            <a:endParaRPr lang="en-US"/>
          </a:p>
        </p:txBody>
      </p:sp>
    </p:spTree>
    <p:extLst>
      <p:ext uri="{BB962C8B-B14F-4D97-AF65-F5344CB8AC3E}">
        <p14:creationId xmlns:p14="http://schemas.microsoft.com/office/powerpoint/2010/main" xmlns="" val="27115655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flipV="1">
            <a:off x="609600" y="-606425"/>
            <a:ext cx="10972800" cy="527050"/>
          </a:xfrm>
        </p:spPr>
        <p:txBody>
          <a:bodyPr>
            <a:normAutofit fontScale="90000"/>
          </a:bodyPr>
          <a:lstStyle/>
          <a:p>
            <a:endParaRPr lang="en-US"/>
          </a:p>
        </p:txBody>
      </p:sp>
      <p:sp>
        <p:nvSpPr>
          <p:cNvPr id="3" name="Content Placeholder 2"/>
          <p:cNvSpPr>
            <a:spLocks noGrp="1"/>
          </p:cNvSpPr>
          <p:nvPr>
            <p:ph sz="half" idx="1"/>
          </p:nvPr>
        </p:nvSpPr>
        <p:spPr>
          <a:xfrm>
            <a:off x="609600" y="1087755"/>
            <a:ext cx="5384800" cy="5577840"/>
          </a:xfrm>
        </p:spPr>
        <p:txBody>
          <a:bodyPr>
            <a:normAutofit fontScale="95000"/>
          </a:bodyPr>
          <a:lstStyle/>
          <a:p>
            <a:pPr marL="0" indent="0">
              <a:buNone/>
            </a:pPr>
            <a:r>
              <a:rPr lang="en-US" sz="3200" b="1" dirty="0">
                <a:solidFill>
                  <a:srgbClr val="92D050"/>
                </a:solidFill>
                <a:sym typeface="+mn-ea"/>
              </a:rPr>
              <a:t>3.L0 ROTATION:-</a:t>
            </a:r>
          </a:p>
          <a:p>
            <a:pPr>
              <a:buFont typeface="Wingdings" panose="05000000000000000000" charset="0"/>
              <a:buChar char="Ø"/>
            </a:pPr>
            <a:endParaRPr lang="en-US" sz="3730" b="1" u="sng" dirty="0">
              <a:sym typeface="+mn-ea"/>
            </a:endParaRPr>
          </a:p>
          <a:p>
            <a:pPr>
              <a:buFont typeface="Arial" panose="020B0604020202020204" pitchFamily="34" charset="0"/>
              <a:buChar char="•"/>
            </a:pPr>
            <a:r>
              <a:rPr lang="en-US" sz="2300" dirty="0">
                <a:sym typeface="+mn-ea"/>
              </a:rPr>
              <a:t>If the deleted node is at the left side of a tree and the balance factor of the root node is -2 and the right first child balance factor is 0,we call it as L0 notation.</a:t>
            </a:r>
            <a:endParaRPr lang="en-US" sz="2300" dirty="0"/>
          </a:p>
          <a:p>
            <a:pPr>
              <a:buFont typeface="Arial" panose="020B0604020202020204" pitchFamily="34" charset="0"/>
              <a:buChar char="•"/>
            </a:pPr>
            <a:r>
              <a:rPr lang="en-US" sz="2300" dirty="0">
                <a:sym typeface="+mn-ea"/>
              </a:rPr>
              <a:t>Rotate the right first child of parent in anti-clockwise direction to balance here.  </a:t>
            </a:r>
            <a:endParaRPr lang="en-US" sz="2300" dirty="0"/>
          </a:p>
        </p:txBody>
      </p:sp>
      <p:pic>
        <p:nvPicPr>
          <p:cNvPr id="4" name="Content Placeholder 3" descr="IMG_20190421_155311771_HDR_1"/>
          <p:cNvPicPr>
            <a:picLocks noGrp="1" noChangeAspect="1"/>
          </p:cNvPicPr>
          <p:nvPr>
            <p:ph sz="half" idx="2"/>
          </p:nvPr>
        </p:nvPicPr>
        <p:blipFill>
          <a:blip r:embed="rId2" cstate="print"/>
          <a:stretch>
            <a:fillRect/>
          </a:stretch>
        </p:blipFill>
        <p:spPr>
          <a:xfrm>
            <a:off x="6178550" y="1179830"/>
            <a:ext cx="5594350" cy="5078730"/>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0DE8771-3B84-4C4F-A500-BE10BE4A7570}" type="slidenum">
              <a:rPr lang="en-US" smtClean="0"/>
              <a:pPr/>
              <a:t>34</a:t>
            </a:fld>
            <a:endParaRPr lang="en-US"/>
          </a:p>
        </p:txBody>
      </p:sp>
    </p:spTree>
    <p:extLst>
      <p:ext uri="{BB962C8B-B14F-4D97-AF65-F5344CB8AC3E}">
        <p14:creationId xmlns:p14="http://schemas.microsoft.com/office/powerpoint/2010/main" xmlns="" val="11738016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600075" y="544830"/>
            <a:ext cx="11012170" cy="1175385"/>
          </a:xfrm>
        </p:spPr>
        <p:txBody>
          <a:bodyPr>
            <a:normAutofit fontScale="90000"/>
          </a:bodyPr>
          <a:lstStyle/>
          <a:p>
            <a:r>
              <a:rPr lang="en-US">
                <a:sym typeface="+mn-ea"/>
              </a:rPr>
              <a:t>Eg:-INSERT 50,20,60,10,8,15,32,46,11,42 AND THEN DELETE THE NODES 46,15,50.</a:t>
            </a:r>
            <a:r>
              <a:rPr lang="en-US"/>
              <a:t/>
            </a:r>
            <a:br>
              <a:rPr lang="en-US"/>
            </a:br>
            <a:endParaRPr lang="en-US"/>
          </a:p>
        </p:txBody>
      </p:sp>
      <p:graphicFrame>
        <p:nvGraphicFramePr>
          <p:cNvPr id="4" name="Content Placeholder 3">
            <a:hlinkClick r:id="" action="ppaction://ole?verb=0"/>
          </p:cNvPr>
          <p:cNvGraphicFramePr>
            <a:graphicFrameLocks noGrp="1" noChangeAspect="1"/>
          </p:cNvGraphicFramePr>
          <p:nvPr>
            <p:ph idx="1"/>
          </p:nvPr>
        </p:nvGraphicFramePr>
        <p:xfrm>
          <a:off x="5658465" y="3834784"/>
          <a:ext cx="914400" cy="215900"/>
        </p:xfrm>
        <a:graphic>
          <a:graphicData uri="http://schemas.openxmlformats.org/presentationml/2006/ole">
            <p:oleObj spid="_x0000_s1038" r:id="rId3" imgW="914400" imgH="215640" progId="Equation.3">
              <p:embed/>
            </p:oleObj>
          </a:graphicData>
        </a:graphic>
      </p:graphicFrame>
      <p:sp>
        <p:nvSpPr>
          <p:cNvPr id="3" name="Content Placeholder 2"/>
          <p:cNvSpPr>
            <a:spLocks noGrp="1"/>
          </p:cNvSpPr>
          <p:nvPr>
            <p:ph sz="half" idx="4294967295"/>
          </p:nvPr>
        </p:nvSpPr>
        <p:spPr>
          <a:xfrm>
            <a:off x="375920" y="1600200"/>
            <a:ext cx="11816080" cy="4526280"/>
          </a:xfrm>
        </p:spPr>
        <p:txBody>
          <a:bodyPr/>
          <a:lstStyle/>
          <a:p>
            <a:pPr>
              <a:buFont typeface="Wingdings" panose="05000000000000000000" charset="0"/>
              <a:buChar char="Ø"/>
            </a:pPr>
            <a:endParaRPr lang="en-US">
              <a:latin typeface="Calibri" panose="020F0502020204030204" charset="0"/>
            </a:endParaRPr>
          </a:p>
          <a:p>
            <a:pPr marL="0" indent="0">
              <a:buFont typeface="Wingdings" panose="05000000000000000000" charset="0"/>
              <a:buNone/>
            </a:pPr>
            <a:endParaRPr lang="en-US">
              <a:latin typeface="Calibri" panose="020F0502020204030204" charset="0"/>
            </a:endParaRPr>
          </a:p>
        </p:txBody>
      </p:sp>
      <p:pic>
        <p:nvPicPr>
          <p:cNvPr id="8" name="Picture 7" descr="IMG_20190421_123005743_HDR_1_1"/>
          <p:cNvPicPr>
            <a:picLocks noChangeAspect="1"/>
          </p:cNvPicPr>
          <p:nvPr/>
        </p:nvPicPr>
        <p:blipFill>
          <a:blip r:embed="rId4" cstate="print"/>
          <a:stretch>
            <a:fillRect/>
          </a:stretch>
        </p:blipFill>
        <p:spPr>
          <a:xfrm>
            <a:off x="375920" y="2029213"/>
            <a:ext cx="10058400" cy="2313305"/>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50DE8771-3B84-4C4F-A500-BE10BE4A7570}" type="slidenum">
              <a:rPr lang="en-US" smtClean="0"/>
              <a:pPr/>
              <a:t>35</a:t>
            </a:fld>
            <a:endParaRPr lang="en-US"/>
          </a:p>
        </p:txBody>
      </p:sp>
    </p:spTree>
    <p:extLst>
      <p:ext uri="{BB962C8B-B14F-4D97-AF65-F5344CB8AC3E}">
        <p14:creationId xmlns:p14="http://schemas.microsoft.com/office/powerpoint/2010/main" xmlns="" val="22584541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0" y="-802640"/>
            <a:ext cx="10972800" cy="616585"/>
          </a:xfrm>
        </p:spPr>
        <p:txBody>
          <a:bodyPr>
            <a:normAutofit fontScale="90000"/>
          </a:bodyPr>
          <a:lstStyle/>
          <a:p>
            <a:endParaRPr lang="en-US"/>
          </a:p>
        </p:txBody>
      </p:sp>
      <p:pic>
        <p:nvPicPr>
          <p:cNvPr id="4" name="Content Placeholder 3" descr="IMG_20190421_123034088_HDR_1"/>
          <p:cNvPicPr>
            <a:picLocks noGrp="1" noChangeAspect="1"/>
          </p:cNvPicPr>
          <p:nvPr>
            <p:ph sz="half" idx="1"/>
          </p:nvPr>
        </p:nvPicPr>
        <p:blipFill>
          <a:blip r:embed="rId2" cstate="print"/>
          <a:stretch>
            <a:fillRect/>
          </a:stretch>
        </p:blipFill>
        <p:spPr>
          <a:xfrm>
            <a:off x="609600" y="334327"/>
            <a:ext cx="10802620" cy="2433320"/>
          </a:xfrm>
          <a:prstGeom prst="rect">
            <a:avLst/>
          </a:prstGeom>
        </p:spPr>
      </p:pic>
      <p:pic>
        <p:nvPicPr>
          <p:cNvPr id="5" name="Content Placeholder 4" descr="IMG_20190421_123051497_HDR_1"/>
          <p:cNvPicPr>
            <a:picLocks noGrp="1" noChangeAspect="1"/>
          </p:cNvPicPr>
          <p:nvPr>
            <p:ph sz="half" idx="2"/>
          </p:nvPr>
        </p:nvPicPr>
        <p:blipFill>
          <a:blip r:embed="rId3" cstate="print"/>
          <a:stretch>
            <a:fillRect/>
          </a:stretch>
        </p:blipFill>
        <p:spPr>
          <a:xfrm>
            <a:off x="610235" y="3288030"/>
            <a:ext cx="10972165" cy="2818765"/>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36</a:t>
            </a:fld>
            <a:endParaRPr lang="en-US"/>
          </a:p>
        </p:txBody>
      </p:sp>
    </p:spTree>
    <p:extLst>
      <p:ext uri="{BB962C8B-B14F-4D97-AF65-F5344CB8AC3E}">
        <p14:creationId xmlns:p14="http://schemas.microsoft.com/office/powerpoint/2010/main" xmlns="" val="9739337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609600" y="-656590"/>
            <a:ext cx="10972800" cy="76200"/>
          </a:xfrm>
        </p:spPr>
        <p:txBody>
          <a:bodyPr>
            <a:normAutofit fontScale="90000"/>
          </a:bodyPr>
          <a:lstStyle/>
          <a:p>
            <a:endParaRPr lang="en-US"/>
          </a:p>
        </p:txBody>
      </p:sp>
      <p:pic>
        <p:nvPicPr>
          <p:cNvPr id="7" name="Content Placeholder 6" descr="IMG_20190421_123122848_HDR_1"/>
          <p:cNvPicPr>
            <a:picLocks noGrp="1" noChangeAspect="1"/>
          </p:cNvPicPr>
          <p:nvPr>
            <p:ph sz="half" idx="1"/>
          </p:nvPr>
        </p:nvPicPr>
        <p:blipFill>
          <a:blip r:embed="rId2" cstate="print"/>
          <a:stretch>
            <a:fillRect/>
          </a:stretch>
        </p:blipFill>
        <p:spPr>
          <a:xfrm>
            <a:off x="609600" y="196850"/>
            <a:ext cx="10959465" cy="2980055"/>
          </a:xfrm>
          <a:prstGeom prst="rect">
            <a:avLst/>
          </a:prstGeom>
        </p:spPr>
      </p:pic>
      <p:pic>
        <p:nvPicPr>
          <p:cNvPr id="8" name="Content Placeholder 7" descr="IMG_20190421_123134921_HDR_1"/>
          <p:cNvPicPr>
            <a:picLocks noGrp="1" noChangeAspect="1"/>
          </p:cNvPicPr>
          <p:nvPr>
            <p:ph sz="half" idx="2"/>
          </p:nvPr>
        </p:nvPicPr>
        <p:blipFill>
          <a:blip r:embed="rId3" cstate="print"/>
          <a:stretch>
            <a:fillRect/>
          </a:stretch>
        </p:blipFill>
        <p:spPr>
          <a:xfrm>
            <a:off x="477520" y="3555365"/>
            <a:ext cx="11092180" cy="2964180"/>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37</a:t>
            </a:fld>
            <a:endParaRPr lang="en-US"/>
          </a:p>
        </p:txBody>
      </p:sp>
    </p:spTree>
    <p:extLst>
      <p:ext uri="{BB962C8B-B14F-4D97-AF65-F5344CB8AC3E}">
        <p14:creationId xmlns:p14="http://schemas.microsoft.com/office/powerpoint/2010/main" xmlns="" val="414438230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flipV="1">
            <a:off x="609600" y="-764540"/>
            <a:ext cx="10972800" cy="291465"/>
          </a:xfrm>
        </p:spPr>
        <p:txBody>
          <a:bodyPr>
            <a:normAutofit fontScale="90000"/>
          </a:bodyPr>
          <a:lstStyle/>
          <a:p>
            <a:endParaRPr lang="en-US"/>
          </a:p>
        </p:txBody>
      </p:sp>
      <p:pic>
        <p:nvPicPr>
          <p:cNvPr id="7" name="Content Placeholder 6" descr="IMG_20190421_123145930_HDR_1"/>
          <p:cNvPicPr>
            <a:picLocks noGrp="1" noChangeAspect="1"/>
          </p:cNvPicPr>
          <p:nvPr>
            <p:ph sz="half" idx="1"/>
          </p:nvPr>
        </p:nvPicPr>
        <p:blipFill>
          <a:blip r:embed="rId2" cstate="print"/>
          <a:stretch>
            <a:fillRect/>
          </a:stretch>
        </p:blipFill>
        <p:spPr>
          <a:xfrm>
            <a:off x="609600" y="461645"/>
            <a:ext cx="10855325" cy="2698750"/>
          </a:xfrm>
          <a:prstGeom prst="rect">
            <a:avLst/>
          </a:prstGeom>
        </p:spPr>
      </p:pic>
      <p:pic>
        <p:nvPicPr>
          <p:cNvPr id="8" name="Content Placeholder 7" descr="IMG_20190421_123203308_HDR_1"/>
          <p:cNvPicPr>
            <a:picLocks noGrp="1" noChangeAspect="1"/>
          </p:cNvPicPr>
          <p:nvPr>
            <p:ph sz="half" idx="2"/>
          </p:nvPr>
        </p:nvPicPr>
        <p:blipFill>
          <a:blip r:embed="rId3" cstate="print"/>
          <a:stretch>
            <a:fillRect/>
          </a:stretch>
        </p:blipFill>
        <p:spPr>
          <a:xfrm>
            <a:off x="713105" y="3400425"/>
            <a:ext cx="10869295" cy="2863850"/>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38</a:t>
            </a:fld>
            <a:endParaRPr lang="en-US"/>
          </a:p>
        </p:txBody>
      </p:sp>
    </p:spTree>
    <p:extLst>
      <p:ext uri="{BB962C8B-B14F-4D97-AF65-F5344CB8AC3E}">
        <p14:creationId xmlns:p14="http://schemas.microsoft.com/office/powerpoint/2010/main" xmlns="" val="213536120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flipV="1">
            <a:off x="609600" y="-790575"/>
            <a:ext cx="10972800" cy="264795"/>
          </a:xfrm>
        </p:spPr>
        <p:txBody>
          <a:bodyPr>
            <a:normAutofit fontScale="90000"/>
          </a:bodyPr>
          <a:lstStyle/>
          <a:p>
            <a:endParaRPr lang="en-US"/>
          </a:p>
        </p:txBody>
      </p:sp>
      <p:pic>
        <p:nvPicPr>
          <p:cNvPr id="5" name="Content Placeholder 4" descr="IMG_20190421_123217229_HDR_1"/>
          <p:cNvPicPr>
            <a:picLocks noGrp="1" noChangeAspect="1"/>
          </p:cNvPicPr>
          <p:nvPr>
            <p:ph sz="half" idx="1"/>
          </p:nvPr>
        </p:nvPicPr>
        <p:blipFill>
          <a:blip r:embed="rId2" cstate="print"/>
          <a:stretch>
            <a:fillRect/>
          </a:stretch>
        </p:blipFill>
        <p:spPr>
          <a:xfrm>
            <a:off x="609600" y="392430"/>
            <a:ext cx="11513820" cy="2707005"/>
          </a:xfrm>
          <a:prstGeom prst="rect">
            <a:avLst/>
          </a:prstGeom>
        </p:spPr>
      </p:pic>
      <p:pic>
        <p:nvPicPr>
          <p:cNvPr id="10" name="Content Placeholder 9" descr="IMG_20190421_123234771_HDR_1"/>
          <p:cNvPicPr>
            <a:picLocks noGrp="1" noChangeAspect="1"/>
          </p:cNvPicPr>
          <p:nvPr>
            <p:ph sz="half" idx="2"/>
          </p:nvPr>
        </p:nvPicPr>
        <p:blipFill>
          <a:blip r:embed="rId3" cstate="print"/>
          <a:stretch>
            <a:fillRect/>
          </a:stretch>
        </p:blipFill>
        <p:spPr>
          <a:xfrm>
            <a:off x="610235" y="3303905"/>
            <a:ext cx="10972165" cy="3010535"/>
          </a:xfrm>
          <a:prstGeom prst="rect">
            <a:avLst/>
          </a:prstGeom>
        </p:spPr>
      </p:pic>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39</a:t>
            </a:fld>
            <a:endParaRPr lang="en-US"/>
          </a:p>
        </p:txBody>
      </p:sp>
    </p:spTree>
    <p:extLst>
      <p:ext uri="{BB962C8B-B14F-4D97-AF65-F5344CB8AC3E}">
        <p14:creationId xmlns:p14="http://schemas.microsoft.com/office/powerpoint/2010/main" xmlns="" val="31318687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588964" y="332119"/>
            <a:ext cx="8077200" cy="1143000"/>
          </a:xfrm>
        </p:spPr>
        <p:txBody>
          <a:bodyPr/>
          <a:lstStyle/>
          <a:p>
            <a:r>
              <a:rPr lang="en-US" dirty="0"/>
              <a:t>Example and Counter-Example</a:t>
            </a:r>
          </a:p>
        </p:txBody>
      </p:sp>
      <p:sp>
        <p:nvSpPr>
          <p:cNvPr id="237571" name="Oval 3"/>
          <p:cNvSpPr>
            <a:spLocks noChangeAspect="1" noChangeArrowheads="1"/>
          </p:cNvSpPr>
          <p:nvPr/>
        </p:nvSpPr>
        <p:spPr bwMode="auto">
          <a:xfrm>
            <a:off x="2171700" y="4800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3</a:t>
            </a:r>
          </a:p>
        </p:txBody>
      </p:sp>
      <p:sp>
        <p:nvSpPr>
          <p:cNvPr id="237572" name="Oval 4"/>
          <p:cNvSpPr>
            <a:spLocks noChangeAspect="1" noChangeArrowheads="1"/>
          </p:cNvSpPr>
          <p:nvPr/>
        </p:nvSpPr>
        <p:spPr bwMode="auto">
          <a:xfrm>
            <a:off x="5105400" y="3911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11</a:t>
            </a:r>
          </a:p>
        </p:txBody>
      </p:sp>
      <p:sp>
        <p:nvSpPr>
          <p:cNvPr id="237573" name="Oval 5"/>
          <p:cNvSpPr>
            <a:spLocks noChangeAspect="1" noChangeArrowheads="1"/>
          </p:cNvSpPr>
          <p:nvPr/>
        </p:nvSpPr>
        <p:spPr bwMode="auto">
          <a:xfrm>
            <a:off x="4038600" y="3911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7</a:t>
            </a:r>
          </a:p>
        </p:txBody>
      </p:sp>
      <p:sp>
        <p:nvSpPr>
          <p:cNvPr id="237574" name="Oval 6"/>
          <p:cNvSpPr>
            <a:spLocks noChangeAspect="1" noChangeArrowheads="1"/>
          </p:cNvSpPr>
          <p:nvPr/>
        </p:nvSpPr>
        <p:spPr bwMode="auto">
          <a:xfrm>
            <a:off x="1905000" y="3911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a:t>
            </a:r>
          </a:p>
        </p:txBody>
      </p:sp>
      <p:sp>
        <p:nvSpPr>
          <p:cNvPr id="237575" name="Oval 7"/>
          <p:cNvSpPr>
            <a:spLocks noChangeAspect="1" noChangeArrowheads="1"/>
          </p:cNvSpPr>
          <p:nvPr/>
        </p:nvSpPr>
        <p:spPr bwMode="auto">
          <a:xfrm>
            <a:off x="4572000" y="3022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8</a:t>
            </a:r>
          </a:p>
        </p:txBody>
      </p:sp>
      <p:sp>
        <p:nvSpPr>
          <p:cNvPr id="237576" name="Oval 8"/>
          <p:cNvSpPr>
            <a:spLocks noChangeAspect="1" noChangeArrowheads="1"/>
          </p:cNvSpPr>
          <p:nvPr/>
        </p:nvSpPr>
        <p:spPr bwMode="auto">
          <a:xfrm>
            <a:off x="2438400" y="3022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4</a:t>
            </a:r>
          </a:p>
        </p:txBody>
      </p:sp>
      <p:sp>
        <p:nvSpPr>
          <p:cNvPr id="237577" name="Oval 9"/>
          <p:cNvSpPr>
            <a:spLocks noChangeAspect="1" noChangeArrowheads="1"/>
          </p:cNvSpPr>
          <p:nvPr/>
        </p:nvSpPr>
        <p:spPr bwMode="auto">
          <a:xfrm>
            <a:off x="3505200" y="21336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5</a:t>
            </a:r>
          </a:p>
        </p:txBody>
      </p:sp>
      <p:cxnSp>
        <p:nvCxnSpPr>
          <p:cNvPr id="237578" name="AutoShape 10"/>
          <p:cNvCxnSpPr>
            <a:cxnSpLocks noChangeShapeType="1"/>
            <a:stCxn id="237577" idx="3"/>
            <a:endCxn id="237576" idx="0"/>
          </p:cNvCxnSpPr>
          <p:nvPr/>
        </p:nvCxnSpPr>
        <p:spPr bwMode="auto">
          <a:xfrm flipH="1">
            <a:off x="2628901" y="2478088"/>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79" name="AutoShape 11"/>
          <p:cNvCxnSpPr>
            <a:cxnSpLocks noChangeShapeType="1"/>
            <a:stCxn id="237577" idx="5"/>
            <a:endCxn id="237575" idx="0"/>
          </p:cNvCxnSpPr>
          <p:nvPr/>
        </p:nvCxnSpPr>
        <p:spPr bwMode="auto">
          <a:xfrm>
            <a:off x="3830638" y="2478088"/>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80" name="AutoShape 12"/>
          <p:cNvCxnSpPr>
            <a:cxnSpLocks noChangeShapeType="1"/>
            <a:stCxn id="237575" idx="3"/>
            <a:endCxn id="237573" idx="0"/>
          </p:cNvCxnSpPr>
          <p:nvPr/>
        </p:nvCxnSpPr>
        <p:spPr bwMode="auto">
          <a:xfrm flipH="1">
            <a:off x="4229101" y="33670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81" name="AutoShape 13"/>
          <p:cNvCxnSpPr>
            <a:cxnSpLocks noChangeShapeType="1"/>
            <a:stCxn id="237575" idx="5"/>
            <a:endCxn id="237572" idx="0"/>
          </p:cNvCxnSpPr>
          <p:nvPr/>
        </p:nvCxnSpPr>
        <p:spPr bwMode="auto">
          <a:xfrm>
            <a:off x="4897438" y="33670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82" name="AutoShape 14"/>
          <p:cNvCxnSpPr>
            <a:cxnSpLocks noChangeShapeType="1"/>
            <a:stCxn id="237576" idx="3"/>
            <a:endCxn id="237574" idx="0"/>
          </p:cNvCxnSpPr>
          <p:nvPr/>
        </p:nvCxnSpPr>
        <p:spPr bwMode="auto">
          <a:xfrm flipH="1">
            <a:off x="2095501" y="33670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83" name="AutoShape 15"/>
          <p:cNvCxnSpPr>
            <a:cxnSpLocks noChangeShapeType="1"/>
            <a:stCxn id="237574" idx="5"/>
            <a:endCxn id="237571" idx="0"/>
          </p:cNvCxnSpPr>
          <p:nvPr/>
        </p:nvCxnSpPr>
        <p:spPr bwMode="auto">
          <a:xfrm>
            <a:off x="2230438" y="42560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37584" name="Oval 16"/>
          <p:cNvSpPr>
            <a:spLocks noChangeAspect="1" noChangeArrowheads="1"/>
          </p:cNvSpPr>
          <p:nvPr/>
        </p:nvSpPr>
        <p:spPr bwMode="auto">
          <a:xfrm>
            <a:off x="6670675" y="4495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4</a:t>
            </a:r>
          </a:p>
        </p:txBody>
      </p:sp>
      <p:sp>
        <p:nvSpPr>
          <p:cNvPr id="237585" name="Oval 17"/>
          <p:cNvSpPr>
            <a:spLocks noChangeAspect="1" noChangeArrowheads="1"/>
          </p:cNvSpPr>
          <p:nvPr/>
        </p:nvSpPr>
        <p:spPr bwMode="auto">
          <a:xfrm>
            <a:off x="9604375" y="3606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18</a:t>
            </a:r>
          </a:p>
        </p:txBody>
      </p:sp>
      <p:sp>
        <p:nvSpPr>
          <p:cNvPr id="237586" name="Oval 18"/>
          <p:cNvSpPr>
            <a:spLocks noChangeAspect="1" noChangeArrowheads="1"/>
          </p:cNvSpPr>
          <p:nvPr/>
        </p:nvSpPr>
        <p:spPr bwMode="auto">
          <a:xfrm>
            <a:off x="8537575" y="3606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10</a:t>
            </a:r>
          </a:p>
        </p:txBody>
      </p:sp>
      <p:sp>
        <p:nvSpPr>
          <p:cNvPr id="237587" name="Oval 19"/>
          <p:cNvSpPr>
            <a:spLocks noChangeAspect="1" noChangeArrowheads="1"/>
          </p:cNvSpPr>
          <p:nvPr/>
        </p:nvSpPr>
        <p:spPr bwMode="auto">
          <a:xfrm>
            <a:off x="7470775" y="3606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6</a:t>
            </a:r>
          </a:p>
        </p:txBody>
      </p:sp>
      <p:sp>
        <p:nvSpPr>
          <p:cNvPr id="237588" name="Oval 20"/>
          <p:cNvSpPr>
            <a:spLocks noChangeAspect="1" noChangeArrowheads="1"/>
          </p:cNvSpPr>
          <p:nvPr/>
        </p:nvSpPr>
        <p:spPr bwMode="auto">
          <a:xfrm>
            <a:off x="6403975" y="3606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a:t>
            </a:r>
          </a:p>
        </p:txBody>
      </p:sp>
      <p:sp>
        <p:nvSpPr>
          <p:cNvPr id="237589" name="Oval 21"/>
          <p:cNvSpPr>
            <a:spLocks noChangeAspect="1" noChangeArrowheads="1"/>
          </p:cNvSpPr>
          <p:nvPr/>
        </p:nvSpPr>
        <p:spPr bwMode="auto">
          <a:xfrm>
            <a:off x="9070975" y="2717800"/>
            <a:ext cx="381000" cy="381000"/>
          </a:xfrm>
          <a:prstGeom prst="ellipse">
            <a:avLst/>
          </a:prstGeom>
          <a:noFill/>
          <a:ln w="381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solidFill>
                  <a:srgbClr val="FF0000"/>
                </a:solidFill>
                <a:latin typeface="Times New Roman" panose="02020603050405020304" pitchFamily="18" charset="0"/>
              </a:rPr>
              <a:t>11</a:t>
            </a:r>
          </a:p>
        </p:txBody>
      </p:sp>
      <p:sp>
        <p:nvSpPr>
          <p:cNvPr id="237590" name="Oval 22"/>
          <p:cNvSpPr>
            <a:spLocks noChangeAspect="1" noChangeArrowheads="1"/>
          </p:cNvSpPr>
          <p:nvPr/>
        </p:nvSpPr>
        <p:spPr bwMode="auto">
          <a:xfrm>
            <a:off x="6937375" y="2717800"/>
            <a:ext cx="381000" cy="381000"/>
          </a:xfrm>
          <a:prstGeom prst="ellipse">
            <a:avLst/>
          </a:prstGeom>
          <a:noFill/>
          <a:ln w="381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rgbClr val="FF0000"/>
                </a:solidFill>
                <a:latin typeface="Times New Roman" panose="02020603050405020304" pitchFamily="18" charset="0"/>
              </a:rPr>
              <a:t>5</a:t>
            </a:r>
          </a:p>
        </p:txBody>
      </p:sp>
      <p:sp>
        <p:nvSpPr>
          <p:cNvPr id="237591" name="Oval 23"/>
          <p:cNvSpPr>
            <a:spLocks noChangeAspect="1" noChangeArrowheads="1"/>
          </p:cNvSpPr>
          <p:nvPr/>
        </p:nvSpPr>
        <p:spPr bwMode="auto">
          <a:xfrm>
            <a:off x="8004175" y="1828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8</a:t>
            </a:r>
          </a:p>
        </p:txBody>
      </p:sp>
      <p:cxnSp>
        <p:nvCxnSpPr>
          <p:cNvPr id="237592" name="AutoShape 24"/>
          <p:cNvCxnSpPr>
            <a:cxnSpLocks noChangeShapeType="1"/>
            <a:stCxn id="237591" idx="3"/>
            <a:endCxn id="237590" idx="0"/>
          </p:cNvCxnSpPr>
          <p:nvPr/>
        </p:nvCxnSpPr>
        <p:spPr bwMode="auto">
          <a:xfrm flipH="1">
            <a:off x="7127876" y="2173288"/>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3" name="AutoShape 25"/>
          <p:cNvCxnSpPr>
            <a:cxnSpLocks noChangeShapeType="1"/>
            <a:stCxn id="237591" idx="5"/>
            <a:endCxn id="237589" idx="0"/>
          </p:cNvCxnSpPr>
          <p:nvPr/>
        </p:nvCxnSpPr>
        <p:spPr bwMode="auto">
          <a:xfrm>
            <a:off x="8329613" y="2173288"/>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4" name="AutoShape 26"/>
          <p:cNvCxnSpPr>
            <a:cxnSpLocks noChangeShapeType="1"/>
            <a:stCxn id="237589" idx="3"/>
            <a:endCxn id="237586" idx="0"/>
          </p:cNvCxnSpPr>
          <p:nvPr/>
        </p:nvCxnSpPr>
        <p:spPr bwMode="auto">
          <a:xfrm flipH="1">
            <a:off x="8728076" y="30622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5" name="AutoShape 27"/>
          <p:cNvCxnSpPr>
            <a:cxnSpLocks noChangeShapeType="1"/>
            <a:stCxn id="237589" idx="5"/>
            <a:endCxn id="237585" idx="0"/>
          </p:cNvCxnSpPr>
          <p:nvPr/>
        </p:nvCxnSpPr>
        <p:spPr bwMode="auto">
          <a:xfrm>
            <a:off x="9396413" y="30622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6" name="AutoShape 28"/>
          <p:cNvCxnSpPr>
            <a:cxnSpLocks noChangeShapeType="1"/>
            <a:stCxn id="237590" idx="3"/>
            <a:endCxn id="237588" idx="0"/>
          </p:cNvCxnSpPr>
          <p:nvPr/>
        </p:nvCxnSpPr>
        <p:spPr bwMode="auto">
          <a:xfrm flipH="1">
            <a:off x="6594476" y="30622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7" name="AutoShape 29"/>
          <p:cNvCxnSpPr>
            <a:cxnSpLocks noChangeShapeType="1"/>
            <a:stCxn id="237590" idx="5"/>
            <a:endCxn id="237587" idx="0"/>
          </p:cNvCxnSpPr>
          <p:nvPr/>
        </p:nvCxnSpPr>
        <p:spPr bwMode="auto">
          <a:xfrm>
            <a:off x="7262813" y="30622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598" name="AutoShape 30"/>
          <p:cNvCxnSpPr>
            <a:cxnSpLocks noChangeShapeType="1"/>
            <a:stCxn id="237588" idx="5"/>
            <a:endCxn id="237584" idx="0"/>
          </p:cNvCxnSpPr>
          <p:nvPr/>
        </p:nvCxnSpPr>
        <p:spPr bwMode="auto">
          <a:xfrm>
            <a:off x="6729413" y="39512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37599" name="Oval 31"/>
          <p:cNvSpPr>
            <a:spLocks noChangeAspect="1" noChangeArrowheads="1"/>
          </p:cNvSpPr>
          <p:nvPr/>
        </p:nvSpPr>
        <p:spPr bwMode="auto">
          <a:xfrm>
            <a:off x="9871075" y="4495800"/>
            <a:ext cx="381000" cy="381000"/>
          </a:xfrm>
          <a:prstGeom prst="ellipse">
            <a:avLst/>
          </a:prstGeom>
          <a:noFill/>
          <a:ln w="381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rgbClr val="FF0000"/>
                </a:solidFill>
                <a:latin typeface="Times New Roman" panose="02020603050405020304" pitchFamily="18" charset="0"/>
              </a:rPr>
              <a:t>20</a:t>
            </a:r>
          </a:p>
        </p:txBody>
      </p:sp>
      <p:sp>
        <p:nvSpPr>
          <p:cNvPr id="237600" name="Oval 32"/>
          <p:cNvSpPr>
            <a:spLocks noChangeAspect="1" noChangeArrowheads="1"/>
          </p:cNvSpPr>
          <p:nvPr/>
        </p:nvSpPr>
        <p:spPr bwMode="auto">
          <a:xfrm>
            <a:off x="9794875" y="5334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21</a:t>
            </a:r>
          </a:p>
        </p:txBody>
      </p:sp>
      <p:cxnSp>
        <p:nvCxnSpPr>
          <p:cNvPr id="237601" name="AutoShape 33"/>
          <p:cNvCxnSpPr>
            <a:cxnSpLocks noChangeShapeType="1"/>
            <a:stCxn id="237599" idx="4"/>
            <a:endCxn id="237600" idx="0"/>
          </p:cNvCxnSpPr>
          <p:nvPr/>
        </p:nvCxnSpPr>
        <p:spPr bwMode="auto">
          <a:xfrm flipH="1">
            <a:off x="9985375" y="4895850"/>
            <a:ext cx="76200" cy="41910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37602" name="AutoShape 34"/>
          <p:cNvCxnSpPr>
            <a:cxnSpLocks noChangeShapeType="1"/>
            <a:stCxn id="237585" idx="5"/>
            <a:endCxn id="237599" idx="0"/>
          </p:cNvCxnSpPr>
          <p:nvPr/>
        </p:nvCxnSpPr>
        <p:spPr bwMode="auto">
          <a:xfrm>
            <a:off x="9929813" y="39512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37603" name="Text Box 35"/>
          <p:cNvSpPr txBox="1">
            <a:spLocks noChangeArrowheads="1"/>
          </p:cNvSpPr>
          <p:nvPr/>
        </p:nvSpPr>
        <p:spPr bwMode="auto">
          <a:xfrm>
            <a:off x="2057401" y="5410200"/>
            <a:ext cx="3470275"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anose="02020603050405020304" pitchFamily="18" charset="0"/>
              </a:rPr>
              <a:t>BINARY SEARCH TREE</a:t>
            </a:r>
          </a:p>
        </p:txBody>
      </p:sp>
      <p:sp>
        <p:nvSpPr>
          <p:cNvPr id="237604" name="Text Box 36"/>
          <p:cNvSpPr txBox="1">
            <a:spLocks noChangeArrowheads="1"/>
          </p:cNvSpPr>
          <p:nvPr/>
        </p:nvSpPr>
        <p:spPr bwMode="auto">
          <a:xfrm>
            <a:off x="6096688" y="5181601"/>
            <a:ext cx="3468898" cy="83099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algn="ctr" eaLnBrk="0" hangingPunct="0"/>
            <a:r>
              <a:rPr lang="en-US" sz="2400">
                <a:solidFill>
                  <a:srgbClr val="FF0000"/>
                </a:solidFill>
                <a:latin typeface="Times New Roman" panose="02020603050405020304" pitchFamily="18" charset="0"/>
              </a:rPr>
              <a:t>NOT A</a:t>
            </a:r>
          </a:p>
          <a:p>
            <a:pPr algn="ctr" eaLnBrk="0" hangingPunct="0"/>
            <a:r>
              <a:rPr lang="en-US" sz="2400">
                <a:solidFill>
                  <a:srgbClr val="FF0000"/>
                </a:solidFill>
                <a:latin typeface="Times New Roman" panose="02020603050405020304" pitchFamily="18" charset="0"/>
              </a:rPr>
              <a:t>BINARY SEARCH TREE</a:t>
            </a:r>
          </a:p>
        </p:txBody>
      </p:sp>
      <p:sp>
        <p:nvSpPr>
          <p:cNvPr id="237605" name="Oval 37"/>
          <p:cNvSpPr>
            <a:spLocks noChangeAspect="1" noChangeArrowheads="1"/>
          </p:cNvSpPr>
          <p:nvPr/>
        </p:nvSpPr>
        <p:spPr bwMode="auto">
          <a:xfrm>
            <a:off x="6935788" y="3608388"/>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7</a:t>
            </a:r>
          </a:p>
        </p:txBody>
      </p:sp>
      <p:cxnSp>
        <p:nvCxnSpPr>
          <p:cNvPr id="237606" name="AutoShape 38"/>
          <p:cNvCxnSpPr>
            <a:cxnSpLocks noChangeShapeType="1"/>
            <a:stCxn id="237590" idx="4"/>
            <a:endCxn id="237605" idx="0"/>
          </p:cNvCxnSpPr>
          <p:nvPr/>
        </p:nvCxnSpPr>
        <p:spPr bwMode="auto">
          <a:xfrm flipH="1">
            <a:off x="7126289" y="3117850"/>
            <a:ext cx="1587" cy="471488"/>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37607" name="Oval 39"/>
          <p:cNvSpPr>
            <a:spLocks noChangeAspect="1" noChangeArrowheads="1"/>
          </p:cNvSpPr>
          <p:nvPr/>
        </p:nvSpPr>
        <p:spPr bwMode="auto">
          <a:xfrm>
            <a:off x="8804275" y="4495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15</a:t>
            </a:r>
          </a:p>
        </p:txBody>
      </p:sp>
      <p:cxnSp>
        <p:nvCxnSpPr>
          <p:cNvPr id="237608" name="AutoShape 40"/>
          <p:cNvCxnSpPr>
            <a:cxnSpLocks noChangeShapeType="1"/>
            <a:stCxn id="237586" idx="5"/>
            <a:endCxn id="237607" idx="0"/>
          </p:cNvCxnSpPr>
          <p:nvPr/>
        </p:nvCxnSpPr>
        <p:spPr bwMode="auto">
          <a:xfrm>
            <a:off x="8863013" y="39512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4</a:t>
            </a:fld>
            <a:endParaRPr lang="en-US"/>
          </a:p>
        </p:txBody>
      </p:sp>
    </p:spTree>
    <p:extLst>
      <p:ext uri="{BB962C8B-B14F-4D97-AF65-F5344CB8AC3E}">
        <p14:creationId xmlns:p14="http://schemas.microsoft.com/office/powerpoint/2010/main" xmlns="" val="117258701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609600" y="-764540"/>
            <a:ext cx="10972800" cy="409575"/>
          </a:xfrm>
        </p:spPr>
        <p:txBody>
          <a:bodyPr>
            <a:normAutofit fontScale="90000"/>
          </a:bodyPr>
          <a:lstStyle/>
          <a:p>
            <a:endParaRPr lang="en-US"/>
          </a:p>
        </p:txBody>
      </p:sp>
      <p:pic>
        <p:nvPicPr>
          <p:cNvPr id="5" name="Content Placeholder 4" descr="IMG_20190421_123307821_HDR_1"/>
          <p:cNvPicPr>
            <a:picLocks noGrp="1" noChangeAspect="1"/>
          </p:cNvPicPr>
          <p:nvPr>
            <p:ph sz="half" idx="1"/>
          </p:nvPr>
        </p:nvPicPr>
        <p:blipFill>
          <a:blip r:embed="rId2" cstate="print"/>
          <a:stretch>
            <a:fillRect/>
          </a:stretch>
        </p:blipFill>
        <p:spPr>
          <a:xfrm>
            <a:off x="609600" y="596900"/>
            <a:ext cx="10606405" cy="2574290"/>
          </a:xfrm>
          <a:prstGeom prst="rect">
            <a:avLst/>
          </a:prstGeom>
        </p:spPr>
      </p:pic>
      <p:pic>
        <p:nvPicPr>
          <p:cNvPr id="6" name="Content Placeholder 5" descr="IMG_20190421_123315376_HDR_1"/>
          <p:cNvPicPr>
            <a:picLocks noGrp="1" noChangeAspect="1"/>
          </p:cNvPicPr>
          <p:nvPr>
            <p:ph sz="half" idx="2"/>
          </p:nvPr>
        </p:nvPicPr>
        <p:blipFill>
          <a:blip r:embed="rId3" cstate="print"/>
          <a:stretch>
            <a:fillRect/>
          </a:stretch>
        </p:blipFill>
        <p:spPr>
          <a:xfrm>
            <a:off x="610235" y="3388360"/>
            <a:ext cx="10970260" cy="3355975"/>
          </a:xfrm>
          <a:prstGeom prst="rect">
            <a:avLst/>
          </a:prstGeom>
        </p:spPr>
      </p:pic>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40</a:t>
            </a:fld>
            <a:endParaRPr lang="en-US"/>
          </a:p>
        </p:txBody>
      </p:sp>
    </p:spTree>
    <p:extLst>
      <p:ext uri="{BB962C8B-B14F-4D97-AF65-F5344CB8AC3E}">
        <p14:creationId xmlns:p14="http://schemas.microsoft.com/office/powerpoint/2010/main" xmlns="" val="191272903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ext Box 2"/>
          <p:cNvSpPr txBox="1">
            <a:spLocks noChangeArrowheads="1"/>
          </p:cNvSpPr>
          <p:nvPr/>
        </p:nvSpPr>
        <p:spPr bwMode="auto">
          <a:xfrm>
            <a:off x="1025063" y="554217"/>
            <a:ext cx="8318500" cy="5324535"/>
          </a:xfrm>
          <a:prstGeom prst="rect">
            <a:avLst/>
          </a:prstGeom>
          <a:noFill/>
          <a:ln w="9525">
            <a:noFill/>
            <a:miter lim="800000"/>
            <a:headEnd/>
            <a:tailEnd/>
          </a:ln>
          <a:effectLst/>
        </p:spPr>
        <p:txBody>
          <a:bodyPr>
            <a:prstTxWarp prst="textNoShape">
              <a:avLst/>
            </a:prstTxWarp>
            <a:spAutoFit/>
          </a:bodyPr>
          <a:lstStyle/>
          <a:p>
            <a:pPr marL="457200" indent="-457200"/>
            <a:r>
              <a:rPr lang="en-US" sz="2400" dirty="0" smtClean="0">
                <a:solidFill>
                  <a:schemeClr val="accent1"/>
                </a:solidFill>
              </a:rPr>
              <a:t>Advantages of AVL </a:t>
            </a:r>
            <a:r>
              <a:rPr lang="en-US" sz="2400" dirty="0">
                <a:solidFill>
                  <a:schemeClr val="accent1"/>
                </a:solidFill>
              </a:rPr>
              <a:t>trees</a:t>
            </a:r>
            <a:r>
              <a:rPr lang="en-US" sz="2400" dirty="0">
                <a:solidFill>
                  <a:schemeClr val="accent2"/>
                </a:solidFill>
              </a:rPr>
              <a:t>:</a:t>
            </a:r>
          </a:p>
          <a:p>
            <a:pPr marL="457200" indent="-457200"/>
            <a:endParaRPr lang="en-US" sz="2400" dirty="0"/>
          </a:p>
          <a:p>
            <a:pPr marL="457200" indent="-457200">
              <a:buFontTx/>
              <a:buAutoNum type="arabicPeriod"/>
            </a:pPr>
            <a:r>
              <a:rPr lang="en-US" sz="2000" dirty="0"/>
              <a:t>Search is </a:t>
            </a:r>
            <a:r>
              <a:rPr lang="en-US" sz="2000" dirty="0" err="1"/>
              <a:t>O(log</a:t>
            </a:r>
            <a:r>
              <a:rPr lang="en-US" sz="2000" dirty="0"/>
              <a:t> N) since AVL trees are </a:t>
            </a:r>
            <a:r>
              <a:rPr lang="en-US" sz="2000" dirty="0">
                <a:solidFill>
                  <a:srgbClr val="009999"/>
                </a:solidFill>
              </a:rPr>
              <a:t>always balanced</a:t>
            </a:r>
            <a:r>
              <a:rPr lang="en-US" sz="2000" dirty="0"/>
              <a:t>.</a:t>
            </a:r>
          </a:p>
          <a:p>
            <a:pPr marL="457200" indent="-457200">
              <a:buFontTx/>
              <a:buAutoNum type="arabicPeriod"/>
            </a:pPr>
            <a:r>
              <a:rPr lang="en-US" sz="2000" dirty="0"/>
              <a:t>Insertion and deletions are also O(</a:t>
            </a:r>
            <a:r>
              <a:rPr lang="en-US" sz="2000" dirty="0" err="1"/>
              <a:t>logn</a:t>
            </a:r>
            <a:r>
              <a:rPr lang="en-US" sz="2000" dirty="0" smtClean="0"/>
              <a:t>), worst case searching is O(1.44 X log n)</a:t>
            </a:r>
            <a:endParaRPr lang="en-US" sz="2000" dirty="0"/>
          </a:p>
          <a:p>
            <a:pPr marL="457200" indent="-457200">
              <a:buFontTx/>
              <a:buAutoNum type="arabicPeriod"/>
            </a:pPr>
            <a:r>
              <a:rPr lang="en-US" sz="2000" dirty="0"/>
              <a:t>The height balancing adds no more than a constant factor to the speed of insertion.</a:t>
            </a:r>
          </a:p>
          <a:p>
            <a:pPr marL="457200" indent="-457200"/>
            <a:endParaRPr lang="en-US" sz="2400" dirty="0"/>
          </a:p>
          <a:p>
            <a:pPr marL="457200" indent="-457200"/>
            <a:r>
              <a:rPr lang="en-US" sz="2400" dirty="0" smtClean="0">
                <a:solidFill>
                  <a:schemeClr val="accent1"/>
                </a:solidFill>
              </a:rPr>
              <a:t>Drawback of AVL </a:t>
            </a:r>
            <a:r>
              <a:rPr lang="en-US" sz="2400" dirty="0">
                <a:solidFill>
                  <a:schemeClr val="accent1"/>
                </a:solidFill>
              </a:rPr>
              <a:t>trees:</a:t>
            </a:r>
          </a:p>
          <a:p>
            <a:pPr marL="457200" indent="-457200"/>
            <a:endParaRPr lang="en-US" sz="2400" dirty="0">
              <a:solidFill>
                <a:schemeClr val="accent1"/>
              </a:solidFill>
            </a:endParaRPr>
          </a:p>
          <a:p>
            <a:pPr marL="457200" indent="-457200">
              <a:buFontTx/>
              <a:buAutoNum type="arabicPeriod"/>
            </a:pPr>
            <a:r>
              <a:rPr lang="en-US" sz="2000" dirty="0"/>
              <a:t>Difficult to program &amp; debug; more space for balance factor.</a:t>
            </a:r>
          </a:p>
          <a:p>
            <a:pPr marL="457200" indent="-457200">
              <a:buFontTx/>
              <a:buAutoNum type="arabicPeriod"/>
            </a:pPr>
            <a:r>
              <a:rPr lang="en-US" sz="2000" dirty="0"/>
              <a:t>Asymptotically faster but rebalancing costs time.</a:t>
            </a:r>
          </a:p>
          <a:p>
            <a:pPr marL="457200" indent="-457200">
              <a:buFontTx/>
              <a:buAutoNum type="arabicPeriod"/>
            </a:pPr>
            <a:r>
              <a:rPr lang="en-US" sz="2000" dirty="0"/>
              <a:t>Most large searches are done in database systems on disk and use other structures (e.g. B-trees).</a:t>
            </a:r>
          </a:p>
          <a:p>
            <a:pPr marL="457200" indent="-457200">
              <a:buFontTx/>
              <a:buAutoNum type="arabicPeriod"/>
            </a:pPr>
            <a:r>
              <a:rPr lang="en-US" sz="2000" dirty="0"/>
              <a:t>May be OK to have O(N) for a single operation if total run time for many consecutive operations is fast (e.g. Splay trees).</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41</a:t>
            </a:fld>
            <a:endParaRPr lang="en-US"/>
          </a:p>
        </p:txBody>
      </p:sp>
    </p:spTree>
    <p:extLst>
      <p:ext uri="{BB962C8B-B14F-4D97-AF65-F5344CB8AC3E}">
        <p14:creationId xmlns:p14="http://schemas.microsoft.com/office/powerpoint/2010/main" xmlns="" val="55423091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GB" dirty="0" smtClean="0">
                <a:solidFill>
                  <a:srgbClr val="FF0000"/>
                </a:solidFill>
              </a:rPr>
              <a:t>RED</a:t>
            </a:r>
            <a:r>
              <a:rPr lang="en-GB" dirty="0" smtClean="0"/>
              <a:t> BLACK </a:t>
            </a:r>
            <a:r>
              <a:rPr lang="en-GB" dirty="0" smtClean="0">
                <a:solidFill>
                  <a:srgbClr val="92D050"/>
                </a:solidFill>
              </a:rPr>
              <a:t>TREES</a:t>
            </a:r>
            <a:endParaRPr lang="en-GB" dirty="0">
              <a:solidFill>
                <a:srgbClr val="92D050"/>
              </a:solidFill>
            </a:endParaRPr>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5D4E2C8B-8E96-4A57-BA2A-EDE9FEEBC7F4}" type="slidenum">
              <a:rPr lang="en-GB" smtClean="0"/>
              <a:pPr/>
              <a:t>42</a:t>
            </a:fld>
            <a:endParaRPr lang="en-GB"/>
          </a:p>
        </p:txBody>
      </p:sp>
    </p:spTree>
    <p:extLst>
      <p:ext uri="{BB962C8B-B14F-4D97-AF65-F5344CB8AC3E}">
        <p14:creationId xmlns:p14="http://schemas.microsoft.com/office/powerpoint/2010/main" xmlns="" val="26910131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8530" y="789707"/>
            <a:ext cx="4760422" cy="716887"/>
          </a:xfrm>
        </p:spPr>
        <p:txBody>
          <a:bodyPr>
            <a:normAutofit/>
          </a:bodyPr>
          <a:lstStyle/>
          <a:p>
            <a:r>
              <a:rPr lang="en-GB" sz="4000" dirty="0" smtClean="0">
                <a:solidFill>
                  <a:srgbClr val="FF0000"/>
                </a:solidFill>
              </a:rPr>
              <a:t>RED</a:t>
            </a:r>
            <a:r>
              <a:rPr lang="en-GB" sz="4000" dirty="0" smtClean="0"/>
              <a:t> BLACK </a:t>
            </a:r>
            <a:r>
              <a:rPr lang="en-GB" sz="4000" dirty="0" smtClean="0">
                <a:solidFill>
                  <a:schemeClr val="accent2"/>
                </a:solidFill>
              </a:rPr>
              <a:t>TREE</a:t>
            </a:r>
            <a:r>
              <a:rPr lang="en-GB" sz="4000" dirty="0" smtClean="0"/>
              <a:t> :</a:t>
            </a:r>
            <a:endParaRPr lang="en-GB" sz="4000" dirty="0"/>
          </a:p>
        </p:txBody>
      </p:sp>
      <p:sp>
        <p:nvSpPr>
          <p:cNvPr id="5" name="Subtitle 4"/>
          <p:cNvSpPr>
            <a:spLocks noGrp="1"/>
          </p:cNvSpPr>
          <p:nvPr>
            <p:ph type="subTitle" idx="1"/>
          </p:nvPr>
        </p:nvSpPr>
        <p:spPr>
          <a:xfrm>
            <a:off x="1113906" y="1853738"/>
            <a:ext cx="9728662" cy="3437313"/>
          </a:xfrm>
        </p:spPr>
        <p:txBody>
          <a:bodyPr/>
          <a:lstStyle/>
          <a:p>
            <a:pPr marL="342900" indent="-342900" algn="l">
              <a:buFont typeface="Wingdings" panose="05000000000000000000" pitchFamily="2" charset="2"/>
              <a:buChar char="Ø"/>
            </a:pPr>
            <a:r>
              <a:rPr lang="en-GB" dirty="0" smtClean="0"/>
              <a:t>The Root Node Should be in Black </a:t>
            </a:r>
            <a:r>
              <a:rPr lang="en-GB" dirty="0" err="1" smtClean="0"/>
              <a:t>color</a:t>
            </a:r>
            <a:r>
              <a:rPr lang="en-GB" dirty="0" smtClean="0"/>
              <a:t> .</a:t>
            </a:r>
          </a:p>
          <a:p>
            <a:pPr marL="342900" indent="-342900" algn="l">
              <a:buFont typeface="Wingdings" panose="05000000000000000000" pitchFamily="2" charset="2"/>
              <a:buChar char="Ø"/>
            </a:pPr>
            <a:r>
              <a:rPr lang="en-GB" dirty="0" smtClean="0"/>
              <a:t>Insertion Node Should be in red </a:t>
            </a:r>
            <a:r>
              <a:rPr lang="en-GB" dirty="0" err="1" smtClean="0"/>
              <a:t>color</a:t>
            </a:r>
            <a:r>
              <a:rPr lang="en-GB" dirty="0" smtClean="0"/>
              <a:t>.</a:t>
            </a:r>
          </a:p>
          <a:p>
            <a:pPr marL="342900" indent="-342900" algn="l">
              <a:buFont typeface="Wingdings" panose="05000000000000000000" pitchFamily="2" charset="2"/>
              <a:buChar char="Ø"/>
            </a:pPr>
            <a:r>
              <a:rPr lang="en-GB" dirty="0" smtClean="0"/>
              <a:t>The external nodes should be NULL with a black </a:t>
            </a:r>
            <a:r>
              <a:rPr lang="en-GB" dirty="0" err="1" smtClean="0"/>
              <a:t>color</a:t>
            </a:r>
            <a:r>
              <a:rPr lang="en-GB" dirty="0" smtClean="0"/>
              <a:t>.</a:t>
            </a:r>
          </a:p>
          <a:p>
            <a:pPr marL="342900" indent="-342900" algn="l">
              <a:buFont typeface="Wingdings" panose="05000000000000000000" pitchFamily="2" charset="2"/>
              <a:buChar char="Ø"/>
            </a:pPr>
            <a:r>
              <a:rPr lang="en-GB" dirty="0" smtClean="0"/>
              <a:t>There is no consecutive two red </a:t>
            </a:r>
            <a:r>
              <a:rPr lang="en-GB" dirty="0" err="1" smtClean="0"/>
              <a:t>colors</a:t>
            </a:r>
            <a:r>
              <a:rPr lang="en-GB" dirty="0" smtClean="0"/>
              <a:t>.</a:t>
            </a:r>
          </a:p>
          <a:p>
            <a:pPr marL="342900" indent="-342900" algn="l">
              <a:buFont typeface="Wingdings" panose="05000000000000000000" pitchFamily="2" charset="2"/>
              <a:buChar char="Ø"/>
            </a:pPr>
            <a:r>
              <a:rPr lang="en-GB" dirty="0" smtClean="0"/>
              <a:t>Count of black nodes should be same.</a:t>
            </a:r>
          </a:p>
          <a:p>
            <a:pPr algn="l"/>
            <a:endParaRPr lang="en-GB" dirty="0" smtClean="0"/>
          </a:p>
        </p:txBody>
      </p:sp>
      <p:sp>
        <p:nvSpPr>
          <p:cNvPr id="3" name="Footer Placeholder 2"/>
          <p:cNvSpPr>
            <a:spLocks noGrp="1"/>
          </p:cNvSpPr>
          <p:nvPr>
            <p:ph type="ftr" sz="quarter" idx="11"/>
          </p:nvPr>
        </p:nvSpPr>
        <p:spPr/>
        <p:txBody>
          <a:bodyPr/>
          <a:lstStyle/>
          <a:p>
            <a:r>
              <a:rPr lang="en-US" smtClean="0"/>
              <a:t>Data Structures-T.Anil Kumar</a:t>
            </a:r>
            <a:endParaRPr lang="en-GB" dirty="0"/>
          </a:p>
        </p:txBody>
      </p:sp>
      <p:sp>
        <p:nvSpPr>
          <p:cNvPr id="6" name="Slide Number Placeholder 5"/>
          <p:cNvSpPr>
            <a:spLocks noGrp="1"/>
          </p:cNvSpPr>
          <p:nvPr>
            <p:ph type="sldNum" sz="quarter" idx="12"/>
          </p:nvPr>
        </p:nvSpPr>
        <p:spPr/>
        <p:txBody>
          <a:bodyPr/>
          <a:lstStyle/>
          <a:p>
            <a:fld id="{5D4E2C8B-8E96-4A57-BA2A-EDE9FEEBC7F4}" type="slidenum">
              <a:rPr lang="en-GB" smtClean="0"/>
              <a:pPr/>
              <a:t>43</a:t>
            </a:fld>
            <a:endParaRPr lang="en-GB"/>
          </a:p>
        </p:txBody>
      </p:sp>
    </p:spTree>
    <p:extLst>
      <p:ext uri="{BB962C8B-B14F-4D97-AF65-F5344CB8AC3E}">
        <p14:creationId xmlns:p14="http://schemas.microsoft.com/office/powerpoint/2010/main" xmlns="" val="226989976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5"/>
                </a:solidFill>
              </a:rPr>
              <a:t>Insertion Cases :</a:t>
            </a:r>
            <a:endParaRPr lang="en-GB" dirty="0">
              <a:solidFill>
                <a:schemeClr val="accent5"/>
              </a:solidFill>
            </a:endParaRPr>
          </a:p>
        </p:txBody>
      </p:sp>
      <p:sp>
        <p:nvSpPr>
          <p:cNvPr id="3" name="Content Placeholder 2"/>
          <p:cNvSpPr>
            <a:spLocks noGrp="1"/>
          </p:cNvSpPr>
          <p:nvPr>
            <p:ph idx="1"/>
          </p:nvPr>
        </p:nvSpPr>
        <p:spPr/>
        <p:txBody>
          <a:bodyPr/>
          <a:lstStyle/>
          <a:p>
            <a:pPr marL="0" indent="0">
              <a:buNone/>
            </a:pPr>
            <a:r>
              <a:rPr lang="en-GB" dirty="0" smtClean="0">
                <a:solidFill>
                  <a:schemeClr val="accent4"/>
                </a:solidFill>
              </a:rPr>
              <a:t>Case 1 :</a:t>
            </a:r>
          </a:p>
          <a:p>
            <a:pPr marL="0" indent="0">
              <a:buNone/>
            </a:pPr>
            <a:r>
              <a:rPr lang="en-GB" dirty="0"/>
              <a:t>	</a:t>
            </a:r>
            <a:r>
              <a:rPr lang="en-GB" dirty="0" smtClean="0"/>
              <a:t>If Root Node is in Red </a:t>
            </a:r>
            <a:r>
              <a:rPr lang="en-GB" dirty="0" err="1" smtClean="0"/>
              <a:t>Color</a:t>
            </a:r>
            <a:r>
              <a:rPr lang="en-GB" dirty="0" smtClean="0"/>
              <a:t>  change it into Black </a:t>
            </a:r>
            <a:r>
              <a:rPr lang="en-GB" dirty="0" err="1" smtClean="0"/>
              <a:t>color</a:t>
            </a:r>
            <a:r>
              <a:rPr lang="en-GB" dirty="0" smtClean="0"/>
              <a:t>.</a:t>
            </a:r>
          </a:p>
          <a:p>
            <a:pPr marL="0" indent="0">
              <a:buNone/>
            </a:pPr>
            <a:r>
              <a:rPr lang="en-GB" dirty="0" smtClean="0"/>
              <a:t>Example :</a:t>
            </a:r>
          </a:p>
          <a:p>
            <a:pPr marL="0" indent="0">
              <a:buNone/>
            </a:pPr>
            <a:r>
              <a:rPr lang="en-GB" dirty="0"/>
              <a:t>	</a:t>
            </a:r>
            <a:endParaRPr lang="en-GB" dirty="0" smtClean="0"/>
          </a:p>
        </p:txBody>
      </p:sp>
      <p:sp>
        <p:nvSpPr>
          <p:cNvPr id="7" name="Footer Placeholder 6"/>
          <p:cNvSpPr>
            <a:spLocks noGrp="1"/>
          </p:cNvSpPr>
          <p:nvPr>
            <p:ph type="ftr" sz="quarter" idx="11"/>
          </p:nvPr>
        </p:nvSpPr>
        <p:spPr/>
        <p:txBody>
          <a:bodyPr/>
          <a:lstStyle/>
          <a:p>
            <a:r>
              <a:rPr lang="en-US" smtClean="0"/>
              <a:t>Data Structures-T.Anil Kumar</a:t>
            </a:r>
            <a:endParaRPr lang="en-GB"/>
          </a:p>
        </p:txBody>
      </p:sp>
      <p:sp>
        <p:nvSpPr>
          <p:cNvPr id="8" name="Slide Number Placeholder 7"/>
          <p:cNvSpPr>
            <a:spLocks noGrp="1"/>
          </p:cNvSpPr>
          <p:nvPr>
            <p:ph type="sldNum" sz="quarter" idx="12"/>
          </p:nvPr>
        </p:nvSpPr>
        <p:spPr/>
        <p:txBody>
          <a:bodyPr/>
          <a:lstStyle/>
          <a:p>
            <a:fld id="{5D4E2C8B-8E96-4A57-BA2A-EDE9FEEBC7F4}" type="slidenum">
              <a:rPr lang="en-GB" smtClean="0"/>
              <a:pPr/>
              <a:t>44</a:t>
            </a:fld>
            <a:endParaRPr lang="en-GB"/>
          </a:p>
        </p:txBody>
      </p:sp>
      <p:sp>
        <p:nvSpPr>
          <p:cNvPr id="4" name="Oval 3"/>
          <p:cNvSpPr/>
          <p:nvPr/>
        </p:nvSpPr>
        <p:spPr>
          <a:xfrm>
            <a:off x="2576946" y="3494217"/>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cxnSp>
        <p:nvCxnSpPr>
          <p:cNvPr id="6" name="Straight Arrow Connector 5"/>
          <p:cNvCxnSpPr/>
          <p:nvPr/>
        </p:nvCxnSpPr>
        <p:spPr>
          <a:xfrm flipH="1">
            <a:off x="2243224" y="3927033"/>
            <a:ext cx="396000" cy="5760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3098223" y="3888933"/>
            <a:ext cx="445077" cy="6141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Rectangle 17"/>
          <p:cNvSpPr/>
          <p:nvPr/>
        </p:nvSpPr>
        <p:spPr>
          <a:xfrm>
            <a:off x="1828852" y="4503033"/>
            <a:ext cx="810372" cy="432816"/>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dirty="0" smtClean="0"/>
              <a:t>NULL</a:t>
            </a:r>
            <a:endParaRPr lang="en-GB" dirty="0"/>
          </a:p>
        </p:txBody>
      </p:sp>
      <p:sp>
        <p:nvSpPr>
          <p:cNvPr id="19" name="Rectangle 18"/>
          <p:cNvSpPr/>
          <p:nvPr/>
        </p:nvSpPr>
        <p:spPr>
          <a:xfrm>
            <a:off x="3254205" y="4503033"/>
            <a:ext cx="810372" cy="432816"/>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dirty="0" smtClean="0"/>
              <a:t>NULL</a:t>
            </a:r>
            <a:endParaRPr lang="en-GB" dirty="0"/>
          </a:p>
        </p:txBody>
      </p:sp>
      <p:sp>
        <p:nvSpPr>
          <p:cNvPr id="20" name="Oval 19"/>
          <p:cNvSpPr/>
          <p:nvPr/>
        </p:nvSpPr>
        <p:spPr>
          <a:xfrm>
            <a:off x="7332493" y="3494217"/>
            <a:ext cx="540327" cy="507077"/>
          </a:xfrm>
          <a:prstGeom prst="ellipse">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dk1"/>
          </a:fillRef>
          <a:effectRef idx="1">
            <a:schemeClr val="dk1"/>
          </a:effectRef>
          <a:fontRef idx="minor">
            <a:schemeClr val="lt1"/>
          </a:fontRef>
        </p:style>
        <p:txBody>
          <a:bodyPr rtlCol="0" anchor="ctr"/>
          <a:lstStyle/>
          <a:p>
            <a:pPr algn="ctr"/>
            <a:r>
              <a:rPr lang="en-GB" sz="1500" dirty="0" smtClean="0"/>
              <a:t>16</a:t>
            </a:r>
            <a:endParaRPr lang="en-GB" sz="1500" dirty="0"/>
          </a:p>
        </p:txBody>
      </p:sp>
      <p:cxnSp>
        <p:nvCxnSpPr>
          <p:cNvPr id="21" name="Straight Arrow Connector 20"/>
          <p:cNvCxnSpPr/>
          <p:nvPr/>
        </p:nvCxnSpPr>
        <p:spPr>
          <a:xfrm flipH="1">
            <a:off x="6998771" y="3927033"/>
            <a:ext cx="396000" cy="5760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p:nvPr/>
        </p:nvCxnSpPr>
        <p:spPr>
          <a:xfrm>
            <a:off x="7834720" y="3888933"/>
            <a:ext cx="445077" cy="6141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Rectangle 22"/>
          <p:cNvSpPr/>
          <p:nvPr/>
        </p:nvSpPr>
        <p:spPr>
          <a:xfrm>
            <a:off x="6584399" y="4503033"/>
            <a:ext cx="810372" cy="43281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3">
            <a:schemeClr val="lt1"/>
          </a:lnRef>
          <a:fillRef idx="1">
            <a:schemeClr val="dk1"/>
          </a:fillRef>
          <a:effectRef idx="1">
            <a:schemeClr val="dk1"/>
          </a:effectRef>
          <a:fontRef idx="minor">
            <a:schemeClr val="lt1"/>
          </a:fontRef>
        </p:style>
        <p:txBody>
          <a:bodyPr rtlCol="0" anchor="ctr"/>
          <a:lstStyle/>
          <a:p>
            <a:pPr algn="ctr"/>
            <a:r>
              <a:rPr lang="en-GB" dirty="0" smtClean="0"/>
              <a:t>NULL</a:t>
            </a:r>
            <a:endParaRPr lang="en-GB" dirty="0"/>
          </a:p>
        </p:txBody>
      </p:sp>
      <p:sp>
        <p:nvSpPr>
          <p:cNvPr id="24" name="Rectangle 23"/>
          <p:cNvSpPr/>
          <p:nvPr/>
        </p:nvSpPr>
        <p:spPr>
          <a:xfrm>
            <a:off x="8009752" y="4503033"/>
            <a:ext cx="810372" cy="432816"/>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3">
            <a:schemeClr val="lt1"/>
          </a:lnRef>
          <a:fillRef idx="1">
            <a:schemeClr val="dk1"/>
          </a:fillRef>
          <a:effectRef idx="1">
            <a:schemeClr val="dk1"/>
          </a:effectRef>
          <a:fontRef idx="minor">
            <a:schemeClr val="lt1"/>
          </a:fontRef>
        </p:style>
        <p:txBody>
          <a:bodyPr rtlCol="0" anchor="ctr"/>
          <a:lstStyle/>
          <a:p>
            <a:pPr algn="ctr"/>
            <a:r>
              <a:rPr lang="en-GB" dirty="0" smtClean="0"/>
              <a:t>NULL</a:t>
            </a:r>
            <a:endParaRPr lang="en-GB" dirty="0"/>
          </a:p>
        </p:txBody>
      </p:sp>
      <p:sp>
        <p:nvSpPr>
          <p:cNvPr id="25" name="Right Arrow 24"/>
          <p:cNvSpPr/>
          <p:nvPr/>
        </p:nvSpPr>
        <p:spPr>
          <a:xfrm>
            <a:off x="4770720" y="3851627"/>
            <a:ext cx="1323975" cy="576595"/>
          </a:xfrm>
          <a:prstGeom prst="rightArrow">
            <a:avLst/>
          </a:prstGeom>
          <a:ln>
            <a:noFill/>
          </a:ln>
          <a:effectLst>
            <a:outerShdw blurRad="50800" dist="38100" dir="2700000" algn="tl"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5"/>
          </a:lnRef>
          <a:fillRef idx="3">
            <a:schemeClr val="accent5"/>
          </a:fillRef>
          <a:effectRef idx="2">
            <a:schemeClr val="accent5"/>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179879658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6225" y="762000"/>
            <a:ext cx="11077575" cy="5414963"/>
          </a:xfrm>
        </p:spPr>
        <p:txBody>
          <a:bodyPr/>
          <a:lstStyle/>
          <a:p>
            <a:pPr marL="0" indent="0">
              <a:buNone/>
            </a:pPr>
            <a:r>
              <a:rPr lang="en-GB" dirty="0" smtClean="0">
                <a:solidFill>
                  <a:schemeClr val="accent4"/>
                </a:solidFill>
              </a:rPr>
              <a:t>Case 2  (LL Notation):</a:t>
            </a:r>
          </a:p>
          <a:p>
            <a:pPr marL="0" indent="0">
              <a:buNone/>
            </a:pPr>
            <a:r>
              <a:rPr lang="en-GB" dirty="0" smtClean="0"/>
              <a:t>	When Uncle is Red , Change the </a:t>
            </a:r>
            <a:r>
              <a:rPr lang="en-GB" dirty="0" err="1" smtClean="0"/>
              <a:t>color</a:t>
            </a:r>
            <a:r>
              <a:rPr lang="en-GB" dirty="0" smtClean="0"/>
              <a:t> of Parent , Grandparent , Uncle </a:t>
            </a:r>
            <a:r>
              <a:rPr lang="en-GB" dirty="0" err="1" smtClean="0"/>
              <a:t>Colors</a:t>
            </a:r>
            <a:r>
              <a:rPr lang="en-GB" dirty="0" smtClean="0"/>
              <a:t> to Opposite </a:t>
            </a:r>
            <a:r>
              <a:rPr lang="en-GB" dirty="0" err="1" smtClean="0"/>
              <a:t>colors</a:t>
            </a:r>
            <a:r>
              <a:rPr lang="en-GB" dirty="0" smtClean="0"/>
              <a:t> . </a:t>
            </a:r>
          </a:p>
          <a:p>
            <a:pPr marL="0" indent="0">
              <a:buNone/>
            </a:pPr>
            <a:r>
              <a:rPr lang="en-GB" dirty="0" smtClean="0"/>
              <a:t>Example :</a:t>
            </a:r>
          </a:p>
          <a:p>
            <a:pPr marL="0" indent="0">
              <a:buNone/>
            </a:pPr>
            <a:r>
              <a:rPr lang="en-GB" dirty="0"/>
              <a:t>	</a:t>
            </a:r>
            <a:r>
              <a:rPr lang="en-GB" dirty="0" smtClean="0"/>
              <a:t> </a:t>
            </a:r>
          </a:p>
        </p:txBody>
      </p:sp>
      <p:sp>
        <p:nvSpPr>
          <p:cNvPr id="4" name="Footer Placeholder 3"/>
          <p:cNvSpPr>
            <a:spLocks noGrp="1"/>
          </p:cNvSpPr>
          <p:nvPr>
            <p:ph type="ftr" sz="quarter" idx="11"/>
          </p:nvPr>
        </p:nvSpPr>
        <p:spPr/>
        <p:txBody>
          <a:bodyPr/>
          <a:lstStyle/>
          <a:p>
            <a:r>
              <a:rPr lang="en-US" smtClean="0"/>
              <a:t>Data Structures-T.Anil Kumar</a:t>
            </a:r>
            <a:endParaRPr lang="en-GB"/>
          </a:p>
        </p:txBody>
      </p:sp>
      <p:sp>
        <p:nvSpPr>
          <p:cNvPr id="5" name="Slide Number Placeholder 4"/>
          <p:cNvSpPr>
            <a:spLocks noGrp="1"/>
          </p:cNvSpPr>
          <p:nvPr>
            <p:ph type="sldNum" sz="quarter" idx="12"/>
          </p:nvPr>
        </p:nvSpPr>
        <p:spPr/>
        <p:txBody>
          <a:bodyPr/>
          <a:lstStyle/>
          <a:p>
            <a:fld id="{5D4E2C8B-8E96-4A57-BA2A-EDE9FEEBC7F4}" type="slidenum">
              <a:rPr lang="en-GB" smtClean="0"/>
              <a:pPr/>
              <a:t>45</a:t>
            </a:fld>
            <a:endParaRPr lang="en-GB"/>
          </a:p>
        </p:txBody>
      </p:sp>
      <p:sp>
        <p:nvSpPr>
          <p:cNvPr id="33" name="Oval 32"/>
          <p:cNvSpPr/>
          <p:nvPr/>
        </p:nvSpPr>
        <p:spPr>
          <a:xfrm>
            <a:off x="5330775" y="2758937"/>
            <a:ext cx="540327"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34" name="Straight Arrow Connector 33"/>
          <p:cNvCxnSpPr/>
          <p:nvPr/>
        </p:nvCxnSpPr>
        <p:spPr>
          <a:xfrm flipH="1">
            <a:off x="5021505" y="3127048"/>
            <a:ext cx="336700"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p:cNvCxnSpPr/>
          <p:nvPr/>
        </p:nvCxnSpPr>
        <p:spPr>
          <a:xfrm>
            <a:off x="5830545" y="318509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Oval 35"/>
          <p:cNvSpPr/>
          <p:nvPr/>
        </p:nvSpPr>
        <p:spPr>
          <a:xfrm>
            <a:off x="4723047" y="3717052"/>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37" name="Oval 36"/>
          <p:cNvSpPr/>
          <p:nvPr/>
        </p:nvSpPr>
        <p:spPr>
          <a:xfrm>
            <a:off x="6025794" y="3717052"/>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38" name="Straight Arrow Connector 37"/>
          <p:cNvCxnSpPr/>
          <p:nvPr/>
        </p:nvCxnSpPr>
        <p:spPr>
          <a:xfrm flipH="1">
            <a:off x="4573641" y="4224129"/>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9" name="Straight Arrow Connector 38"/>
          <p:cNvCxnSpPr/>
          <p:nvPr/>
        </p:nvCxnSpPr>
        <p:spPr>
          <a:xfrm flipH="1">
            <a:off x="5876388" y="4224129"/>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p:cNvCxnSpPr/>
          <p:nvPr/>
        </p:nvCxnSpPr>
        <p:spPr>
          <a:xfrm>
            <a:off x="5121909" y="4217388"/>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Straight Arrow Connector 40"/>
          <p:cNvCxnSpPr/>
          <p:nvPr/>
        </p:nvCxnSpPr>
        <p:spPr>
          <a:xfrm>
            <a:off x="6431117" y="4196258"/>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2" name="Oval 41"/>
          <p:cNvSpPr/>
          <p:nvPr/>
        </p:nvSpPr>
        <p:spPr>
          <a:xfrm>
            <a:off x="4256915" y="4738648"/>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43" name="Straight Arrow Connector 42"/>
          <p:cNvCxnSpPr/>
          <p:nvPr/>
        </p:nvCxnSpPr>
        <p:spPr>
          <a:xfrm flipH="1">
            <a:off x="4107509" y="5255433"/>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p:cNvCxnSpPr/>
          <p:nvPr/>
        </p:nvCxnSpPr>
        <p:spPr>
          <a:xfrm>
            <a:off x="4636837" y="5217319"/>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Rectangle 44"/>
          <p:cNvSpPr/>
          <p:nvPr/>
        </p:nvSpPr>
        <p:spPr>
          <a:xfrm>
            <a:off x="3879651" y="5802952"/>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6" name="Rectangle 45"/>
          <p:cNvSpPr/>
          <p:nvPr/>
        </p:nvSpPr>
        <p:spPr>
          <a:xfrm>
            <a:off x="4703723" y="5768502"/>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7" name="Rectangle 46"/>
          <p:cNvSpPr/>
          <p:nvPr/>
        </p:nvSpPr>
        <p:spPr>
          <a:xfrm>
            <a:off x="5021505" y="476857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8" name="Rectangle 47"/>
          <p:cNvSpPr/>
          <p:nvPr/>
        </p:nvSpPr>
        <p:spPr>
          <a:xfrm>
            <a:off x="5702251" y="475479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9" name="Rectangle 48"/>
          <p:cNvSpPr/>
          <p:nvPr/>
        </p:nvSpPr>
        <p:spPr>
          <a:xfrm>
            <a:off x="6607260" y="475479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7" name="Oval 66"/>
          <p:cNvSpPr/>
          <p:nvPr/>
        </p:nvSpPr>
        <p:spPr>
          <a:xfrm>
            <a:off x="9529772" y="2678020"/>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68" name="Straight Arrow Connector 67"/>
          <p:cNvCxnSpPr/>
          <p:nvPr/>
        </p:nvCxnSpPr>
        <p:spPr>
          <a:xfrm flipH="1">
            <a:off x="9220502" y="3046131"/>
            <a:ext cx="336700"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9" name="Straight Arrow Connector 68"/>
          <p:cNvCxnSpPr/>
          <p:nvPr/>
        </p:nvCxnSpPr>
        <p:spPr>
          <a:xfrm>
            <a:off x="10029542" y="310418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0" name="Oval 69"/>
          <p:cNvSpPr/>
          <p:nvPr/>
        </p:nvSpPr>
        <p:spPr>
          <a:xfrm>
            <a:off x="8922044" y="3636135"/>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sp>
        <p:nvSpPr>
          <p:cNvPr id="71" name="Oval 70"/>
          <p:cNvSpPr/>
          <p:nvPr/>
        </p:nvSpPr>
        <p:spPr>
          <a:xfrm>
            <a:off x="10224791" y="3636135"/>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20</a:t>
            </a:r>
            <a:endParaRPr lang="en-GB" sz="1500" dirty="0"/>
          </a:p>
        </p:txBody>
      </p:sp>
      <p:cxnSp>
        <p:nvCxnSpPr>
          <p:cNvPr id="72" name="Straight Arrow Connector 71"/>
          <p:cNvCxnSpPr/>
          <p:nvPr/>
        </p:nvCxnSpPr>
        <p:spPr>
          <a:xfrm flipH="1">
            <a:off x="8772638" y="4143212"/>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3" name="Straight Arrow Connector 72"/>
          <p:cNvCxnSpPr/>
          <p:nvPr/>
        </p:nvCxnSpPr>
        <p:spPr>
          <a:xfrm flipH="1">
            <a:off x="10075385" y="4143212"/>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4" name="Straight Arrow Connector 73"/>
          <p:cNvCxnSpPr/>
          <p:nvPr/>
        </p:nvCxnSpPr>
        <p:spPr>
          <a:xfrm>
            <a:off x="9320906" y="4136471"/>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5" name="Straight Arrow Connector 74"/>
          <p:cNvCxnSpPr/>
          <p:nvPr/>
        </p:nvCxnSpPr>
        <p:spPr>
          <a:xfrm>
            <a:off x="10630114" y="4115341"/>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6" name="Oval 75"/>
          <p:cNvSpPr/>
          <p:nvPr/>
        </p:nvSpPr>
        <p:spPr>
          <a:xfrm>
            <a:off x="8455912" y="4657731"/>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77" name="Straight Arrow Connector 76"/>
          <p:cNvCxnSpPr/>
          <p:nvPr/>
        </p:nvCxnSpPr>
        <p:spPr>
          <a:xfrm flipH="1">
            <a:off x="8306506" y="5174516"/>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8" name="Straight Arrow Connector 77"/>
          <p:cNvCxnSpPr/>
          <p:nvPr/>
        </p:nvCxnSpPr>
        <p:spPr>
          <a:xfrm>
            <a:off x="8835834" y="5136402"/>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9" name="Rectangle 78"/>
          <p:cNvSpPr/>
          <p:nvPr/>
        </p:nvSpPr>
        <p:spPr>
          <a:xfrm>
            <a:off x="8078648" y="572203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0" name="Rectangle 79"/>
          <p:cNvSpPr/>
          <p:nvPr/>
        </p:nvSpPr>
        <p:spPr>
          <a:xfrm>
            <a:off x="8902720" y="568758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1" name="Rectangle 80"/>
          <p:cNvSpPr/>
          <p:nvPr/>
        </p:nvSpPr>
        <p:spPr>
          <a:xfrm>
            <a:off x="9220502" y="468765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2" name="Rectangle 81"/>
          <p:cNvSpPr/>
          <p:nvPr/>
        </p:nvSpPr>
        <p:spPr>
          <a:xfrm>
            <a:off x="9901248" y="467387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3" name="Rectangle 82"/>
          <p:cNvSpPr/>
          <p:nvPr/>
        </p:nvSpPr>
        <p:spPr>
          <a:xfrm>
            <a:off x="10806257" y="467387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4" name="Right Arrow 83"/>
          <p:cNvSpPr/>
          <p:nvPr/>
        </p:nvSpPr>
        <p:spPr>
          <a:xfrm>
            <a:off x="7218589" y="3699107"/>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85" name="Right Arrow 84"/>
          <p:cNvSpPr/>
          <p:nvPr/>
        </p:nvSpPr>
        <p:spPr>
          <a:xfrm>
            <a:off x="3362325" y="3562350"/>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86" name="Oval 85"/>
          <p:cNvSpPr/>
          <p:nvPr/>
        </p:nvSpPr>
        <p:spPr>
          <a:xfrm>
            <a:off x="1656677" y="2792592"/>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87" name="Straight Arrow Connector 86"/>
          <p:cNvCxnSpPr/>
          <p:nvPr/>
        </p:nvCxnSpPr>
        <p:spPr>
          <a:xfrm flipH="1">
            <a:off x="1348426" y="3160703"/>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8" name="Straight Arrow Connector 87"/>
          <p:cNvCxnSpPr/>
          <p:nvPr/>
        </p:nvCxnSpPr>
        <p:spPr>
          <a:xfrm>
            <a:off x="2159149"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9" name="Oval 88"/>
          <p:cNvSpPr/>
          <p:nvPr/>
        </p:nvSpPr>
        <p:spPr>
          <a:xfrm>
            <a:off x="1048949" y="3750707"/>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90" name="Oval 89"/>
          <p:cNvSpPr/>
          <p:nvPr/>
        </p:nvSpPr>
        <p:spPr>
          <a:xfrm>
            <a:off x="2354398" y="3750707"/>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91" name="Straight Arrow Connector 90"/>
          <p:cNvCxnSpPr/>
          <p:nvPr/>
        </p:nvCxnSpPr>
        <p:spPr>
          <a:xfrm flipH="1">
            <a:off x="900751" y="4257784"/>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2" name="Straight Arrow Connector 91"/>
          <p:cNvCxnSpPr/>
          <p:nvPr/>
        </p:nvCxnSpPr>
        <p:spPr>
          <a:xfrm flipH="1">
            <a:off x="2204992"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3" name="Straight Arrow Connector 92"/>
          <p:cNvCxnSpPr/>
          <p:nvPr/>
        </p:nvCxnSpPr>
        <p:spPr>
          <a:xfrm>
            <a:off x="1448967" y="4251043"/>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4" name="Straight Arrow Connector 93"/>
          <p:cNvCxnSpPr/>
          <p:nvPr/>
        </p:nvCxnSpPr>
        <p:spPr>
          <a:xfrm>
            <a:off x="2759721" y="422991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5" name="Oval 94"/>
          <p:cNvSpPr/>
          <p:nvPr/>
        </p:nvSpPr>
        <p:spPr>
          <a:xfrm>
            <a:off x="582817" y="4772303"/>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96" name="Straight Arrow Connector 95"/>
          <p:cNvCxnSpPr/>
          <p:nvPr/>
        </p:nvCxnSpPr>
        <p:spPr>
          <a:xfrm flipH="1">
            <a:off x="434619" y="5289088"/>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7" name="Straight Arrow Connector 96"/>
          <p:cNvCxnSpPr/>
          <p:nvPr/>
        </p:nvCxnSpPr>
        <p:spPr>
          <a:xfrm>
            <a:off x="965441" y="5250974"/>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8" name="Rectangle 97"/>
          <p:cNvSpPr/>
          <p:nvPr/>
        </p:nvSpPr>
        <p:spPr>
          <a:xfrm>
            <a:off x="205338" y="5836607"/>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99" name="Rectangle 98"/>
          <p:cNvSpPr/>
          <p:nvPr/>
        </p:nvSpPr>
        <p:spPr>
          <a:xfrm>
            <a:off x="1032327" y="580215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0" name="Rectangle 99"/>
          <p:cNvSpPr/>
          <p:nvPr/>
        </p:nvSpPr>
        <p:spPr>
          <a:xfrm>
            <a:off x="1347192" y="4802226"/>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1" name="Rectangle 100"/>
          <p:cNvSpPr/>
          <p:nvPr/>
        </p:nvSpPr>
        <p:spPr>
          <a:xfrm>
            <a:off x="2030855"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2" name="Rectangle 101"/>
          <p:cNvSpPr/>
          <p:nvPr/>
        </p:nvSpPr>
        <p:spPr>
          <a:xfrm>
            <a:off x="2935864"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Tree>
    <p:extLst>
      <p:ext uri="{BB962C8B-B14F-4D97-AF65-F5344CB8AC3E}">
        <p14:creationId xmlns:p14="http://schemas.microsoft.com/office/powerpoint/2010/main" xmlns="" val="10335150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GB" dirty="0">
                <a:solidFill>
                  <a:schemeClr val="accent4"/>
                </a:solidFill>
              </a:rPr>
              <a:t>Case 2  </a:t>
            </a:r>
            <a:r>
              <a:rPr lang="en-GB" dirty="0" smtClean="0">
                <a:solidFill>
                  <a:schemeClr val="accent4"/>
                </a:solidFill>
              </a:rPr>
              <a:t>(RR </a:t>
            </a:r>
            <a:r>
              <a:rPr lang="en-GB" dirty="0">
                <a:solidFill>
                  <a:schemeClr val="accent4"/>
                </a:solidFill>
              </a:rPr>
              <a:t>Notation):</a:t>
            </a:r>
          </a:p>
        </p:txBody>
      </p:sp>
      <p:sp>
        <p:nvSpPr>
          <p:cNvPr id="4" name="Footer Placeholder 3"/>
          <p:cNvSpPr>
            <a:spLocks noGrp="1"/>
          </p:cNvSpPr>
          <p:nvPr>
            <p:ph type="ftr" sz="quarter" idx="11"/>
          </p:nvPr>
        </p:nvSpPr>
        <p:spPr/>
        <p:txBody>
          <a:bodyPr/>
          <a:lstStyle/>
          <a:p>
            <a:r>
              <a:rPr lang="en-US" smtClean="0"/>
              <a:t>Data Structures-T.Anil Kumar</a:t>
            </a:r>
            <a:endParaRPr lang="en-GB"/>
          </a:p>
        </p:txBody>
      </p:sp>
      <p:sp>
        <p:nvSpPr>
          <p:cNvPr id="5" name="Slide Number Placeholder 4"/>
          <p:cNvSpPr>
            <a:spLocks noGrp="1"/>
          </p:cNvSpPr>
          <p:nvPr>
            <p:ph type="sldNum" sz="quarter" idx="12"/>
          </p:nvPr>
        </p:nvSpPr>
        <p:spPr/>
        <p:txBody>
          <a:bodyPr/>
          <a:lstStyle/>
          <a:p>
            <a:fld id="{5D4E2C8B-8E96-4A57-BA2A-EDE9FEEBC7F4}" type="slidenum">
              <a:rPr lang="en-GB" smtClean="0"/>
              <a:pPr/>
              <a:t>46</a:t>
            </a:fld>
            <a:endParaRPr lang="en-GB"/>
          </a:p>
        </p:txBody>
      </p:sp>
      <p:sp>
        <p:nvSpPr>
          <p:cNvPr id="63" name="Oval 62"/>
          <p:cNvSpPr/>
          <p:nvPr/>
        </p:nvSpPr>
        <p:spPr>
          <a:xfrm>
            <a:off x="1659379" y="2792592"/>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64" name="Straight Arrow Connector 63"/>
          <p:cNvCxnSpPr/>
          <p:nvPr/>
        </p:nvCxnSpPr>
        <p:spPr>
          <a:xfrm flipH="1">
            <a:off x="1350109" y="3160703"/>
            <a:ext cx="336700"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5" name="Straight Arrow Connector 64"/>
          <p:cNvCxnSpPr/>
          <p:nvPr/>
        </p:nvCxnSpPr>
        <p:spPr>
          <a:xfrm>
            <a:off x="2159149"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6" name="Oval 65"/>
          <p:cNvSpPr/>
          <p:nvPr/>
        </p:nvSpPr>
        <p:spPr>
          <a:xfrm>
            <a:off x="1051651" y="3750707"/>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67" name="Oval 66"/>
          <p:cNvSpPr/>
          <p:nvPr/>
        </p:nvSpPr>
        <p:spPr>
          <a:xfrm>
            <a:off x="2354398" y="3750707"/>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68" name="Straight Arrow Connector 67"/>
          <p:cNvCxnSpPr/>
          <p:nvPr/>
        </p:nvCxnSpPr>
        <p:spPr>
          <a:xfrm flipH="1">
            <a:off x="902245"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9" name="Straight Arrow Connector 68"/>
          <p:cNvCxnSpPr/>
          <p:nvPr/>
        </p:nvCxnSpPr>
        <p:spPr>
          <a:xfrm flipH="1">
            <a:off x="2204992"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0" name="Straight Arrow Connector 69"/>
          <p:cNvCxnSpPr/>
          <p:nvPr/>
        </p:nvCxnSpPr>
        <p:spPr>
          <a:xfrm>
            <a:off x="1450513" y="4251043"/>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1" name="Straight Arrow Connector 70"/>
          <p:cNvCxnSpPr/>
          <p:nvPr/>
        </p:nvCxnSpPr>
        <p:spPr>
          <a:xfrm>
            <a:off x="2759721" y="422991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5" name="Rectangle 74"/>
          <p:cNvSpPr/>
          <p:nvPr/>
        </p:nvSpPr>
        <p:spPr>
          <a:xfrm>
            <a:off x="572566" y="479947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7" name="Rectangle 76"/>
          <p:cNvSpPr/>
          <p:nvPr/>
        </p:nvSpPr>
        <p:spPr>
          <a:xfrm>
            <a:off x="1350109" y="480222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8" name="Rectangle 77"/>
          <p:cNvSpPr/>
          <p:nvPr/>
        </p:nvSpPr>
        <p:spPr>
          <a:xfrm>
            <a:off x="2030855"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9" name="Rectangle 78"/>
          <p:cNvSpPr/>
          <p:nvPr/>
        </p:nvSpPr>
        <p:spPr>
          <a:xfrm>
            <a:off x="3544056" y="5740042"/>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8" name="Oval 87"/>
          <p:cNvSpPr/>
          <p:nvPr/>
        </p:nvSpPr>
        <p:spPr>
          <a:xfrm>
            <a:off x="3003729" y="4722091"/>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26</a:t>
            </a:r>
            <a:endParaRPr lang="en-GB" sz="1500" dirty="0"/>
          </a:p>
        </p:txBody>
      </p:sp>
      <p:cxnSp>
        <p:nvCxnSpPr>
          <p:cNvPr id="90" name="Straight Arrow Connector 89"/>
          <p:cNvCxnSpPr/>
          <p:nvPr/>
        </p:nvCxnSpPr>
        <p:spPr>
          <a:xfrm>
            <a:off x="3444530" y="5191083"/>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1" name="Straight Arrow Connector 90"/>
          <p:cNvCxnSpPr/>
          <p:nvPr/>
        </p:nvCxnSpPr>
        <p:spPr>
          <a:xfrm flipH="1">
            <a:off x="2817419" y="5180857"/>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2" name="Rectangle 101"/>
          <p:cNvSpPr/>
          <p:nvPr/>
        </p:nvSpPr>
        <p:spPr>
          <a:xfrm>
            <a:off x="2518640" y="571152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4" name="Oval 103"/>
          <p:cNvSpPr/>
          <p:nvPr/>
        </p:nvSpPr>
        <p:spPr>
          <a:xfrm>
            <a:off x="5791135" y="2653626"/>
            <a:ext cx="540327"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105" name="Straight Arrow Connector 104"/>
          <p:cNvCxnSpPr/>
          <p:nvPr/>
        </p:nvCxnSpPr>
        <p:spPr>
          <a:xfrm flipH="1">
            <a:off x="5481865" y="3021737"/>
            <a:ext cx="336700"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6" name="Straight Arrow Connector 105"/>
          <p:cNvCxnSpPr/>
          <p:nvPr/>
        </p:nvCxnSpPr>
        <p:spPr>
          <a:xfrm>
            <a:off x="6290905" y="307978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7" name="Oval 106"/>
          <p:cNvSpPr/>
          <p:nvPr/>
        </p:nvSpPr>
        <p:spPr>
          <a:xfrm>
            <a:off x="5183407" y="3611741"/>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108" name="Oval 107"/>
          <p:cNvSpPr/>
          <p:nvPr/>
        </p:nvSpPr>
        <p:spPr>
          <a:xfrm>
            <a:off x="6486154" y="3611741"/>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109" name="Straight Arrow Connector 108"/>
          <p:cNvCxnSpPr/>
          <p:nvPr/>
        </p:nvCxnSpPr>
        <p:spPr>
          <a:xfrm flipH="1">
            <a:off x="5034001" y="411881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0" name="Straight Arrow Connector 109"/>
          <p:cNvCxnSpPr/>
          <p:nvPr/>
        </p:nvCxnSpPr>
        <p:spPr>
          <a:xfrm flipH="1">
            <a:off x="6336748" y="411881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1" name="Straight Arrow Connector 110"/>
          <p:cNvCxnSpPr/>
          <p:nvPr/>
        </p:nvCxnSpPr>
        <p:spPr>
          <a:xfrm>
            <a:off x="5582269" y="4112077"/>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2" name="Straight Arrow Connector 111"/>
          <p:cNvCxnSpPr/>
          <p:nvPr/>
        </p:nvCxnSpPr>
        <p:spPr>
          <a:xfrm>
            <a:off x="6891477" y="4090947"/>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3" name="Rectangle 112"/>
          <p:cNvSpPr/>
          <p:nvPr/>
        </p:nvSpPr>
        <p:spPr>
          <a:xfrm>
            <a:off x="4704322" y="466050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14" name="Rectangle 113"/>
          <p:cNvSpPr/>
          <p:nvPr/>
        </p:nvSpPr>
        <p:spPr>
          <a:xfrm>
            <a:off x="5481865" y="466326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15" name="Rectangle 114"/>
          <p:cNvSpPr/>
          <p:nvPr/>
        </p:nvSpPr>
        <p:spPr>
          <a:xfrm>
            <a:off x="6162611" y="464948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16" name="Rectangle 115"/>
          <p:cNvSpPr/>
          <p:nvPr/>
        </p:nvSpPr>
        <p:spPr>
          <a:xfrm>
            <a:off x="7675812" y="560107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17" name="Oval 116"/>
          <p:cNvSpPr/>
          <p:nvPr/>
        </p:nvSpPr>
        <p:spPr>
          <a:xfrm>
            <a:off x="7135485" y="4583125"/>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26</a:t>
            </a:r>
            <a:endParaRPr lang="en-GB" sz="1500" dirty="0"/>
          </a:p>
        </p:txBody>
      </p:sp>
      <p:cxnSp>
        <p:nvCxnSpPr>
          <p:cNvPr id="118" name="Straight Arrow Connector 117"/>
          <p:cNvCxnSpPr/>
          <p:nvPr/>
        </p:nvCxnSpPr>
        <p:spPr>
          <a:xfrm>
            <a:off x="7576286" y="5052117"/>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9" name="Straight Arrow Connector 118"/>
          <p:cNvCxnSpPr/>
          <p:nvPr/>
        </p:nvCxnSpPr>
        <p:spPr>
          <a:xfrm flipH="1">
            <a:off x="6949175" y="5041891"/>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0" name="Rectangle 119"/>
          <p:cNvSpPr/>
          <p:nvPr/>
        </p:nvSpPr>
        <p:spPr>
          <a:xfrm>
            <a:off x="6650396" y="5572558"/>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21" name="Oval 120"/>
          <p:cNvSpPr/>
          <p:nvPr/>
        </p:nvSpPr>
        <p:spPr>
          <a:xfrm>
            <a:off x="9523536" y="2539053"/>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122" name="Straight Arrow Connector 121"/>
          <p:cNvCxnSpPr/>
          <p:nvPr/>
        </p:nvCxnSpPr>
        <p:spPr>
          <a:xfrm flipH="1">
            <a:off x="9214266" y="2907164"/>
            <a:ext cx="336700"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3" name="Straight Arrow Connector 122"/>
          <p:cNvCxnSpPr/>
          <p:nvPr/>
        </p:nvCxnSpPr>
        <p:spPr>
          <a:xfrm>
            <a:off x="10023306" y="29652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4" name="Oval 123"/>
          <p:cNvSpPr/>
          <p:nvPr/>
        </p:nvSpPr>
        <p:spPr>
          <a:xfrm>
            <a:off x="8915808" y="3497168"/>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125" name="Oval 124"/>
          <p:cNvSpPr/>
          <p:nvPr/>
        </p:nvSpPr>
        <p:spPr>
          <a:xfrm>
            <a:off x="10218555" y="3497168"/>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126" name="Straight Arrow Connector 125"/>
          <p:cNvCxnSpPr/>
          <p:nvPr/>
        </p:nvCxnSpPr>
        <p:spPr>
          <a:xfrm flipH="1">
            <a:off x="8766402" y="4004245"/>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7" name="Straight Arrow Connector 126"/>
          <p:cNvCxnSpPr/>
          <p:nvPr/>
        </p:nvCxnSpPr>
        <p:spPr>
          <a:xfrm flipH="1">
            <a:off x="10069149" y="4004245"/>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8" name="Straight Arrow Connector 127"/>
          <p:cNvCxnSpPr/>
          <p:nvPr/>
        </p:nvCxnSpPr>
        <p:spPr>
          <a:xfrm>
            <a:off x="9314670" y="3997504"/>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9" name="Straight Arrow Connector 128"/>
          <p:cNvCxnSpPr/>
          <p:nvPr/>
        </p:nvCxnSpPr>
        <p:spPr>
          <a:xfrm>
            <a:off x="10623878" y="3976374"/>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0" name="Rectangle 129"/>
          <p:cNvSpPr/>
          <p:nvPr/>
        </p:nvSpPr>
        <p:spPr>
          <a:xfrm>
            <a:off x="8436723" y="454593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1" name="Rectangle 130"/>
          <p:cNvSpPr/>
          <p:nvPr/>
        </p:nvSpPr>
        <p:spPr>
          <a:xfrm>
            <a:off x="9214266" y="454868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2" name="Rectangle 131"/>
          <p:cNvSpPr/>
          <p:nvPr/>
        </p:nvSpPr>
        <p:spPr>
          <a:xfrm>
            <a:off x="9895012" y="4534912"/>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3" name="Rectangle 132"/>
          <p:cNvSpPr/>
          <p:nvPr/>
        </p:nvSpPr>
        <p:spPr>
          <a:xfrm>
            <a:off x="11408213" y="548650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4" name="Oval 133"/>
          <p:cNvSpPr/>
          <p:nvPr/>
        </p:nvSpPr>
        <p:spPr>
          <a:xfrm>
            <a:off x="10867886" y="4468552"/>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26</a:t>
            </a:r>
            <a:endParaRPr lang="en-GB" sz="1500" dirty="0"/>
          </a:p>
        </p:txBody>
      </p:sp>
      <p:cxnSp>
        <p:nvCxnSpPr>
          <p:cNvPr id="135" name="Straight Arrow Connector 134"/>
          <p:cNvCxnSpPr/>
          <p:nvPr/>
        </p:nvCxnSpPr>
        <p:spPr>
          <a:xfrm>
            <a:off x="11308687" y="4937544"/>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6" name="Straight Arrow Connector 135"/>
          <p:cNvCxnSpPr/>
          <p:nvPr/>
        </p:nvCxnSpPr>
        <p:spPr>
          <a:xfrm flipH="1">
            <a:off x="10681576" y="492731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7" name="Rectangle 136"/>
          <p:cNvSpPr/>
          <p:nvPr/>
        </p:nvSpPr>
        <p:spPr>
          <a:xfrm>
            <a:off x="10382797" y="545798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8" name="Right Arrow 137"/>
          <p:cNvSpPr/>
          <p:nvPr/>
        </p:nvSpPr>
        <p:spPr>
          <a:xfrm>
            <a:off x="3318690" y="3330087"/>
            <a:ext cx="1323975" cy="576595"/>
          </a:xfrm>
          <a:prstGeom prst="rightArrow">
            <a:avLst/>
          </a:prstGeom>
          <a:ln>
            <a:noFill/>
          </a:ln>
          <a:effectLst>
            <a:outerShdw blurRad="50800" dist="38100" dir="2700000" algn="tl"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5"/>
          </a:lnRef>
          <a:fillRef idx="3">
            <a:schemeClr val="accent5"/>
          </a:fillRef>
          <a:effectRef idx="2">
            <a:schemeClr val="accent5"/>
          </a:effectRef>
          <a:fontRef idx="minor">
            <a:schemeClr val="lt1"/>
          </a:fontRef>
        </p:style>
        <p:txBody>
          <a:bodyPr rtlCol="0" anchor="ctr"/>
          <a:lstStyle/>
          <a:p>
            <a:pPr algn="ctr"/>
            <a:endParaRPr lang="en-GB"/>
          </a:p>
        </p:txBody>
      </p:sp>
      <p:sp>
        <p:nvSpPr>
          <p:cNvPr id="139" name="Right Arrow 138"/>
          <p:cNvSpPr/>
          <p:nvPr/>
        </p:nvSpPr>
        <p:spPr>
          <a:xfrm>
            <a:off x="7294418" y="3365424"/>
            <a:ext cx="1323975" cy="576595"/>
          </a:xfrm>
          <a:prstGeom prst="rightArrow">
            <a:avLst/>
          </a:prstGeom>
          <a:ln>
            <a:noFill/>
          </a:ln>
          <a:effectLst>
            <a:outerShdw blurRad="50800" dist="38100" dir="2700000" algn="tl" rotWithShape="0">
              <a:prstClr val="black">
                <a:alpha val="40000"/>
              </a:prstClr>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1">
            <a:schemeClr val="accent5"/>
          </a:lnRef>
          <a:fillRef idx="3">
            <a:schemeClr val="accent5"/>
          </a:fillRef>
          <a:effectRef idx="2">
            <a:schemeClr val="accent5"/>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400547831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279400"/>
            <a:ext cx="10515600" cy="1325563"/>
          </a:xfrm>
        </p:spPr>
        <p:txBody>
          <a:bodyPr/>
          <a:lstStyle/>
          <a:p>
            <a:r>
              <a:rPr lang="en-GB" dirty="0" smtClean="0">
                <a:solidFill>
                  <a:schemeClr val="accent4"/>
                </a:solidFill>
              </a:rPr>
              <a:t>CASE 3 ( LR NOTATION):</a:t>
            </a:r>
            <a:endParaRPr lang="en-GB" dirty="0">
              <a:solidFill>
                <a:schemeClr val="accent4"/>
              </a:solidFill>
            </a:endParaRPr>
          </a:p>
        </p:txBody>
      </p:sp>
      <p:sp>
        <p:nvSpPr>
          <p:cNvPr id="3" name="Content Placeholder 2"/>
          <p:cNvSpPr>
            <a:spLocks noGrp="1"/>
          </p:cNvSpPr>
          <p:nvPr>
            <p:ph idx="1"/>
          </p:nvPr>
        </p:nvSpPr>
        <p:spPr>
          <a:xfrm>
            <a:off x="571500" y="1797050"/>
            <a:ext cx="11001375" cy="4351338"/>
          </a:xfrm>
        </p:spPr>
        <p:txBody>
          <a:bodyPr/>
          <a:lstStyle/>
          <a:p>
            <a:pPr marL="0" indent="0">
              <a:buNone/>
            </a:pPr>
            <a:r>
              <a:rPr lang="en-GB" dirty="0" smtClean="0"/>
              <a:t>When Uncle is black and LR or LR Notation occurs , Then Rotate on parent .</a:t>
            </a:r>
          </a:p>
          <a:p>
            <a:pPr marL="0" indent="0">
              <a:buNone/>
            </a:pPr>
            <a:r>
              <a:rPr lang="en-GB" dirty="0" smtClean="0"/>
              <a:t>Example :</a:t>
            </a:r>
          </a:p>
          <a:p>
            <a:pPr marL="0" indent="0">
              <a:buNone/>
            </a:pPr>
            <a:endParaRPr lang="en-GB" dirty="0" smtClean="0"/>
          </a:p>
          <a:p>
            <a:pPr marL="0" indent="0">
              <a:buNone/>
            </a:pPr>
            <a:r>
              <a:rPr lang="en-GB" dirty="0" smtClean="0"/>
              <a:t>	</a:t>
            </a:r>
            <a:endParaRPr lang="en-GB" dirty="0"/>
          </a:p>
        </p:txBody>
      </p:sp>
      <p:sp>
        <p:nvSpPr>
          <p:cNvPr id="15" name="Footer Placeholder 14"/>
          <p:cNvSpPr>
            <a:spLocks noGrp="1"/>
          </p:cNvSpPr>
          <p:nvPr>
            <p:ph type="ftr" sz="quarter" idx="11"/>
          </p:nvPr>
        </p:nvSpPr>
        <p:spPr/>
        <p:txBody>
          <a:bodyPr/>
          <a:lstStyle/>
          <a:p>
            <a:r>
              <a:rPr lang="en-US" smtClean="0"/>
              <a:t>Data Structures-T.Anil Kumar</a:t>
            </a:r>
            <a:endParaRPr lang="en-GB"/>
          </a:p>
        </p:txBody>
      </p:sp>
      <p:sp>
        <p:nvSpPr>
          <p:cNvPr id="17" name="Slide Number Placeholder 16"/>
          <p:cNvSpPr>
            <a:spLocks noGrp="1"/>
          </p:cNvSpPr>
          <p:nvPr>
            <p:ph type="sldNum" sz="quarter" idx="12"/>
          </p:nvPr>
        </p:nvSpPr>
        <p:spPr/>
        <p:txBody>
          <a:bodyPr/>
          <a:lstStyle/>
          <a:p>
            <a:fld id="{5D4E2C8B-8E96-4A57-BA2A-EDE9FEEBC7F4}" type="slidenum">
              <a:rPr lang="en-GB" smtClean="0"/>
              <a:pPr/>
              <a:t>47</a:t>
            </a:fld>
            <a:endParaRPr lang="en-GB"/>
          </a:p>
        </p:txBody>
      </p:sp>
      <p:sp>
        <p:nvSpPr>
          <p:cNvPr id="4" name="Oval 3"/>
          <p:cNvSpPr/>
          <p:nvPr/>
        </p:nvSpPr>
        <p:spPr>
          <a:xfrm>
            <a:off x="1656677" y="2792592"/>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5" name="Straight Arrow Connector 4"/>
          <p:cNvCxnSpPr/>
          <p:nvPr/>
        </p:nvCxnSpPr>
        <p:spPr>
          <a:xfrm flipH="1">
            <a:off x="1348426" y="3160703"/>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 name="Straight Arrow Connector 5"/>
          <p:cNvCxnSpPr/>
          <p:nvPr/>
        </p:nvCxnSpPr>
        <p:spPr>
          <a:xfrm>
            <a:off x="2159149"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1048949" y="3750707"/>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8" name="Oval 7"/>
          <p:cNvSpPr/>
          <p:nvPr/>
        </p:nvSpPr>
        <p:spPr>
          <a:xfrm>
            <a:off x="2354398" y="3750707"/>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20</a:t>
            </a:r>
            <a:endParaRPr lang="en-GB" sz="1500" dirty="0"/>
          </a:p>
        </p:txBody>
      </p:sp>
      <p:cxnSp>
        <p:nvCxnSpPr>
          <p:cNvPr id="9" name="Straight Arrow Connector 8"/>
          <p:cNvCxnSpPr/>
          <p:nvPr/>
        </p:nvCxnSpPr>
        <p:spPr>
          <a:xfrm flipH="1">
            <a:off x="900751" y="4257784"/>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flipH="1">
            <a:off x="2204992"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p:nvPr/>
        </p:nvCxnSpPr>
        <p:spPr>
          <a:xfrm>
            <a:off x="1448967" y="4251043"/>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a:off x="2759721" y="422991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Oval 12"/>
          <p:cNvSpPr/>
          <p:nvPr/>
        </p:nvSpPr>
        <p:spPr>
          <a:xfrm>
            <a:off x="1488248" y="4746249"/>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11</a:t>
            </a:r>
            <a:endParaRPr lang="en-GB" sz="1500" dirty="0"/>
          </a:p>
        </p:txBody>
      </p:sp>
      <p:sp>
        <p:nvSpPr>
          <p:cNvPr id="16" name="Rectangle 15"/>
          <p:cNvSpPr/>
          <p:nvPr/>
        </p:nvSpPr>
        <p:spPr>
          <a:xfrm>
            <a:off x="613277" y="478845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9" name="Rectangle 18"/>
          <p:cNvSpPr/>
          <p:nvPr/>
        </p:nvSpPr>
        <p:spPr>
          <a:xfrm>
            <a:off x="2071161" y="477797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0" name="Rectangle 19"/>
          <p:cNvSpPr/>
          <p:nvPr/>
        </p:nvSpPr>
        <p:spPr>
          <a:xfrm>
            <a:off x="2935864"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38" name="Straight Arrow Connector 37"/>
          <p:cNvCxnSpPr/>
          <p:nvPr/>
        </p:nvCxnSpPr>
        <p:spPr>
          <a:xfrm flipH="1">
            <a:off x="1348426" y="523776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9" name="Straight Arrow Connector 38"/>
          <p:cNvCxnSpPr/>
          <p:nvPr/>
        </p:nvCxnSpPr>
        <p:spPr>
          <a:xfrm>
            <a:off x="1903155" y="5209897"/>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0" name="Rectangle 39"/>
          <p:cNvSpPr/>
          <p:nvPr/>
        </p:nvSpPr>
        <p:spPr>
          <a:xfrm>
            <a:off x="1033680" y="575709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1" name="Rectangle 40"/>
          <p:cNvSpPr/>
          <p:nvPr/>
        </p:nvSpPr>
        <p:spPr>
          <a:xfrm>
            <a:off x="2079298" y="576843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50" name="Curved Right Arrow 49"/>
          <p:cNvSpPr/>
          <p:nvPr/>
        </p:nvSpPr>
        <p:spPr>
          <a:xfrm rot="1408225">
            <a:off x="399292" y="3894912"/>
            <a:ext cx="457187" cy="893539"/>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1" name="Oval 50"/>
          <p:cNvSpPr/>
          <p:nvPr/>
        </p:nvSpPr>
        <p:spPr>
          <a:xfrm>
            <a:off x="1655695" y="2792592"/>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52" name="Straight Arrow Connector 51"/>
          <p:cNvCxnSpPr/>
          <p:nvPr/>
        </p:nvCxnSpPr>
        <p:spPr>
          <a:xfrm flipH="1">
            <a:off x="1347444" y="3160703"/>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Straight Arrow Connector 52"/>
          <p:cNvCxnSpPr/>
          <p:nvPr/>
        </p:nvCxnSpPr>
        <p:spPr>
          <a:xfrm>
            <a:off x="2158167"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4" name="Oval 53"/>
          <p:cNvSpPr/>
          <p:nvPr/>
        </p:nvSpPr>
        <p:spPr>
          <a:xfrm>
            <a:off x="1047967" y="3750707"/>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cxnSp>
        <p:nvCxnSpPr>
          <p:cNvPr id="55" name="Straight Arrow Connector 54"/>
          <p:cNvCxnSpPr/>
          <p:nvPr/>
        </p:nvCxnSpPr>
        <p:spPr>
          <a:xfrm flipH="1">
            <a:off x="899769" y="4257784"/>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6" name="Straight Arrow Connector 55"/>
          <p:cNvCxnSpPr/>
          <p:nvPr/>
        </p:nvCxnSpPr>
        <p:spPr>
          <a:xfrm>
            <a:off x="1447985" y="4251043"/>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7" name="Oval 56"/>
          <p:cNvSpPr/>
          <p:nvPr/>
        </p:nvSpPr>
        <p:spPr>
          <a:xfrm>
            <a:off x="1487266" y="4746249"/>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11</a:t>
            </a:r>
            <a:endParaRPr lang="en-GB" sz="1500" dirty="0"/>
          </a:p>
        </p:txBody>
      </p:sp>
      <p:sp>
        <p:nvSpPr>
          <p:cNvPr id="58" name="Rectangle 57"/>
          <p:cNvSpPr/>
          <p:nvPr/>
        </p:nvSpPr>
        <p:spPr>
          <a:xfrm>
            <a:off x="612295" y="478845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59" name="Straight Arrow Connector 58"/>
          <p:cNvCxnSpPr/>
          <p:nvPr/>
        </p:nvCxnSpPr>
        <p:spPr>
          <a:xfrm flipH="1">
            <a:off x="1347444" y="523776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0" name="Straight Arrow Connector 59"/>
          <p:cNvCxnSpPr/>
          <p:nvPr/>
        </p:nvCxnSpPr>
        <p:spPr>
          <a:xfrm>
            <a:off x="1902173" y="5209897"/>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1" name="Rectangle 60"/>
          <p:cNvSpPr/>
          <p:nvPr/>
        </p:nvSpPr>
        <p:spPr>
          <a:xfrm>
            <a:off x="1032698" y="575709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2" name="Oval 61"/>
          <p:cNvSpPr/>
          <p:nvPr/>
        </p:nvSpPr>
        <p:spPr>
          <a:xfrm>
            <a:off x="7179541" y="3750707"/>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20</a:t>
            </a:r>
            <a:endParaRPr lang="en-GB" sz="1500" dirty="0"/>
          </a:p>
        </p:txBody>
      </p:sp>
      <p:cxnSp>
        <p:nvCxnSpPr>
          <p:cNvPr id="63" name="Straight Arrow Connector 62"/>
          <p:cNvCxnSpPr/>
          <p:nvPr/>
        </p:nvCxnSpPr>
        <p:spPr>
          <a:xfrm flipH="1">
            <a:off x="7030135"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4" name="Straight Arrow Connector 63"/>
          <p:cNvCxnSpPr/>
          <p:nvPr/>
        </p:nvCxnSpPr>
        <p:spPr>
          <a:xfrm>
            <a:off x="7584864" y="422991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5" name="Rectangle 64"/>
          <p:cNvSpPr/>
          <p:nvPr/>
        </p:nvSpPr>
        <p:spPr>
          <a:xfrm>
            <a:off x="6896304" y="477797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6" name="Rectangle 65"/>
          <p:cNvSpPr/>
          <p:nvPr/>
        </p:nvSpPr>
        <p:spPr>
          <a:xfrm>
            <a:off x="7761007"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7" name="Rectangle 66"/>
          <p:cNvSpPr/>
          <p:nvPr/>
        </p:nvSpPr>
        <p:spPr>
          <a:xfrm>
            <a:off x="5956780" y="581597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8" name="Oval 67"/>
          <p:cNvSpPr/>
          <p:nvPr/>
        </p:nvSpPr>
        <p:spPr>
          <a:xfrm>
            <a:off x="6480838" y="2792592"/>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69" name="Straight Arrow Connector 68"/>
          <p:cNvCxnSpPr/>
          <p:nvPr/>
        </p:nvCxnSpPr>
        <p:spPr>
          <a:xfrm flipH="1">
            <a:off x="6172587" y="3160703"/>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0" name="Straight Arrow Connector 69"/>
          <p:cNvCxnSpPr/>
          <p:nvPr/>
        </p:nvCxnSpPr>
        <p:spPr>
          <a:xfrm>
            <a:off x="6983310"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1" name="Oval 70"/>
          <p:cNvSpPr/>
          <p:nvPr/>
        </p:nvSpPr>
        <p:spPr>
          <a:xfrm>
            <a:off x="5873110" y="3750707"/>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11</a:t>
            </a:r>
            <a:endParaRPr lang="en-GB" sz="1500" dirty="0"/>
          </a:p>
        </p:txBody>
      </p:sp>
      <p:cxnSp>
        <p:nvCxnSpPr>
          <p:cNvPr id="72" name="Straight Arrow Connector 71"/>
          <p:cNvCxnSpPr/>
          <p:nvPr/>
        </p:nvCxnSpPr>
        <p:spPr>
          <a:xfrm flipH="1">
            <a:off x="5724912" y="4257784"/>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3" name="Straight Arrow Connector 72"/>
          <p:cNvCxnSpPr/>
          <p:nvPr/>
        </p:nvCxnSpPr>
        <p:spPr>
          <a:xfrm>
            <a:off x="6273128" y="4251043"/>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4" name="Oval 73"/>
          <p:cNvSpPr/>
          <p:nvPr/>
        </p:nvSpPr>
        <p:spPr>
          <a:xfrm>
            <a:off x="5363631" y="4788451"/>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sp>
        <p:nvSpPr>
          <p:cNvPr id="75" name="Rectangle 74"/>
          <p:cNvSpPr/>
          <p:nvPr/>
        </p:nvSpPr>
        <p:spPr>
          <a:xfrm>
            <a:off x="6237021" y="478845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76" name="Straight Arrow Connector 75"/>
          <p:cNvCxnSpPr/>
          <p:nvPr/>
        </p:nvCxnSpPr>
        <p:spPr>
          <a:xfrm flipH="1">
            <a:off x="5224926" y="5285309"/>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7" name="Straight Arrow Connector 76"/>
          <p:cNvCxnSpPr/>
          <p:nvPr/>
        </p:nvCxnSpPr>
        <p:spPr>
          <a:xfrm>
            <a:off x="5779655" y="5257438"/>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8" name="Rectangle 77"/>
          <p:cNvSpPr/>
          <p:nvPr/>
        </p:nvSpPr>
        <p:spPr>
          <a:xfrm>
            <a:off x="4910180" y="5804638"/>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9" name="Right Arrow 78"/>
          <p:cNvSpPr/>
          <p:nvPr/>
        </p:nvSpPr>
        <p:spPr>
          <a:xfrm>
            <a:off x="4018246" y="3984500"/>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80" name="TextBox 79"/>
          <p:cNvSpPr txBox="1"/>
          <p:nvPr/>
        </p:nvSpPr>
        <p:spPr>
          <a:xfrm>
            <a:off x="6624193" y="5318435"/>
            <a:ext cx="3744295" cy="369332"/>
          </a:xfrm>
          <a:prstGeom prst="rect">
            <a:avLst/>
          </a:prstGeom>
          <a:noFill/>
        </p:spPr>
        <p:txBody>
          <a:bodyPr wrap="none" rtlCol="0">
            <a:spAutoFit/>
          </a:bodyPr>
          <a:lstStyle/>
          <a:p>
            <a:r>
              <a:rPr lang="en-GB" dirty="0" smtClean="0">
                <a:solidFill>
                  <a:srgbClr val="FF6699"/>
                </a:solidFill>
              </a:rPr>
              <a:t>Apply Case 4 to get  RED BLACK TREE</a:t>
            </a:r>
            <a:endParaRPr lang="en-GB" dirty="0">
              <a:solidFill>
                <a:srgbClr val="FF6699"/>
              </a:solidFill>
            </a:endParaRPr>
          </a:p>
        </p:txBody>
      </p:sp>
    </p:spTree>
    <p:extLst>
      <p:ext uri="{BB962C8B-B14F-4D97-AF65-F5344CB8AC3E}">
        <p14:creationId xmlns:p14="http://schemas.microsoft.com/office/powerpoint/2010/main" xmlns="" val="5572673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4"/>
                </a:solidFill>
              </a:rPr>
              <a:t>CASE 3 ( RL NOTATION )</a:t>
            </a:r>
            <a:endParaRPr lang="en-GB" dirty="0">
              <a:solidFill>
                <a:schemeClr val="accent4"/>
              </a:solidFill>
            </a:endParaRPr>
          </a:p>
        </p:txBody>
      </p:sp>
      <p:sp>
        <p:nvSpPr>
          <p:cNvPr id="4" name="Footer Placeholder 3"/>
          <p:cNvSpPr>
            <a:spLocks noGrp="1"/>
          </p:cNvSpPr>
          <p:nvPr>
            <p:ph type="ftr" sz="quarter" idx="11"/>
          </p:nvPr>
        </p:nvSpPr>
        <p:spPr/>
        <p:txBody>
          <a:bodyPr/>
          <a:lstStyle/>
          <a:p>
            <a:r>
              <a:rPr lang="en-US" smtClean="0"/>
              <a:t>Data Structures-T.Anil Kumar</a:t>
            </a:r>
            <a:endParaRPr lang="en-GB"/>
          </a:p>
        </p:txBody>
      </p:sp>
      <p:sp>
        <p:nvSpPr>
          <p:cNvPr id="42" name="Slide Number Placeholder 41"/>
          <p:cNvSpPr>
            <a:spLocks noGrp="1"/>
          </p:cNvSpPr>
          <p:nvPr>
            <p:ph type="sldNum" sz="quarter" idx="12"/>
          </p:nvPr>
        </p:nvSpPr>
        <p:spPr/>
        <p:txBody>
          <a:bodyPr/>
          <a:lstStyle/>
          <a:p>
            <a:fld id="{5D4E2C8B-8E96-4A57-BA2A-EDE9FEEBC7F4}" type="slidenum">
              <a:rPr lang="en-GB" smtClean="0"/>
              <a:pPr/>
              <a:t>48</a:t>
            </a:fld>
            <a:endParaRPr lang="en-GB"/>
          </a:p>
        </p:txBody>
      </p:sp>
      <p:sp>
        <p:nvSpPr>
          <p:cNvPr id="5" name="Oval 4"/>
          <p:cNvSpPr/>
          <p:nvPr/>
        </p:nvSpPr>
        <p:spPr>
          <a:xfrm>
            <a:off x="1049057" y="3747755"/>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6" name="Straight Arrow Connector 5"/>
          <p:cNvCxnSpPr/>
          <p:nvPr/>
        </p:nvCxnSpPr>
        <p:spPr>
          <a:xfrm flipH="1">
            <a:off x="2204992" y="425778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 name="Straight Arrow Connector 6"/>
          <p:cNvCxnSpPr/>
          <p:nvPr/>
        </p:nvCxnSpPr>
        <p:spPr>
          <a:xfrm>
            <a:off x="2759721" y="422991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 name="Rectangle 7"/>
          <p:cNvSpPr/>
          <p:nvPr/>
        </p:nvSpPr>
        <p:spPr>
          <a:xfrm>
            <a:off x="1347444" y="480136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9" name="Rectangle 8"/>
          <p:cNvSpPr/>
          <p:nvPr/>
        </p:nvSpPr>
        <p:spPr>
          <a:xfrm>
            <a:off x="2935864" y="478845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 name="Rectangle 9"/>
          <p:cNvSpPr/>
          <p:nvPr/>
        </p:nvSpPr>
        <p:spPr>
          <a:xfrm>
            <a:off x="2555294" y="584704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1" name="Oval 10"/>
          <p:cNvSpPr/>
          <p:nvPr/>
        </p:nvSpPr>
        <p:spPr>
          <a:xfrm>
            <a:off x="1655695" y="2792592"/>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12" name="Straight Arrow Connector 11"/>
          <p:cNvCxnSpPr/>
          <p:nvPr/>
        </p:nvCxnSpPr>
        <p:spPr>
          <a:xfrm flipH="1">
            <a:off x="1347444" y="3160703"/>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p:cNvCxnSpPr/>
          <p:nvPr/>
        </p:nvCxnSpPr>
        <p:spPr>
          <a:xfrm>
            <a:off x="2158167" y="32187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Oval 13"/>
          <p:cNvSpPr/>
          <p:nvPr/>
        </p:nvSpPr>
        <p:spPr>
          <a:xfrm>
            <a:off x="2306337" y="3760366"/>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a:t>
            </a:r>
            <a:r>
              <a:rPr lang="en-GB" sz="1500" dirty="0"/>
              <a:t>1</a:t>
            </a:r>
          </a:p>
        </p:txBody>
      </p:sp>
      <p:cxnSp>
        <p:nvCxnSpPr>
          <p:cNvPr id="15" name="Straight Arrow Connector 14"/>
          <p:cNvCxnSpPr/>
          <p:nvPr/>
        </p:nvCxnSpPr>
        <p:spPr>
          <a:xfrm flipH="1">
            <a:off x="899769" y="4257784"/>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a:off x="1447985" y="4251043"/>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Oval 16"/>
          <p:cNvSpPr/>
          <p:nvPr/>
        </p:nvSpPr>
        <p:spPr>
          <a:xfrm>
            <a:off x="1972764" y="4781434"/>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a:t>
            </a:r>
            <a:r>
              <a:rPr lang="en-GB" sz="1500" dirty="0"/>
              <a:t>0</a:t>
            </a:r>
          </a:p>
        </p:txBody>
      </p:sp>
      <p:sp>
        <p:nvSpPr>
          <p:cNvPr id="18" name="Rectangle 17"/>
          <p:cNvSpPr/>
          <p:nvPr/>
        </p:nvSpPr>
        <p:spPr>
          <a:xfrm>
            <a:off x="612295" y="478845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9" name="Straight Arrow Connector 18"/>
          <p:cNvCxnSpPr/>
          <p:nvPr/>
        </p:nvCxnSpPr>
        <p:spPr>
          <a:xfrm flipH="1">
            <a:off x="1823440" y="5316382"/>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p:cNvCxnSpPr/>
          <p:nvPr/>
        </p:nvCxnSpPr>
        <p:spPr>
          <a:xfrm>
            <a:off x="2378169" y="5288511"/>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Rectangle 20"/>
          <p:cNvSpPr/>
          <p:nvPr/>
        </p:nvSpPr>
        <p:spPr>
          <a:xfrm>
            <a:off x="1508694" y="583571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2" name="Curved Left Arrow 21"/>
          <p:cNvSpPr/>
          <p:nvPr/>
        </p:nvSpPr>
        <p:spPr>
          <a:xfrm rot="20069454">
            <a:off x="3071897" y="3833820"/>
            <a:ext cx="313799" cy="96445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3" name="Oval 22"/>
          <p:cNvSpPr/>
          <p:nvPr/>
        </p:nvSpPr>
        <p:spPr>
          <a:xfrm>
            <a:off x="7402232" y="3494216"/>
            <a:ext cx="540327"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24" name="Straight Arrow Connector 23"/>
          <p:cNvCxnSpPr/>
          <p:nvPr/>
        </p:nvCxnSpPr>
        <p:spPr>
          <a:xfrm flipH="1">
            <a:off x="8558167" y="4004245"/>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Straight Arrow Connector 24"/>
          <p:cNvCxnSpPr/>
          <p:nvPr/>
        </p:nvCxnSpPr>
        <p:spPr>
          <a:xfrm>
            <a:off x="9112896" y="3976374"/>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Rectangle 25"/>
          <p:cNvSpPr/>
          <p:nvPr/>
        </p:nvSpPr>
        <p:spPr>
          <a:xfrm>
            <a:off x="7700619" y="454783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7" name="Rectangle 26"/>
          <p:cNvSpPr/>
          <p:nvPr/>
        </p:nvSpPr>
        <p:spPr>
          <a:xfrm>
            <a:off x="8401498" y="4534912"/>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8" name="Rectangle 27"/>
          <p:cNvSpPr/>
          <p:nvPr/>
        </p:nvSpPr>
        <p:spPr>
          <a:xfrm>
            <a:off x="9937096" y="553349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9" name="Oval 28"/>
          <p:cNvSpPr/>
          <p:nvPr/>
        </p:nvSpPr>
        <p:spPr>
          <a:xfrm>
            <a:off x="8008870" y="2539053"/>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30" name="Straight Arrow Connector 29"/>
          <p:cNvCxnSpPr/>
          <p:nvPr/>
        </p:nvCxnSpPr>
        <p:spPr>
          <a:xfrm flipH="1">
            <a:off x="7700619" y="2907164"/>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p:cNvCxnSpPr/>
          <p:nvPr/>
        </p:nvCxnSpPr>
        <p:spPr>
          <a:xfrm>
            <a:off x="8511342" y="29652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2" name="Oval 31"/>
          <p:cNvSpPr/>
          <p:nvPr/>
        </p:nvSpPr>
        <p:spPr>
          <a:xfrm>
            <a:off x="8659512" y="3506827"/>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20</a:t>
            </a:r>
            <a:endParaRPr lang="en-GB" sz="1500" dirty="0"/>
          </a:p>
        </p:txBody>
      </p:sp>
      <p:cxnSp>
        <p:nvCxnSpPr>
          <p:cNvPr id="33" name="Straight Arrow Connector 32"/>
          <p:cNvCxnSpPr/>
          <p:nvPr/>
        </p:nvCxnSpPr>
        <p:spPr>
          <a:xfrm flipH="1">
            <a:off x="7252944" y="4004245"/>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p:cNvCxnSpPr/>
          <p:nvPr/>
        </p:nvCxnSpPr>
        <p:spPr>
          <a:xfrm>
            <a:off x="7801160" y="3997504"/>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Oval 34"/>
          <p:cNvSpPr/>
          <p:nvPr/>
        </p:nvSpPr>
        <p:spPr>
          <a:xfrm>
            <a:off x="9310362" y="4492925"/>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21</a:t>
            </a:r>
            <a:endParaRPr lang="en-GB" sz="1500" dirty="0"/>
          </a:p>
        </p:txBody>
      </p:sp>
      <p:sp>
        <p:nvSpPr>
          <p:cNvPr id="36" name="Rectangle 35"/>
          <p:cNvSpPr/>
          <p:nvPr/>
        </p:nvSpPr>
        <p:spPr>
          <a:xfrm>
            <a:off x="6965470" y="4534912"/>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37" name="Straight Arrow Connector 36"/>
          <p:cNvCxnSpPr/>
          <p:nvPr/>
        </p:nvCxnSpPr>
        <p:spPr>
          <a:xfrm flipH="1">
            <a:off x="9205242" y="5002826"/>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8" name="Straight Arrow Connector 37"/>
          <p:cNvCxnSpPr/>
          <p:nvPr/>
        </p:nvCxnSpPr>
        <p:spPr>
          <a:xfrm>
            <a:off x="9759971" y="4974955"/>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9" name="Rectangle 38"/>
          <p:cNvSpPr/>
          <p:nvPr/>
        </p:nvSpPr>
        <p:spPr>
          <a:xfrm>
            <a:off x="8890496" y="552215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0" name="Right Arrow 39"/>
          <p:cNvSpPr/>
          <p:nvPr/>
        </p:nvSpPr>
        <p:spPr>
          <a:xfrm>
            <a:off x="4340059" y="3853557"/>
            <a:ext cx="1733487" cy="83434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1" name="TextBox 40"/>
          <p:cNvSpPr txBox="1"/>
          <p:nvPr/>
        </p:nvSpPr>
        <p:spPr>
          <a:xfrm>
            <a:off x="7323303" y="6008872"/>
            <a:ext cx="3579185" cy="369332"/>
          </a:xfrm>
          <a:prstGeom prst="rect">
            <a:avLst/>
          </a:prstGeom>
          <a:noFill/>
        </p:spPr>
        <p:txBody>
          <a:bodyPr wrap="none" rtlCol="0">
            <a:spAutoFit/>
          </a:bodyPr>
          <a:lstStyle/>
          <a:p>
            <a:r>
              <a:rPr lang="en-GB" dirty="0" smtClean="0">
                <a:solidFill>
                  <a:srgbClr val="FF6699"/>
                </a:solidFill>
              </a:rPr>
              <a:t>Apply Case 4 to get RED BLACK TREE</a:t>
            </a:r>
            <a:endParaRPr lang="en-GB" dirty="0">
              <a:solidFill>
                <a:srgbClr val="FF6699"/>
              </a:solidFill>
            </a:endParaRPr>
          </a:p>
        </p:txBody>
      </p:sp>
    </p:spTree>
    <p:extLst>
      <p:ext uri="{BB962C8B-B14F-4D97-AF65-F5344CB8AC3E}">
        <p14:creationId xmlns:p14="http://schemas.microsoft.com/office/powerpoint/2010/main" xmlns="" val="265680138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4"/>
                </a:solidFill>
              </a:rPr>
              <a:t>CASE 4 (LL NOTATION) :</a:t>
            </a:r>
            <a:endParaRPr lang="en-GB" dirty="0">
              <a:solidFill>
                <a:schemeClr val="accent4"/>
              </a:solidFill>
            </a:endParaRPr>
          </a:p>
        </p:txBody>
      </p:sp>
      <p:sp>
        <p:nvSpPr>
          <p:cNvPr id="3" name="Content Placeholder 2"/>
          <p:cNvSpPr>
            <a:spLocks noGrp="1"/>
          </p:cNvSpPr>
          <p:nvPr>
            <p:ph idx="1"/>
          </p:nvPr>
        </p:nvSpPr>
        <p:spPr>
          <a:xfrm>
            <a:off x="701319" y="1352550"/>
            <a:ext cx="10652481" cy="4824413"/>
          </a:xfrm>
        </p:spPr>
        <p:txBody>
          <a:bodyPr/>
          <a:lstStyle/>
          <a:p>
            <a:pPr marL="0" indent="0">
              <a:buNone/>
            </a:pPr>
            <a:r>
              <a:rPr lang="en-GB" dirty="0" smtClean="0"/>
              <a:t>When Uncle is Black , LL or RR notation occurs Then Rotate on Grandparent . Change parent , Grandparent </a:t>
            </a:r>
            <a:r>
              <a:rPr lang="en-GB" dirty="0" err="1" smtClean="0"/>
              <a:t>color</a:t>
            </a:r>
            <a:r>
              <a:rPr lang="en-GB" dirty="0" smtClean="0"/>
              <a:t> to opposite </a:t>
            </a:r>
            <a:r>
              <a:rPr lang="en-GB" dirty="0" err="1" smtClean="0"/>
              <a:t>Colors</a:t>
            </a:r>
            <a:r>
              <a:rPr lang="en-GB" dirty="0" smtClean="0"/>
              <a:t>.</a:t>
            </a:r>
          </a:p>
          <a:p>
            <a:pPr marL="0" indent="0">
              <a:buNone/>
            </a:pPr>
            <a:r>
              <a:rPr lang="en-GB" dirty="0" smtClean="0"/>
              <a:t>Example :</a:t>
            </a:r>
            <a:endParaRPr lang="en-GB" dirty="0"/>
          </a:p>
        </p:txBody>
      </p:sp>
      <p:sp>
        <p:nvSpPr>
          <p:cNvPr id="10" name="Footer Placeholder 9"/>
          <p:cNvSpPr>
            <a:spLocks noGrp="1"/>
          </p:cNvSpPr>
          <p:nvPr>
            <p:ph type="ftr" sz="quarter" idx="11"/>
          </p:nvPr>
        </p:nvSpPr>
        <p:spPr/>
        <p:txBody>
          <a:bodyPr/>
          <a:lstStyle/>
          <a:p>
            <a:r>
              <a:rPr lang="en-US" smtClean="0"/>
              <a:t>Data Structures-T.Anil Kumar</a:t>
            </a:r>
            <a:endParaRPr lang="en-GB"/>
          </a:p>
        </p:txBody>
      </p:sp>
      <p:sp>
        <p:nvSpPr>
          <p:cNvPr id="12" name="Slide Number Placeholder 11"/>
          <p:cNvSpPr>
            <a:spLocks noGrp="1"/>
          </p:cNvSpPr>
          <p:nvPr>
            <p:ph type="sldNum" sz="quarter" idx="12"/>
          </p:nvPr>
        </p:nvSpPr>
        <p:spPr/>
        <p:txBody>
          <a:bodyPr/>
          <a:lstStyle/>
          <a:p>
            <a:fld id="{5D4E2C8B-8E96-4A57-BA2A-EDE9FEEBC7F4}" type="slidenum">
              <a:rPr lang="en-GB" smtClean="0"/>
              <a:pPr/>
              <a:t>49</a:t>
            </a:fld>
            <a:endParaRPr lang="en-GB"/>
          </a:p>
        </p:txBody>
      </p:sp>
      <p:sp>
        <p:nvSpPr>
          <p:cNvPr id="4" name="Oval 3"/>
          <p:cNvSpPr/>
          <p:nvPr/>
        </p:nvSpPr>
        <p:spPr>
          <a:xfrm>
            <a:off x="1923377" y="2963114"/>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5" name="Straight Arrow Connector 4"/>
          <p:cNvCxnSpPr/>
          <p:nvPr/>
        </p:nvCxnSpPr>
        <p:spPr>
          <a:xfrm flipH="1">
            <a:off x="1615126" y="3331225"/>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 name="Straight Arrow Connector 5"/>
          <p:cNvCxnSpPr/>
          <p:nvPr/>
        </p:nvCxnSpPr>
        <p:spPr>
          <a:xfrm>
            <a:off x="2425849" y="3389274"/>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1315649" y="3921229"/>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cxnSp>
        <p:nvCxnSpPr>
          <p:cNvPr id="9" name="Straight Arrow Connector 8"/>
          <p:cNvCxnSpPr/>
          <p:nvPr/>
        </p:nvCxnSpPr>
        <p:spPr>
          <a:xfrm flipH="1">
            <a:off x="1167451" y="4428306"/>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p:nvPr/>
        </p:nvCxnSpPr>
        <p:spPr>
          <a:xfrm>
            <a:off x="1715667" y="4421565"/>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Oval 12"/>
          <p:cNvSpPr/>
          <p:nvPr/>
        </p:nvSpPr>
        <p:spPr>
          <a:xfrm>
            <a:off x="849517" y="4942825"/>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14" name="Straight Arrow Connector 13"/>
          <p:cNvCxnSpPr/>
          <p:nvPr/>
        </p:nvCxnSpPr>
        <p:spPr>
          <a:xfrm flipH="1">
            <a:off x="701319" y="5459610"/>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a:off x="1232141" y="5421496"/>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Rectangle 15"/>
          <p:cNvSpPr/>
          <p:nvPr/>
        </p:nvSpPr>
        <p:spPr>
          <a:xfrm>
            <a:off x="472038" y="6007129"/>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7" name="Rectangle 16"/>
          <p:cNvSpPr/>
          <p:nvPr/>
        </p:nvSpPr>
        <p:spPr>
          <a:xfrm>
            <a:off x="1299027" y="597267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8" name="Rectangle 17"/>
          <p:cNvSpPr/>
          <p:nvPr/>
        </p:nvSpPr>
        <p:spPr>
          <a:xfrm>
            <a:off x="1613892" y="4972748"/>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0" name="Rectangle 19"/>
          <p:cNvSpPr/>
          <p:nvPr/>
        </p:nvSpPr>
        <p:spPr>
          <a:xfrm>
            <a:off x="2563784" y="398850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1" name="Curved Left Arrow 20"/>
          <p:cNvSpPr/>
          <p:nvPr/>
        </p:nvSpPr>
        <p:spPr>
          <a:xfrm rot="19605905">
            <a:off x="2753077" y="2987962"/>
            <a:ext cx="313799" cy="964459"/>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2" name="Oval 21"/>
          <p:cNvSpPr/>
          <p:nvPr/>
        </p:nvSpPr>
        <p:spPr>
          <a:xfrm>
            <a:off x="5331203" y="2935634"/>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23" name="Straight Arrow Connector 22"/>
          <p:cNvCxnSpPr/>
          <p:nvPr/>
        </p:nvCxnSpPr>
        <p:spPr>
          <a:xfrm flipH="1">
            <a:off x="5022952" y="3303745"/>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a:off x="5833675" y="3361794"/>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Oval 24"/>
          <p:cNvSpPr/>
          <p:nvPr/>
        </p:nvSpPr>
        <p:spPr>
          <a:xfrm>
            <a:off x="4723475" y="3893749"/>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6</a:t>
            </a:r>
          </a:p>
        </p:txBody>
      </p:sp>
      <p:sp>
        <p:nvSpPr>
          <p:cNvPr id="26" name="Oval 25"/>
          <p:cNvSpPr/>
          <p:nvPr/>
        </p:nvSpPr>
        <p:spPr>
          <a:xfrm>
            <a:off x="6028924" y="3893749"/>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cxnSp>
        <p:nvCxnSpPr>
          <p:cNvPr id="28" name="Straight Arrow Connector 27"/>
          <p:cNvCxnSpPr/>
          <p:nvPr/>
        </p:nvCxnSpPr>
        <p:spPr>
          <a:xfrm>
            <a:off x="6414673" y="4251379"/>
            <a:ext cx="394776" cy="67712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p:cNvCxnSpPr/>
          <p:nvPr/>
        </p:nvCxnSpPr>
        <p:spPr>
          <a:xfrm flipH="1">
            <a:off x="4554847" y="441095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p:cNvCxnSpPr/>
          <p:nvPr/>
        </p:nvCxnSpPr>
        <p:spPr>
          <a:xfrm>
            <a:off x="5053379" y="4397023"/>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Rectangle 34"/>
          <p:cNvSpPr/>
          <p:nvPr/>
        </p:nvSpPr>
        <p:spPr>
          <a:xfrm>
            <a:off x="4324513" y="495556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36" name="Rectangle 35"/>
          <p:cNvSpPr/>
          <p:nvPr/>
        </p:nvSpPr>
        <p:spPr>
          <a:xfrm>
            <a:off x="5229522" y="495556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37" name="Straight Arrow Connector 36"/>
          <p:cNvCxnSpPr/>
          <p:nvPr/>
        </p:nvCxnSpPr>
        <p:spPr>
          <a:xfrm flipH="1">
            <a:off x="6136261" y="4410958"/>
            <a:ext cx="106967"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Rectangle 37"/>
          <p:cNvSpPr/>
          <p:nvPr/>
        </p:nvSpPr>
        <p:spPr>
          <a:xfrm>
            <a:off x="5906979" y="4958477"/>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4" name="Right Arrow 43"/>
          <p:cNvSpPr/>
          <p:nvPr/>
        </p:nvSpPr>
        <p:spPr>
          <a:xfrm>
            <a:off x="3483611" y="3790467"/>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5" name="Oval 44"/>
          <p:cNvSpPr/>
          <p:nvPr/>
        </p:nvSpPr>
        <p:spPr>
          <a:xfrm>
            <a:off x="9237021" y="305020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46" name="Straight Arrow Connector 45"/>
          <p:cNvCxnSpPr/>
          <p:nvPr/>
        </p:nvCxnSpPr>
        <p:spPr>
          <a:xfrm flipH="1">
            <a:off x="8928770" y="3418317"/>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7" name="Straight Arrow Connector 46"/>
          <p:cNvCxnSpPr/>
          <p:nvPr/>
        </p:nvCxnSpPr>
        <p:spPr>
          <a:xfrm>
            <a:off x="9739493" y="347636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8" name="Oval 47"/>
          <p:cNvSpPr/>
          <p:nvPr/>
        </p:nvSpPr>
        <p:spPr>
          <a:xfrm>
            <a:off x="8629293" y="4008321"/>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6</a:t>
            </a:r>
          </a:p>
        </p:txBody>
      </p:sp>
      <p:sp>
        <p:nvSpPr>
          <p:cNvPr id="49" name="Oval 48"/>
          <p:cNvSpPr/>
          <p:nvPr/>
        </p:nvSpPr>
        <p:spPr>
          <a:xfrm>
            <a:off x="9934742" y="4008321"/>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cxnSp>
        <p:nvCxnSpPr>
          <p:cNvPr id="51" name="Straight Arrow Connector 50"/>
          <p:cNvCxnSpPr/>
          <p:nvPr/>
        </p:nvCxnSpPr>
        <p:spPr>
          <a:xfrm>
            <a:off x="10402070" y="4480227"/>
            <a:ext cx="378240" cy="5899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p:cNvCxnSpPr/>
          <p:nvPr/>
        </p:nvCxnSpPr>
        <p:spPr>
          <a:xfrm flipH="1">
            <a:off x="8460665" y="4525530"/>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Straight Arrow Connector 52"/>
          <p:cNvCxnSpPr/>
          <p:nvPr/>
        </p:nvCxnSpPr>
        <p:spPr>
          <a:xfrm>
            <a:off x="8959197" y="4511595"/>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4" name="Rectangle 53"/>
          <p:cNvSpPr/>
          <p:nvPr/>
        </p:nvSpPr>
        <p:spPr>
          <a:xfrm>
            <a:off x="8230331" y="507013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55" name="Rectangle 54"/>
          <p:cNvSpPr/>
          <p:nvPr/>
        </p:nvSpPr>
        <p:spPr>
          <a:xfrm>
            <a:off x="9135340" y="507013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56" name="Straight Arrow Connector 55"/>
          <p:cNvCxnSpPr/>
          <p:nvPr/>
        </p:nvCxnSpPr>
        <p:spPr>
          <a:xfrm flipH="1">
            <a:off x="10042079" y="4525530"/>
            <a:ext cx="106967"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7" name="Rectangle 56"/>
          <p:cNvSpPr/>
          <p:nvPr/>
        </p:nvSpPr>
        <p:spPr>
          <a:xfrm>
            <a:off x="9812797" y="5073049"/>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1" name="Rectangle 60"/>
          <p:cNvSpPr/>
          <p:nvPr/>
        </p:nvSpPr>
        <p:spPr>
          <a:xfrm>
            <a:off x="10647701" y="509868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2" name="Right Arrow 61"/>
          <p:cNvSpPr/>
          <p:nvPr/>
        </p:nvSpPr>
        <p:spPr>
          <a:xfrm>
            <a:off x="7284037" y="3769788"/>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65" name="Rectangle 64"/>
          <p:cNvSpPr/>
          <p:nvPr/>
        </p:nvSpPr>
        <p:spPr>
          <a:xfrm>
            <a:off x="6658816" y="495508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4" name="Oval 63"/>
          <p:cNvSpPr/>
          <p:nvPr/>
        </p:nvSpPr>
        <p:spPr>
          <a:xfrm>
            <a:off x="5331203" y="2935156"/>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66" name="Straight Arrow Connector 65"/>
          <p:cNvCxnSpPr/>
          <p:nvPr/>
        </p:nvCxnSpPr>
        <p:spPr>
          <a:xfrm flipH="1">
            <a:off x="5022952" y="3303267"/>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7" name="Straight Arrow Connector 66"/>
          <p:cNvCxnSpPr/>
          <p:nvPr/>
        </p:nvCxnSpPr>
        <p:spPr>
          <a:xfrm>
            <a:off x="5833675" y="336131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8" name="Oval 67"/>
          <p:cNvSpPr/>
          <p:nvPr/>
        </p:nvSpPr>
        <p:spPr>
          <a:xfrm>
            <a:off x="4723475" y="3893271"/>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6</a:t>
            </a:r>
          </a:p>
        </p:txBody>
      </p:sp>
      <p:sp>
        <p:nvSpPr>
          <p:cNvPr id="69" name="Oval 68"/>
          <p:cNvSpPr/>
          <p:nvPr/>
        </p:nvSpPr>
        <p:spPr>
          <a:xfrm>
            <a:off x="6028924" y="3893271"/>
            <a:ext cx="540327"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cxnSp>
        <p:nvCxnSpPr>
          <p:cNvPr id="70" name="Straight Arrow Connector 69"/>
          <p:cNvCxnSpPr/>
          <p:nvPr/>
        </p:nvCxnSpPr>
        <p:spPr>
          <a:xfrm flipH="1">
            <a:off x="4554847" y="4410480"/>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1" name="Rectangle 70"/>
          <p:cNvSpPr/>
          <p:nvPr/>
        </p:nvSpPr>
        <p:spPr>
          <a:xfrm>
            <a:off x="4324513" y="495508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Tree>
    <p:extLst>
      <p:ext uri="{BB962C8B-B14F-4D97-AF65-F5344CB8AC3E}">
        <p14:creationId xmlns:p14="http://schemas.microsoft.com/office/powerpoint/2010/main" xmlns="" val="22443645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505C961-3350-4A38-A128-92689E6B9292}"/>
              </a:ext>
            </a:extLst>
          </p:cNvPr>
          <p:cNvSpPr>
            <a:spLocks noGrp="1"/>
          </p:cNvSpPr>
          <p:nvPr>
            <p:ph type="title"/>
          </p:nvPr>
        </p:nvSpPr>
        <p:spPr>
          <a:xfrm>
            <a:off x="677334" y="609600"/>
            <a:ext cx="8596668" cy="677662"/>
          </a:xfrm>
        </p:spPr>
        <p:txBody>
          <a:bodyPr/>
          <a:lstStyle/>
          <a:p>
            <a:r>
              <a:rPr lang="en-IN" dirty="0" smtClean="0"/>
              <a:t>BST:-</a:t>
            </a:r>
            <a:endParaRPr lang="en-IN" dirty="0"/>
          </a:p>
        </p:txBody>
      </p:sp>
      <p:sp>
        <p:nvSpPr>
          <p:cNvPr id="3" name="Content Placeholder 2">
            <a:extLst>
              <a:ext uri="{FF2B5EF4-FFF2-40B4-BE49-F238E27FC236}">
                <a16:creationId xmlns="" xmlns:a16="http://schemas.microsoft.com/office/drawing/2014/main" id="{D9D7706E-C16A-4FA6-AC9E-A1B4B9AC6231}"/>
              </a:ext>
            </a:extLst>
          </p:cNvPr>
          <p:cNvSpPr>
            <a:spLocks noGrp="1"/>
          </p:cNvSpPr>
          <p:nvPr>
            <p:ph idx="1"/>
          </p:nvPr>
        </p:nvSpPr>
        <p:spPr>
          <a:xfrm>
            <a:off x="677333" y="1556907"/>
            <a:ext cx="9043715" cy="4799505"/>
          </a:xfrm>
        </p:spPr>
        <p:txBody>
          <a:bodyPr/>
          <a:lstStyle/>
          <a:p>
            <a:r>
              <a:rPr lang="en-IN" dirty="0"/>
              <a:t>W</a:t>
            </a:r>
            <a:r>
              <a:rPr lang="en-IN" dirty="0" smtClean="0"/>
              <a:t>e can perform different type of operations on BST like find, insertion , deletion etc.,</a:t>
            </a:r>
          </a:p>
          <a:p>
            <a:pPr marL="0" indent="0">
              <a:buNone/>
            </a:pPr>
            <a:r>
              <a:rPr lang="en-IN" dirty="0"/>
              <a:t> </a:t>
            </a:r>
            <a:r>
              <a:rPr lang="en-IN" dirty="0" smtClean="0"/>
              <a:t>     </a:t>
            </a:r>
          </a:p>
          <a:p>
            <a:pPr marL="0" indent="0">
              <a:buNone/>
            </a:pPr>
            <a:r>
              <a:rPr lang="en-IN" dirty="0"/>
              <a:t> </a:t>
            </a:r>
            <a:r>
              <a:rPr lang="en-IN" dirty="0" smtClean="0"/>
              <a:t>   </a:t>
            </a:r>
            <a:r>
              <a:rPr lang="en-IN" b="1" dirty="0" smtClean="0"/>
              <a:t>Iterative</a:t>
            </a:r>
            <a:r>
              <a:rPr lang="en-IN" dirty="0" smtClean="0"/>
              <a:t> </a:t>
            </a:r>
            <a:r>
              <a:rPr lang="en-IN" b="1" dirty="0" smtClean="0"/>
              <a:t>Find:</a:t>
            </a:r>
            <a:r>
              <a:rPr lang="en-IN" dirty="0" smtClean="0"/>
              <a:t> </a:t>
            </a:r>
            <a:endParaRPr lang="en-IN" dirty="0"/>
          </a:p>
        </p:txBody>
      </p:sp>
      <p:sp>
        <p:nvSpPr>
          <p:cNvPr id="27" name="Oval 4"/>
          <p:cNvSpPr>
            <a:spLocks noChangeAspect="1" noChangeArrowheads="1"/>
          </p:cNvSpPr>
          <p:nvPr/>
        </p:nvSpPr>
        <p:spPr bwMode="auto">
          <a:xfrm>
            <a:off x="3278449" y="463641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20</a:t>
            </a:r>
          </a:p>
        </p:txBody>
      </p:sp>
      <p:sp>
        <p:nvSpPr>
          <p:cNvPr id="28" name="Oval 5"/>
          <p:cNvSpPr>
            <a:spLocks noChangeAspect="1" noChangeArrowheads="1"/>
          </p:cNvSpPr>
          <p:nvPr/>
        </p:nvSpPr>
        <p:spPr bwMode="auto">
          <a:xfrm>
            <a:off x="1906849" y="463641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9</a:t>
            </a:r>
          </a:p>
        </p:txBody>
      </p:sp>
      <p:sp>
        <p:nvSpPr>
          <p:cNvPr id="29" name="Oval 6"/>
          <p:cNvSpPr>
            <a:spLocks noChangeAspect="1" noChangeArrowheads="1"/>
          </p:cNvSpPr>
          <p:nvPr/>
        </p:nvSpPr>
        <p:spPr bwMode="auto">
          <a:xfrm>
            <a:off x="840049" y="463641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a:t>
            </a:r>
          </a:p>
        </p:txBody>
      </p:sp>
      <p:sp>
        <p:nvSpPr>
          <p:cNvPr id="30" name="Oval 7"/>
          <p:cNvSpPr>
            <a:spLocks noChangeAspect="1" noChangeArrowheads="1"/>
          </p:cNvSpPr>
          <p:nvPr/>
        </p:nvSpPr>
        <p:spPr bwMode="auto">
          <a:xfrm>
            <a:off x="2935549" y="3993472"/>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15</a:t>
            </a:r>
          </a:p>
        </p:txBody>
      </p:sp>
      <p:sp>
        <p:nvSpPr>
          <p:cNvPr id="31" name="Oval 8"/>
          <p:cNvSpPr>
            <a:spLocks noChangeAspect="1" noChangeArrowheads="1"/>
          </p:cNvSpPr>
          <p:nvPr/>
        </p:nvSpPr>
        <p:spPr bwMode="auto">
          <a:xfrm>
            <a:off x="1411549" y="3993472"/>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5</a:t>
            </a:r>
          </a:p>
        </p:txBody>
      </p:sp>
      <p:sp>
        <p:nvSpPr>
          <p:cNvPr id="32" name="Oval 9"/>
          <p:cNvSpPr>
            <a:spLocks noChangeAspect="1" noChangeArrowheads="1"/>
          </p:cNvSpPr>
          <p:nvPr/>
        </p:nvSpPr>
        <p:spPr bwMode="auto">
          <a:xfrm>
            <a:off x="2249749" y="3079072"/>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10</a:t>
            </a:r>
          </a:p>
        </p:txBody>
      </p:sp>
      <p:cxnSp>
        <p:nvCxnSpPr>
          <p:cNvPr id="33" name="AutoShape 10"/>
          <p:cNvCxnSpPr>
            <a:cxnSpLocks noChangeShapeType="1"/>
            <a:stCxn id="32" idx="3"/>
            <a:endCxn id="31" idx="0"/>
          </p:cNvCxnSpPr>
          <p:nvPr/>
        </p:nvCxnSpPr>
        <p:spPr bwMode="auto">
          <a:xfrm flipH="1">
            <a:off x="1602050" y="3423560"/>
            <a:ext cx="703263" cy="5508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4" name="AutoShape 11"/>
          <p:cNvCxnSpPr>
            <a:cxnSpLocks noChangeShapeType="1"/>
          </p:cNvCxnSpPr>
          <p:nvPr/>
        </p:nvCxnSpPr>
        <p:spPr bwMode="auto">
          <a:xfrm>
            <a:off x="2575187" y="3450064"/>
            <a:ext cx="550862" cy="5508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5" name="AutoShape 12"/>
          <p:cNvCxnSpPr>
            <a:cxnSpLocks noChangeShapeType="1"/>
            <a:stCxn id="30" idx="5"/>
            <a:endCxn id="27" idx="0"/>
          </p:cNvCxnSpPr>
          <p:nvPr/>
        </p:nvCxnSpPr>
        <p:spPr bwMode="auto">
          <a:xfrm>
            <a:off x="3260987" y="4337960"/>
            <a:ext cx="207962" cy="27940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6" name="AutoShape 13"/>
          <p:cNvCxnSpPr>
            <a:cxnSpLocks noChangeShapeType="1"/>
            <a:stCxn id="31" idx="3"/>
            <a:endCxn id="29" idx="0"/>
          </p:cNvCxnSpPr>
          <p:nvPr/>
        </p:nvCxnSpPr>
        <p:spPr bwMode="auto">
          <a:xfrm flipH="1">
            <a:off x="1030550" y="4337960"/>
            <a:ext cx="436563" cy="27940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7" name="AutoShape 14"/>
          <p:cNvCxnSpPr>
            <a:cxnSpLocks noChangeShapeType="1"/>
            <a:stCxn id="31" idx="5"/>
            <a:endCxn id="28" idx="0"/>
          </p:cNvCxnSpPr>
          <p:nvPr/>
        </p:nvCxnSpPr>
        <p:spPr bwMode="auto">
          <a:xfrm>
            <a:off x="1736987" y="4337960"/>
            <a:ext cx="360362" cy="279400"/>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8" name="AutoShape 16"/>
          <p:cNvCxnSpPr>
            <a:cxnSpLocks noChangeShapeType="1"/>
            <a:stCxn id="27" idx="5"/>
          </p:cNvCxnSpPr>
          <p:nvPr/>
        </p:nvCxnSpPr>
        <p:spPr bwMode="auto">
          <a:xfrm>
            <a:off x="3603887" y="4980898"/>
            <a:ext cx="131762" cy="288925"/>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9" name="Oval 17"/>
          <p:cNvSpPr>
            <a:spLocks noChangeAspect="1" noChangeArrowheads="1"/>
          </p:cNvSpPr>
          <p:nvPr/>
        </p:nvSpPr>
        <p:spPr bwMode="auto">
          <a:xfrm>
            <a:off x="1640149" y="5288872"/>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7</a:t>
            </a:r>
          </a:p>
        </p:txBody>
      </p:sp>
      <p:cxnSp>
        <p:nvCxnSpPr>
          <p:cNvPr id="40" name="AutoShape 18"/>
          <p:cNvCxnSpPr>
            <a:cxnSpLocks noChangeShapeType="1"/>
            <a:stCxn id="28" idx="3"/>
            <a:endCxn id="39" idx="0"/>
          </p:cNvCxnSpPr>
          <p:nvPr/>
        </p:nvCxnSpPr>
        <p:spPr bwMode="auto">
          <a:xfrm flipH="1">
            <a:off x="1830650" y="4980898"/>
            <a:ext cx="131763" cy="288925"/>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1" name="Oval 19"/>
          <p:cNvSpPr>
            <a:spLocks noChangeAspect="1" noChangeArrowheads="1"/>
          </p:cNvSpPr>
          <p:nvPr/>
        </p:nvSpPr>
        <p:spPr bwMode="auto">
          <a:xfrm>
            <a:off x="3011749" y="5280935"/>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17</a:t>
            </a:r>
          </a:p>
        </p:txBody>
      </p:sp>
      <p:cxnSp>
        <p:nvCxnSpPr>
          <p:cNvPr id="42" name="AutoShape 20"/>
          <p:cNvCxnSpPr>
            <a:cxnSpLocks noChangeShapeType="1"/>
            <a:stCxn id="27" idx="3"/>
            <a:endCxn id="41" idx="0"/>
          </p:cNvCxnSpPr>
          <p:nvPr/>
        </p:nvCxnSpPr>
        <p:spPr bwMode="auto">
          <a:xfrm flipH="1">
            <a:off x="3202250" y="4980897"/>
            <a:ext cx="131763" cy="280988"/>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43" name="Rectangle 3"/>
          <p:cNvSpPr txBox="1">
            <a:spLocks noChangeArrowheads="1"/>
          </p:cNvSpPr>
          <p:nvPr/>
        </p:nvSpPr>
        <p:spPr>
          <a:xfrm>
            <a:off x="4767523" y="2807610"/>
            <a:ext cx="4876800" cy="3657600"/>
          </a:xfrm>
          <a:prstGeom prst="rect">
            <a:avLst/>
          </a:prstGeom>
          <a:solidFill>
            <a:srgbClr val="C0C0C0">
              <a:alpha val="50000"/>
            </a:srgbClr>
          </a:solidFill>
          <a:ln/>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Node *</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find(Comparable key, Node * t)</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while (t != NULL &amp;&amp; t-&gt;key != key)</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if (key &lt; t-&gt;key)</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t = t-&gt;left;</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else </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t = t-&gt;right;</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a:t>
            </a:r>
          </a:p>
          <a:p>
            <a:pPr>
              <a:lnSpc>
                <a:spcPct val="90000"/>
              </a:lnSpc>
              <a:buClr>
                <a:schemeClr val="tx1"/>
              </a:buClr>
              <a:buFont typeface="Wingdings" panose="05000000000000000000" pitchFamily="2" charset="2"/>
              <a:buNone/>
            </a:pPr>
            <a:endParaRPr lang="en-US" sz="1600" b="1" smtClean="0">
              <a:latin typeface="Courier New" panose="02070309020205020404" pitchFamily="49" charset="0"/>
            </a:endParaRP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  return t;</a:t>
            </a:r>
          </a:p>
          <a:p>
            <a:pPr>
              <a:lnSpc>
                <a:spcPct val="90000"/>
              </a:lnSpc>
              <a:buClr>
                <a:schemeClr val="tx1"/>
              </a:buClr>
              <a:buFont typeface="Wingdings" panose="05000000000000000000" pitchFamily="2" charset="2"/>
              <a:buNone/>
            </a:pPr>
            <a:r>
              <a:rPr lang="en-US" sz="1600" b="1" smtClean="0">
                <a:latin typeface="Courier New" panose="02070309020205020404" pitchFamily="49" charset="0"/>
              </a:rPr>
              <a:t>}</a:t>
            </a:r>
            <a:endParaRPr lang="en-US" sz="1600" b="1" dirty="0">
              <a:latin typeface="Courier New" panose="02070309020205020404" pitchFamily="49" charset="0"/>
            </a:endParaRP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50DE8771-3B84-4C4F-A500-BE10BE4A7570}" type="slidenum">
              <a:rPr lang="en-US" smtClean="0"/>
              <a:pPr/>
              <a:t>5</a:t>
            </a:fld>
            <a:endParaRPr lang="en-US"/>
          </a:p>
        </p:txBody>
      </p:sp>
    </p:spTree>
    <p:extLst>
      <p:ext uri="{BB962C8B-B14F-4D97-AF65-F5344CB8AC3E}">
        <p14:creationId xmlns:p14="http://schemas.microsoft.com/office/powerpoint/2010/main" xmlns="" val="32667624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4"/>
                </a:solidFill>
              </a:rPr>
              <a:t>Case 4 (RR Notation)</a:t>
            </a:r>
            <a:endParaRPr lang="en-GB" dirty="0">
              <a:solidFill>
                <a:schemeClr val="accent4"/>
              </a:solidFill>
            </a:endParaRPr>
          </a:p>
        </p:txBody>
      </p:sp>
      <p:sp>
        <p:nvSpPr>
          <p:cNvPr id="3" name="Content Placeholder 2"/>
          <p:cNvSpPr>
            <a:spLocks noGrp="1"/>
          </p:cNvSpPr>
          <p:nvPr>
            <p:ph idx="1"/>
          </p:nvPr>
        </p:nvSpPr>
        <p:spPr>
          <a:xfrm>
            <a:off x="262472" y="2055149"/>
            <a:ext cx="10515600" cy="4351338"/>
          </a:xfrm>
        </p:spPr>
        <p:txBody>
          <a:bodyPr/>
          <a:lstStyle/>
          <a:p>
            <a:pPr marL="0" indent="0">
              <a:buNone/>
            </a:pPr>
            <a:r>
              <a:rPr lang="en-GB" dirty="0" smtClean="0"/>
              <a:t>Example :</a:t>
            </a:r>
          </a:p>
          <a:p>
            <a:pPr marL="0" indent="0">
              <a:buNone/>
            </a:pPr>
            <a:endParaRPr lang="en-GB" dirty="0"/>
          </a:p>
        </p:txBody>
      </p:sp>
      <p:sp>
        <p:nvSpPr>
          <p:cNvPr id="18" name="Footer Placeholder 17"/>
          <p:cNvSpPr>
            <a:spLocks noGrp="1"/>
          </p:cNvSpPr>
          <p:nvPr>
            <p:ph type="ftr" sz="quarter" idx="11"/>
          </p:nvPr>
        </p:nvSpPr>
        <p:spPr/>
        <p:txBody>
          <a:bodyPr/>
          <a:lstStyle/>
          <a:p>
            <a:r>
              <a:rPr lang="en-US" smtClean="0"/>
              <a:t>Data Structures-T.Anil Kumar</a:t>
            </a:r>
            <a:endParaRPr lang="en-GB"/>
          </a:p>
        </p:txBody>
      </p:sp>
      <p:sp>
        <p:nvSpPr>
          <p:cNvPr id="19" name="Slide Number Placeholder 18"/>
          <p:cNvSpPr>
            <a:spLocks noGrp="1"/>
          </p:cNvSpPr>
          <p:nvPr>
            <p:ph type="sldNum" sz="quarter" idx="12"/>
          </p:nvPr>
        </p:nvSpPr>
        <p:spPr/>
        <p:txBody>
          <a:bodyPr/>
          <a:lstStyle/>
          <a:p>
            <a:fld id="{5D4E2C8B-8E96-4A57-BA2A-EDE9FEEBC7F4}" type="slidenum">
              <a:rPr lang="en-GB" smtClean="0"/>
              <a:pPr/>
              <a:t>50</a:t>
            </a:fld>
            <a:endParaRPr lang="en-GB"/>
          </a:p>
        </p:txBody>
      </p:sp>
      <p:sp>
        <p:nvSpPr>
          <p:cNvPr id="4" name="Oval 3"/>
          <p:cNvSpPr/>
          <p:nvPr/>
        </p:nvSpPr>
        <p:spPr>
          <a:xfrm>
            <a:off x="1479121" y="2970306"/>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5" name="Straight Arrow Connector 4"/>
          <p:cNvCxnSpPr/>
          <p:nvPr/>
        </p:nvCxnSpPr>
        <p:spPr>
          <a:xfrm flipH="1">
            <a:off x="1170870" y="3338417"/>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 name="Straight Arrow Connector 5"/>
          <p:cNvCxnSpPr/>
          <p:nvPr/>
        </p:nvCxnSpPr>
        <p:spPr>
          <a:xfrm>
            <a:off x="1981593" y="339646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2156506" y="3950566"/>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8" name="Rectangle 7"/>
          <p:cNvSpPr/>
          <p:nvPr/>
        </p:nvSpPr>
        <p:spPr>
          <a:xfrm>
            <a:off x="804465" y="395056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9" name="Straight Arrow Connector 8"/>
          <p:cNvCxnSpPr/>
          <p:nvPr/>
        </p:nvCxnSpPr>
        <p:spPr>
          <a:xfrm>
            <a:off x="2527322" y="444297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Oval 9"/>
          <p:cNvSpPr/>
          <p:nvPr/>
        </p:nvSpPr>
        <p:spPr>
          <a:xfrm>
            <a:off x="2766106" y="4947262"/>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a:t>3</a:t>
            </a:r>
            <a:r>
              <a:rPr lang="en-GB" sz="1500" dirty="0" smtClean="0"/>
              <a:t>0</a:t>
            </a:r>
            <a:endParaRPr lang="en-GB" sz="1500" dirty="0"/>
          </a:p>
        </p:txBody>
      </p:sp>
      <p:cxnSp>
        <p:nvCxnSpPr>
          <p:cNvPr id="11" name="Straight Arrow Connector 10"/>
          <p:cNvCxnSpPr/>
          <p:nvPr/>
        </p:nvCxnSpPr>
        <p:spPr>
          <a:xfrm flipH="1">
            <a:off x="1916596" y="4421739"/>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p:cNvSpPr/>
          <p:nvPr/>
        </p:nvSpPr>
        <p:spPr>
          <a:xfrm>
            <a:off x="1550191" y="5033888"/>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3" name="Straight Arrow Connector 12"/>
          <p:cNvCxnSpPr/>
          <p:nvPr/>
        </p:nvCxnSpPr>
        <p:spPr>
          <a:xfrm flipH="1">
            <a:off x="2499491" y="5383017"/>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Rectangle 13"/>
          <p:cNvSpPr/>
          <p:nvPr/>
        </p:nvSpPr>
        <p:spPr>
          <a:xfrm>
            <a:off x="2133086" y="599516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5" name="Straight Arrow Connector 14"/>
          <p:cNvCxnSpPr/>
          <p:nvPr/>
        </p:nvCxnSpPr>
        <p:spPr>
          <a:xfrm>
            <a:off x="3180204" y="5419388"/>
            <a:ext cx="291830" cy="55396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Rectangle 15"/>
          <p:cNvSpPr/>
          <p:nvPr/>
        </p:nvSpPr>
        <p:spPr>
          <a:xfrm>
            <a:off x="3311836" y="597544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21" name="Straight Arrow Connector 20"/>
          <p:cNvCxnSpPr/>
          <p:nvPr/>
        </p:nvCxnSpPr>
        <p:spPr>
          <a:xfrm>
            <a:off x="6330877" y="4147563"/>
            <a:ext cx="394776" cy="67712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p:nvPr/>
        </p:nvCxnSpPr>
        <p:spPr>
          <a:xfrm>
            <a:off x="4969583" y="4293207"/>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3" name="Rectangle 22"/>
          <p:cNvSpPr/>
          <p:nvPr/>
        </p:nvSpPr>
        <p:spPr>
          <a:xfrm>
            <a:off x="5145726" y="485174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24" name="Straight Arrow Connector 23"/>
          <p:cNvCxnSpPr/>
          <p:nvPr/>
        </p:nvCxnSpPr>
        <p:spPr>
          <a:xfrm flipH="1">
            <a:off x="6052465" y="4307142"/>
            <a:ext cx="106967"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Rectangle 24"/>
          <p:cNvSpPr/>
          <p:nvPr/>
        </p:nvSpPr>
        <p:spPr>
          <a:xfrm>
            <a:off x="5823183" y="485466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6" name="Rectangle 25"/>
          <p:cNvSpPr/>
          <p:nvPr/>
        </p:nvSpPr>
        <p:spPr>
          <a:xfrm>
            <a:off x="6575020" y="485126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7" name="Oval 26"/>
          <p:cNvSpPr/>
          <p:nvPr/>
        </p:nvSpPr>
        <p:spPr>
          <a:xfrm>
            <a:off x="5247407" y="2831340"/>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cxnSp>
        <p:nvCxnSpPr>
          <p:cNvPr id="28" name="Straight Arrow Connector 27"/>
          <p:cNvCxnSpPr/>
          <p:nvPr/>
        </p:nvCxnSpPr>
        <p:spPr>
          <a:xfrm flipH="1">
            <a:off x="4939156" y="3199451"/>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p:cNvCxnSpPr/>
          <p:nvPr/>
        </p:nvCxnSpPr>
        <p:spPr>
          <a:xfrm>
            <a:off x="5749879" y="325750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Oval 29"/>
          <p:cNvSpPr/>
          <p:nvPr/>
        </p:nvSpPr>
        <p:spPr>
          <a:xfrm>
            <a:off x="4639679" y="3789455"/>
            <a:ext cx="545730" cy="507077"/>
          </a:xfrm>
          <a:prstGeom prst="ellipse">
            <a:avLst/>
          </a:prstGeom>
          <a:solidFill>
            <a:schemeClr val="tx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sp>
        <p:nvSpPr>
          <p:cNvPr id="31" name="Oval 30"/>
          <p:cNvSpPr/>
          <p:nvPr/>
        </p:nvSpPr>
        <p:spPr>
          <a:xfrm>
            <a:off x="5945128" y="3789455"/>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30</a:t>
            </a:r>
            <a:endParaRPr lang="en-GB" sz="1500" dirty="0"/>
          </a:p>
        </p:txBody>
      </p:sp>
      <p:cxnSp>
        <p:nvCxnSpPr>
          <p:cNvPr id="32" name="Straight Arrow Connector 31"/>
          <p:cNvCxnSpPr/>
          <p:nvPr/>
        </p:nvCxnSpPr>
        <p:spPr>
          <a:xfrm flipH="1">
            <a:off x="4471051" y="430666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Rectangle 32"/>
          <p:cNvSpPr/>
          <p:nvPr/>
        </p:nvSpPr>
        <p:spPr>
          <a:xfrm>
            <a:off x="4240717" y="485126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34" name="Oval 33"/>
          <p:cNvSpPr/>
          <p:nvPr/>
        </p:nvSpPr>
        <p:spPr>
          <a:xfrm>
            <a:off x="9438477" y="275042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cxnSp>
        <p:nvCxnSpPr>
          <p:cNvPr id="35" name="Straight Arrow Connector 34"/>
          <p:cNvCxnSpPr/>
          <p:nvPr/>
        </p:nvCxnSpPr>
        <p:spPr>
          <a:xfrm flipH="1">
            <a:off x="9130226" y="3118534"/>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p:cNvCxnSpPr/>
          <p:nvPr/>
        </p:nvCxnSpPr>
        <p:spPr>
          <a:xfrm>
            <a:off x="9940949" y="317658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Oval 36"/>
          <p:cNvSpPr/>
          <p:nvPr/>
        </p:nvSpPr>
        <p:spPr>
          <a:xfrm>
            <a:off x="8830749" y="3708538"/>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sp>
        <p:nvSpPr>
          <p:cNvPr id="38" name="Oval 37"/>
          <p:cNvSpPr/>
          <p:nvPr/>
        </p:nvSpPr>
        <p:spPr>
          <a:xfrm>
            <a:off x="10136198" y="3708538"/>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30</a:t>
            </a:r>
            <a:endParaRPr lang="en-GB" sz="1500" dirty="0"/>
          </a:p>
        </p:txBody>
      </p:sp>
      <p:cxnSp>
        <p:nvCxnSpPr>
          <p:cNvPr id="39" name="Straight Arrow Connector 38"/>
          <p:cNvCxnSpPr/>
          <p:nvPr/>
        </p:nvCxnSpPr>
        <p:spPr>
          <a:xfrm>
            <a:off x="10603526" y="4180444"/>
            <a:ext cx="378240" cy="5899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p:cNvCxnSpPr/>
          <p:nvPr/>
        </p:nvCxnSpPr>
        <p:spPr>
          <a:xfrm flipH="1">
            <a:off x="8662121" y="4225747"/>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Straight Arrow Connector 40"/>
          <p:cNvCxnSpPr/>
          <p:nvPr/>
        </p:nvCxnSpPr>
        <p:spPr>
          <a:xfrm>
            <a:off x="9160653" y="4211812"/>
            <a:ext cx="379012" cy="5585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2" name="Rectangle 41"/>
          <p:cNvSpPr/>
          <p:nvPr/>
        </p:nvSpPr>
        <p:spPr>
          <a:xfrm>
            <a:off x="8431787" y="477035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3" name="Rectangle 42"/>
          <p:cNvSpPr/>
          <p:nvPr/>
        </p:nvSpPr>
        <p:spPr>
          <a:xfrm>
            <a:off x="9336796" y="477035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44" name="Straight Arrow Connector 43"/>
          <p:cNvCxnSpPr/>
          <p:nvPr/>
        </p:nvCxnSpPr>
        <p:spPr>
          <a:xfrm flipH="1">
            <a:off x="10243535" y="4225747"/>
            <a:ext cx="106967"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Rectangle 44"/>
          <p:cNvSpPr/>
          <p:nvPr/>
        </p:nvSpPr>
        <p:spPr>
          <a:xfrm>
            <a:off x="10014253" y="4773266"/>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6" name="Rectangle 45"/>
          <p:cNvSpPr/>
          <p:nvPr/>
        </p:nvSpPr>
        <p:spPr>
          <a:xfrm>
            <a:off x="10849157" y="4798901"/>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47" name="Right Arrow 46"/>
          <p:cNvSpPr/>
          <p:nvPr/>
        </p:nvSpPr>
        <p:spPr>
          <a:xfrm>
            <a:off x="3107441" y="3733177"/>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8" name="Right Arrow 47"/>
          <p:cNvSpPr/>
          <p:nvPr/>
        </p:nvSpPr>
        <p:spPr>
          <a:xfrm>
            <a:off x="6907867" y="3712498"/>
            <a:ext cx="1046990" cy="590550"/>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9" name="Curved Right Arrow 48"/>
          <p:cNvSpPr/>
          <p:nvPr/>
        </p:nvSpPr>
        <p:spPr>
          <a:xfrm rot="2009282">
            <a:off x="842012" y="3034008"/>
            <a:ext cx="366405" cy="90183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xmlns="" val="26762839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5"/>
                </a:solidFill>
              </a:rPr>
              <a:t>Deletion Cases :</a:t>
            </a:r>
            <a:endParaRPr lang="en-GB" dirty="0">
              <a:solidFill>
                <a:schemeClr val="accent5"/>
              </a:solidFill>
            </a:endParaRPr>
          </a:p>
        </p:txBody>
      </p:sp>
      <p:sp>
        <p:nvSpPr>
          <p:cNvPr id="3" name="Content Placeholder 2"/>
          <p:cNvSpPr>
            <a:spLocks noGrp="1"/>
          </p:cNvSpPr>
          <p:nvPr>
            <p:ph idx="1"/>
          </p:nvPr>
        </p:nvSpPr>
        <p:spPr>
          <a:xfrm>
            <a:off x="838200" y="1446414"/>
            <a:ext cx="10680469" cy="4755487"/>
          </a:xfrm>
        </p:spPr>
        <p:txBody>
          <a:bodyPr/>
          <a:lstStyle/>
          <a:p>
            <a:pPr marL="0" indent="0">
              <a:buNone/>
            </a:pPr>
            <a:r>
              <a:rPr lang="en-GB" dirty="0" smtClean="0">
                <a:solidFill>
                  <a:srgbClr val="0070C0"/>
                </a:solidFill>
              </a:rPr>
              <a:t>Case 1 ( 0 child ) :</a:t>
            </a:r>
          </a:p>
          <a:p>
            <a:pPr>
              <a:buFont typeface="Wingdings" panose="05000000000000000000" pitchFamily="2" charset="2"/>
              <a:buChar char="ü"/>
            </a:pPr>
            <a:r>
              <a:rPr lang="en-GB" dirty="0"/>
              <a:t> </a:t>
            </a:r>
            <a:r>
              <a:rPr lang="en-GB" dirty="0" smtClean="0"/>
              <a:t>if the deleted node is red </a:t>
            </a:r>
            <a:r>
              <a:rPr lang="en-GB" dirty="0" err="1" smtClean="0"/>
              <a:t>color</a:t>
            </a:r>
            <a:r>
              <a:rPr lang="en-GB" dirty="0" smtClean="0"/>
              <a:t> with 0 </a:t>
            </a:r>
            <a:r>
              <a:rPr lang="en-GB" dirty="0" err="1" smtClean="0"/>
              <a:t>childs</a:t>
            </a:r>
            <a:r>
              <a:rPr lang="en-GB" dirty="0" smtClean="0"/>
              <a:t> , then delete it directly. </a:t>
            </a:r>
          </a:p>
          <a:p>
            <a:pPr marL="0" indent="0">
              <a:buNone/>
            </a:pPr>
            <a:r>
              <a:rPr lang="en-GB" dirty="0"/>
              <a:t> </a:t>
            </a:r>
            <a:r>
              <a:rPr lang="en-GB" dirty="0" smtClean="0"/>
              <a:t>    Example:</a:t>
            </a:r>
          </a:p>
          <a:p>
            <a:pPr marL="0" indent="0">
              <a:buNone/>
            </a:pPr>
            <a:r>
              <a:rPr lang="en-GB" dirty="0"/>
              <a:t>	</a:t>
            </a:r>
            <a:endParaRPr lang="en-GB" dirty="0" smtClean="0"/>
          </a:p>
        </p:txBody>
      </p:sp>
      <p:sp>
        <p:nvSpPr>
          <p:cNvPr id="21" name="Footer Placeholder 20"/>
          <p:cNvSpPr>
            <a:spLocks noGrp="1"/>
          </p:cNvSpPr>
          <p:nvPr>
            <p:ph type="ftr" sz="quarter" idx="11"/>
          </p:nvPr>
        </p:nvSpPr>
        <p:spPr/>
        <p:txBody>
          <a:bodyPr/>
          <a:lstStyle/>
          <a:p>
            <a:r>
              <a:rPr lang="en-US" smtClean="0"/>
              <a:t>Data Structures-T.Anil Kumar</a:t>
            </a:r>
            <a:endParaRPr lang="en-GB"/>
          </a:p>
        </p:txBody>
      </p:sp>
      <p:sp>
        <p:nvSpPr>
          <p:cNvPr id="22" name="Slide Number Placeholder 21"/>
          <p:cNvSpPr>
            <a:spLocks noGrp="1"/>
          </p:cNvSpPr>
          <p:nvPr>
            <p:ph type="sldNum" sz="quarter" idx="12"/>
          </p:nvPr>
        </p:nvSpPr>
        <p:spPr/>
        <p:txBody>
          <a:bodyPr/>
          <a:lstStyle/>
          <a:p>
            <a:fld id="{5D4E2C8B-8E96-4A57-BA2A-EDE9FEEBC7F4}" type="slidenum">
              <a:rPr lang="en-GB" smtClean="0"/>
              <a:pPr/>
              <a:t>51</a:t>
            </a:fld>
            <a:endParaRPr lang="en-GB"/>
          </a:p>
        </p:txBody>
      </p:sp>
      <p:sp>
        <p:nvSpPr>
          <p:cNvPr id="4" name="Oval 3"/>
          <p:cNvSpPr/>
          <p:nvPr/>
        </p:nvSpPr>
        <p:spPr>
          <a:xfrm>
            <a:off x="2778032" y="3066831"/>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5" name="Straight Arrow Connector 4"/>
          <p:cNvCxnSpPr/>
          <p:nvPr/>
        </p:nvCxnSpPr>
        <p:spPr>
          <a:xfrm>
            <a:off x="3280504" y="349299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 name="Oval 5"/>
          <p:cNvSpPr/>
          <p:nvPr/>
        </p:nvSpPr>
        <p:spPr>
          <a:xfrm>
            <a:off x="3475753" y="4024946"/>
            <a:ext cx="540327"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16</a:t>
            </a:r>
            <a:endParaRPr lang="en-GB" sz="1500" dirty="0"/>
          </a:p>
        </p:txBody>
      </p:sp>
      <p:cxnSp>
        <p:nvCxnSpPr>
          <p:cNvPr id="7" name="Straight Arrow Connector 6"/>
          <p:cNvCxnSpPr/>
          <p:nvPr/>
        </p:nvCxnSpPr>
        <p:spPr>
          <a:xfrm>
            <a:off x="3943081" y="4496852"/>
            <a:ext cx="378240" cy="5899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p:cNvCxnSpPr/>
          <p:nvPr/>
        </p:nvCxnSpPr>
        <p:spPr>
          <a:xfrm flipH="1">
            <a:off x="2548607" y="3521607"/>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 name="Rectangle 8"/>
          <p:cNvSpPr/>
          <p:nvPr/>
        </p:nvSpPr>
        <p:spPr>
          <a:xfrm>
            <a:off x="2318273" y="406621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0" name="Straight Arrow Connector 9"/>
          <p:cNvCxnSpPr/>
          <p:nvPr/>
        </p:nvCxnSpPr>
        <p:spPr>
          <a:xfrm flipH="1">
            <a:off x="3476909" y="4526471"/>
            <a:ext cx="106967"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Rectangle 10"/>
          <p:cNvSpPr/>
          <p:nvPr/>
        </p:nvSpPr>
        <p:spPr>
          <a:xfrm>
            <a:off x="3156643" y="5082734"/>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2" name="Rectangle 11"/>
          <p:cNvSpPr/>
          <p:nvPr/>
        </p:nvSpPr>
        <p:spPr>
          <a:xfrm>
            <a:off x="4188712" y="5115309"/>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 name="Right Arrow 12"/>
          <p:cNvSpPr/>
          <p:nvPr/>
        </p:nvSpPr>
        <p:spPr>
          <a:xfrm>
            <a:off x="5159096" y="3958611"/>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4" name="Oval 13"/>
          <p:cNvSpPr/>
          <p:nvPr/>
        </p:nvSpPr>
        <p:spPr>
          <a:xfrm>
            <a:off x="7898737" y="338492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15" name="Straight Arrow Connector 14"/>
          <p:cNvCxnSpPr/>
          <p:nvPr/>
        </p:nvCxnSpPr>
        <p:spPr>
          <a:xfrm>
            <a:off x="8401209" y="3811084"/>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Rectangle 15"/>
          <p:cNvSpPr/>
          <p:nvPr/>
        </p:nvSpPr>
        <p:spPr>
          <a:xfrm>
            <a:off x="7438978" y="438430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7" name="Rectangle 16"/>
          <p:cNvSpPr/>
          <p:nvPr/>
        </p:nvSpPr>
        <p:spPr>
          <a:xfrm>
            <a:off x="8502398" y="4384303"/>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8" name="Straight Arrow Connector 17"/>
          <p:cNvCxnSpPr/>
          <p:nvPr/>
        </p:nvCxnSpPr>
        <p:spPr>
          <a:xfrm flipH="1">
            <a:off x="7718953" y="3840314"/>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p:cNvSpPr txBox="1"/>
          <p:nvPr/>
        </p:nvSpPr>
        <p:spPr>
          <a:xfrm>
            <a:off x="4951320" y="3508088"/>
            <a:ext cx="2103237" cy="369332"/>
          </a:xfrm>
          <a:prstGeom prst="rect">
            <a:avLst/>
          </a:prstGeom>
          <a:noFill/>
        </p:spPr>
        <p:txBody>
          <a:bodyPr wrap="square" rtlCol="0">
            <a:spAutoFit/>
          </a:bodyPr>
          <a:lstStyle/>
          <a:p>
            <a:r>
              <a:rPr lang="en-GB" dirty="0" smtClean="0"/>
              <a:t>By Deleting 16</a:t>
            </a:r>
            <a:endParaRPr lang="en-GB" dirty="0"/>
          </a:p>
        </p:txBody>
      </p:sp>
    </p:spTree>
    <p:extLst>
      <p:ext uri="{BB962C8B-B14F-4D97-AF65-F5344CB8AC3E}">
        <p14:creationId xmlns:p14="http://schemas.microsoft.com/office/powerpoint/2010/main" xmlns="" val="105374327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0204" y="964275"/>
            <a:ext cx="11030988" cy="5469775"/>
          </a:xfrm>
        </p:spPr>
        <p:txBody>
          <a:bodyPr/>
          <a:lstStyle/>
          <a:p>
            <a:pPr marL="0" indent="0">
              <a:buNone/>
            </a:pPr>
            <a:r>
              <a:rPr lang="en-GB" dirty="0" smtClean="0">
                <a:solidFill>
                  <a:srgbClr val="0070C0"/>
                </a:solidFill>
              </a:rPr>
              <a:t>Case 1 (0 child) :</a:t>
            </a:r>
          </a:p>
          <a:p>
            <a:pPr>
              <a:buFont typeface="Wingdings" panose="05000000000000000000" pitchFamily="2" charset="2"/>
              <a:buChar char="ü"/>
            </a:pPr>
            <a:r>
              <a:rPr lang="en-GB" dirty="0"/>
              <a:t> </a:t>
            </a:r>
            <a:r>
              <a:rPr lang="en-GB" dirty="0" smtClean="0"/>
              <a:t> if the deleted node is black node with 0 </a:t>
            </a:r>
            <a:r>
              <a:rPr lang="en-GB" dirty="0" err="1" smtClean="0"/>
              <a:t>childs</a:t>
            </a:r>
            <a:r>
              <a:rPr lang="en-GB" dirty="0" smtClean="0"/>
              <a:t> , then delete it and make     a double black node .</a:t>
            </a:r>
          </a:p>
          <a:p>
            <a:pPr marL="0" indent="0">
              <a:buNone/>
            </a:pPr>
            <a:r>
              <a:rPr lang="en-GB" dirty="0" smtClean="0"/>
              <a:t>Example :</a:t>
            </a:r>
          </a:p>
          <a:p>
            <a:pPr marL="0" indent="0">
              <a:buNone/>
            </a:pPr>
            <a:r>
              <a:rPr lang="en-GB" dirty="0" smtClean="0"/>
              <a:t>  </a:t>
            </a:r>
            <a:endParaRPr lang="en-GB" dirty="0"/>
          </a:p>
        </p:txBody>
      </p:sp>
      <p:sp>
        <p:nvSpPr>
          <p:cNvPr id="6" name="Footer Placeholder 5"/>
          <p:cNvSpPr>
            <a:spLocks noGrp="1"/>
          </p:cNvSpPr>
          <p:nvPr>
            <p:ph type="ftr" sz="quarter" idx="11"/>
          </p:nvPr>
        </p:nvSpPr>
        <p:spPr/>
        <p:txBody>
          <a:bodyPr/>
          <a:lstStyle/>
          <a:p>
            <a:r>
              <a:rPr lang="en-US" smtClean="0"/>
              <a:t>Data Structures-T.Anil Kumar</a:t>
            </a:r>
            <a:endParaRPr lang="en-GB"/>
          </a:p>
        </p:txBody>
      </p:sp>
      <p:sp>
        <p:nvSpPr>
          <p:cNvPr id="16" name="Slide Number Placeholder 15"/>
          <p:cNvSpPr>
            <a:spLocks noGrp="1"/>
          </p:cNvSpPr>
          <p:nvPr>
            <p:ph type="sldNum" sz="quarter" idx="12"/>
          </p:nvPr>
        </p:nvSpPr>
        <p:spPr/>
        <p:txBody>
          <a:bodyPr/>
          <a:lstStyle/>
          <a:p>
            <a:fld id="{5D4E2C8B-8E96-4A57-BA2A-EDE9FEEBC7F4}" type="slidenum">
              <a:rPr lang="en-GB" smtClean="0"/>
              <a:pPr/>
              <a:t>52</a:t>
            </a:fld>
            <a:endParaRPr lang="en-GB"/>
          </a:p>
        </p:txBody>
      </p:sp>
      <p:sp>
        <p:nvSpPr>
          <p:cNvPr id="4" name="Oval 3"/>
          <p:cNvSpPr/>
          <p:nvPr/>
        </p:nvSpPr>
        <p:spPr>
          <a:xfrm>
            <a:off x="1970365" y="3077398"/>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5" name="Straight Arrow Connector 4"/>
          <p:cNvCxnSpPr/>
          <p:nvPr/>
        </p:nvCxnSpPr>
        <p:spPr>
          <a:xfrm>
            <a:off x="2472837" y="3503558"/>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Rectangle 6"/>
          <p:cNvSpPr/>
          <p:nvPr/>
        </p:nvSpPr>
        <p:spPr>
          <a:xfrm>
            <a:off x="3194199" y="510488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8" name="Straight Arrow Connector 7"/>
          <p:cNvCxnSpPr/>
          <p:nvPr/>
        </p:nvCxnSpPr>
        <p:spPr>
          <a:xfrm flipH="1">
            <a:off x="1790581" y="3532788"/>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3034518" y="453612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Oval 9"/>
          <p:cNvSpPr/>
          <p:nvPr/>
        </p:nvSpPr>
        <p:spPr>
          <a:xfrm>
            <a:off x="2655726" y="405068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11" name="Rectangle 10"/>
          <p:cNvSpPr/>
          <p:nvPr/>
        </p:nvSpPr>
        <p:spPr>
          <a:xfrm>
            <a:off x="2418952" y="5046727"/>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2" name="Straight Arrow Connector 11"/>
          <p:cNvCxnSpPr/>
          <p:nvPr/>
        </p:nvCxnSpPr>
        <p:spPr>
          <a:xfrm flipH="1">
            <a:off x="2579684" y="4514569"/>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Right Arrow 12"/>
          <p:cNvSpPr/>
          <p:nvPr/>
        </p:nvSpPr>
        <p:spPr>
          <a:xfrm>
            <a:off x="4287018" y="3775594"/>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4" name="Oval 13"/>
          <p:cNvSpPr/>
          <p:nvPr/>
        </p:nvSpPr>
        <p:spPr>
          <a:xfrm>
            <a:off x="7142624" y="3226999"/>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15" name="Straight Arrow Connector 14"/>
          <p:cNvCxnSpPr/>
          <p:nvPr/>
        </p:nvCxnSpPr>
        <p:spPr>
          <a:xfrm>
            <a:off x="7645096" y="365315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p:cNvCxnSpPr/>
          <p:nvPr/>
        </p:nvCxnSpPr>
        <p:spPr>
          <a:xfrm flipH="1">
            <a:off x="6962840" y="3682389"/>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p:cNvSpPr txBox="1"/>
          <p:nvPr/>
        </p:nvSpPr>
        <p:spPr>
          <a:xfrm>
            <a:off x="4082729" y="3364702"/>
            <a:ext cx="2103237" cy="369332"/>
          </a:xfrm>
          <a:prstGeom prst="rect">
            <a:avLst/>
          </a:prstGeom>
          <a:noFill/>
        </p:spPr>
        <p:txBody>
          <a:bodyPr wrap="square" rtlCol="0">
            <a:spAutoFit/>
          </a:bodyPr>
          <a:lstStyle/>
          <a:p>
            <a:r>
              <a:rPr lang="en-GB" dirty="0" smtClean="0"/>
              <a:t>By Deleting 20</a:t>
            </a:r>
            <a:endParaRPr lang="en-GB" dirty="0"/>
          </a:p>
        </p:txBody>
      </p:sp>
      <p:sp>
        <p:nvSpPr>
          <p:cNvPr id="25" name="Oval 24"/>
          <p:cNvSpPr/>
          <p:nvPr/>
        </p:nvSpPr>
        <p:spPr>
          <a:xfrm>
            <a:off x="1424635" y="403986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6</a:t>
            </a:r>
          </a:p>
        </p:txBody>
      </p:sp>
      <p:cxnSp>
        <p:nvCxnSpPr>
          <p:cNvPr id="26" name="Straight Arrow Connector 25"/>
          <p:cNvCxnSpPr/>
          <p:nvPr/>
        </p:nvCxnSpPr>
        <p:spPr>
          <a:xfrm>
            <a:off x="1745172" y="445715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Rectangle 26"/>
          <p:cNvSpPr/>
          <p:nvPr/>
        </p:nvSpPr>
        <p:spPr>
          <a:xfrm>
            <a:off x="964876" y="503924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28" name="Rectangle 27"/>
          <p:cNvSpPr/>
          <p:nvPr/>
        </p:nvSpPr>
        <p:spPr>
          <a:xfrm>
            <a:off x="1720241" y="5039244"/>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29" name="Straight Arrow Connector 28"/>
          <p:cNvCxnSpPr/>
          <p:nvPr/>
        </p:nvCxnSpPr>
        <p:spPr>
          <a:xfrm flipH="1">
            <a:off x="1244851" y="4495255"/>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Oval 35"/>
          <p:cNvSpPr/>
          <p:nvPr/>
        </p:nvSpPr>
        <p:spPr>
          <a:xfrm>
            <a:off x="6666124" y="421305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6</a:t>
            </a:r>
            <a:endParaRPr lang="en-GB" sz="1500" dirty="0"/>
          </a:p>
        </p:txBody>
      </p:sp>
      <p:cxnSp>
        <p:nvCxnSpPr>
          <p:cNvPr id="37" name="Straight Arrow Connector 36"/>
          <p:cNvCxnSpPr/>
          <p:nvPr/>
        </p:nvCxnSpPr>
        <p:spPr>
          <a:xfrm>
            <a:off x="7168596" y="463921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Rectangle 37"/>
          <p:cNvSpPr/>
          <p:nvPr/>
        </p:nvSpPr>
        <p:spPr>
          <a:xfrm>
            <a:off x="6206365" y="521243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39" name="Rectangle 38"/>
          <p:cNvSpPr/>
          <p:nvPr/>
        </p:nvSpPr>
        <p:spPr>
          <a:xfrm>
            <a:off x="7269785" y="5212435"/>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40" name="Straight Arrow Connector 39"/>
          <p:cNvCxnSpPr/>
          <p:nvPr/>
        </p:nvCxnSpPr>
        <p:spPr>
          <a:xfrm flipH="1">
            <a:off x="6486340" y="4668446"/>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1" name="Oval 40"/>
          <p:cNvSpPr/>
          <p:nvPr/>
        </p:nvSpPr>
        <p:spPr>
          <a:xfrm>
            <a:off x="7773062" y="4202612"/>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val 41"/>
          <p:cNvSpPr/>
          <p:nvPr/>
        </p:nvSpPr>
        <p:spPr>
          <a:xfrm>
            <a:off x="7870356" y="4283255"/>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N</a:t>
            </a:r>
          </a:p>
        </p:txBody>
      </p:sp>
    </p:spTree>
    <p:extLst>
      <p:ext uri="{BB962C8B-B14F-4D97-AF65-F5344CB8AC3E}">
        <p14:creationId xmlns:p14="http://schemas.microsoft.com/office/powerpoint/2010/main" xmlns="" val="27789827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0135" y="681642"/>
            <a:ext cx="11591865" cy="5561215"/>
          </a:xfrm>
        </p:spPr>
        <p:txBody>
          <a:bodyPr/>
          <a:lstStyle/>
          <a:p>
            <a:pPr marL="0" indent="0">
              <a:buNone/>
            </a:pPr>
            <a:r>
              <a:rPr lang="en-GB" dirty="0" smtClean="0">
                <a:solidFill>
                  <a:srgbClr val="0070C0"/>
                </a:solidFill>
              </a:rPr>
              <a:t>Case 2 ( 1 child ) :</a:t>
            </a:r>
          </a:p>
          <a:p>
            <a:pPr>
              <a:buFont typeface="Wingdings" panose="05000000000000000000" pitchFamily="2" charset="2"/>
              <a:buChar char="ü"/>
            </a:pPr>
            <a:r>
              <a:rPr lang="en-GB" dirty="0" smtClean="0"/>
              <a:t> if the deleted node is red </a:t>
            </a:r>
            <a:r>
              <a:rPr lang="en-GB" dirty="0" err="1" smtClean="0"/>
              <a:t>color</a:t>
            </a:r>
            <a:r>
              <a:rPr lang="en-GB" dirty="0" smtClean="0"/>
              <a:t> with one child </a:t>
            </a:r>
            <a:r>
              <a:rPr lang="en-GB" dirty="0" err="1" smtClean="0"/>
              <a:t>i.e</a:t>
            </a:r>
            <a:r>
              <a:rPr lang="en-GB" dirty="0" smtClean="0"/>
              <a:t> red or black , Delete it</a:t>
            </a:r>
          </a:p>
          <a:p>
            <a:pPr marL="0" indent="0">
              <a:buNone/>
            </a:pPr>
            <a:r>
              <a:rPr lang="en-GB" dirty="0" smtClean="0"/>
              <a:t>and replace with its child.</a:t>
            </a:r>
          </a:p>
          <a:p>
            <a:pPr marL="0" indent="0">
              <a:buNone/>
            </a:pPr>
            <a:r>
              <a:rPr lang="en-GB" dirty="0" smtClean="0"/>
              <a:t>Example :</a:t>
            </a:r>
          </a:p>
          <a:p>
            <a:pPr marL="0" indent="0">
              <a:buNone/>
            </a:pPr>
            <a:endParaRPr lang="en-GB" dirty="0" smtClean="0"/>
          </a:p>
        </p:txBody>
      </p:sp>
      <p:sp>
        <p:nvSpPr>
          <p:cNvPr id="17" name="Footer Placeholder 16"/>
          <p:cNvSpPr>
            <a:spLocks noGrp="1"/>
          </p:cNvSpPr>
          <p:nvPr>
            <p:ph type="ftr" sz="quarter" idx="11"/>
          </p:nvPr>
        </p:nvSpPr>
        <p:spPr/>
        <p:txBody>
          <a:bodyPr/>
          <a:lstStyle/>
          <a:p>
            <a:r>
              <a:rPr lang="en-US" smtClean="0"/>
              <a:t>Data Structures-T.Anil Kumar</a:t>
            </a:r>
            <a:endParaRPr lang="en-GB"/>
          </a:p>
        </p:txBody>
      </p:sp>
      <p:sp>
        <p:nvSpPr>
          <p:cNvPr id="18" name="Slide Number Placeholder 17"/>
          <p:cNvSpPr>
            <a:spLocks noGrp="1"/>
          </p:cNvSpPr>
          <p:nvPr>
            <p:ph type="sldNum" sz="quarter" idx="12"/>
          </p:nvPr>
        </p:nvSpPr>
        <p:spPr/>
        <p:txBody>
          <a:bodyPr/>
          <a:lstStyle/>
          <a:p>
            <a:fld id="{5D4E2C8B-8E96-4A57-BA2A-EDE9FEEBC7F4}" type="slidenum">
              <a:rPr lang="en-GB" smtClean="0"/>
              <a:pPr/>
              <a:t>53</a:t>
            </a:fld>
            <a:endParaRPr lang="en-GB"/>
          </a:p>
        </p:txBody>
      </p:sp>
      <p:sp>
        <p:nvSpPr>
          <p:cNvPr id="4" name="Oval 3"/>
          <p:cNvSpPr/>
          <p:nvPr/>
        </p:nvSpPr>
        <p:spPr>
          <a:xfrm>
            <a:off x="2787900" y="2894071"/>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5" name="Straight Arrow Connector 4"/>
          <p:cNvCxnSpPr/>
          <p:nvPr/>
        </p:nvCxnSpPr>
        <p:spPr>
          <a:xfrm flipH="1">
            <a:off x="2479649" y="3262182"/>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 name="Straight Arrow Connector 5"/>
          <p:cNvCxnSpPr/>
          <p:nvPr/>
        </p:nvCxnSpPr>
        <p:spPr>
          <a:xfrm>
            <a:off x="3290372" y="332023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2180172" y="3852186"/>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10</a:t>
            </a:r>
            <a:endParaRPr lang="en-GB" sz="1500" dirty="0"/>
          </a:p>
        </p:txBody>
      </p:sp>
      <p:cxnSp>
        <p:nvCxnSpPr>
          <p:cNvPr id="8" name="Straight Arrow Connector 7"/>
          <p:cNvCxnSpPr/>
          <p:nvPr/>
        </p:nvCxnSpPr>
        <p:spPr>
          <a:xfrm flipH="1">
            <a:off x="2031974" y="4359263"/>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2580190" y="4352522"/>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Oval 9"/>
          <p:cNvSpPr/>
          <p:nvPr/>
        </p:nvSpPr>
        <p:spPr>
          <a:xfrm>
            <a:off x="1714040" y="4873782"/>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11" name="Straight Arrow Connector 10"/>
          <p:cNvCxnSpPr/>
          <p:nvPr/>
        </p:nvCxnSpPr>
        <p:spPr>
          <a:xfrm flipH="1">
            <a:off x="1565842" y="5390567"/>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a:off x="2096664" y="5352453"/>
            <a:ext cx="309055"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Rectangle 12"/>
          <p:cNvSpPr/>
          <p:nvPr/>
        </p:nvSpPr>
        <p:spPr>
          <a:xfrm>
            <a:off x="1336561" y="5938086"/>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4" name="Rectangle 13"/>
          <p:cNvSpPr/>
          <p:nvPr/>
        </p:nvSpPr>
        <p:spPr>
          <a:xfrm>
            <a:off x="2163550" y="590363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5" name="Rectangle 14"/>
          <p:cNvSpPr/>
          <p:nvPr/>
        </p:nvSpPr>
        <p:spPr>
          <a:xfrm>
            <a:off x="2478415" y="4903705"/>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6" name="Rectangle 15"/>
          <p:cNvSpPr/>
          <p:nvPr/>
        </p:nvSpPr>
        <p:spPr>
          <a:xfrm>
            <a:off x="3428307" y="3919458"/>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65" name="Oval 64"/>
          <p:cNvSpPr/>
          <p:nvPr/>
        </p:nvSpPr>
        <p:spPr>
          <a:xfrm>
            <a:off x="8048651" y="3147609"/>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16</a:t>
            </a:r>
            <a:endParaRPr lang="en-GB" sz="1500" dirty="0"/>
          </a:p>
        </p:txBody>
      </p:sp>
      <p:cxnSp>
        <p:nvCxnSpPr>
          <p:cNvPr id="66" name="Straight Arrow Connector 65"/>
          <p:cNvCxnSpPr/>
          <p:nvPr/>
        </p:nvCxnSpPr>
        <p:spPr>
          <a:xfrm flipH="1">
            <a:off x="7740400" y="3515720"/>
            <a:ext cx="340067" cy="5900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7" name="Straight Arrow Connector 66"/>
          <p:cNvCxnSpPr/>
          <p:nvPr/>
        </p:nvCxnSpPr>
        <p:spPr>
          <a:xfrm>
            <a:off x="8551123" y="357376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8" name="Oval 67"/>
          <p:cNvSpPr/>
          <p:nvPr/>
        </p:nvSpPr>
        <p:spPr>
          <a:xfrm>
            <a:off x="7440923" y="4105724"/>
            <a:ext cx="545730" cy="507077"/>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500" dirty="0" smtClean="0"/>
              <a:t>6</a:t>
            </a:r>
            <a:endParaRPr lang="en-GB" sz="1500" dirty="0"/>
          </a:p>
        </p:txBody>
      </p:sp>
      <p:cxnSp>
        <p:nvCxnSpPr>
          <p:cNvPr id="69" name="Straight Arrow Connector 68"/>
          <p:cNvCxnSpPr/>
          <p:nvPr/>
        </p:nvCxnSpPr>
        <p:spPr>
          <a:xfrm flipH="1">
            <a:off x="7292725" y="4612801"/>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0" name="Straight Arrow Connector 69"/>
          <p:cNvCxnSpPr/>
          <p:nvPr/>
        </p:nvCxnSpPr>
        <p:spPr>
          <a:xfrm>
            <a:off x="7840941" y="4606060"/>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4" name="Rectangle 73"/>
          <p:cNvSpPr/>
          <p:nvPr/>
        </p:nvSpPr>
        <p:spPr>
          <a:xfrm>
            <a:off x="6931248" y="5173239"/>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6" name="Rectangle 75"/>
          <p:cNvSpPr/>
          <p:nvPr/>
        </p:nvSpPr>
        <p:spPr>
          <a:xfrm>
            <a:off x="7739166" y="5157243"/>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77" name="Rectangle 76"/>
          <p:cNvSpPr/>
          <p:nvPr/>
        </p:nvSpPr>
        <p:spPr>
          <a:xfrm>
            <a:off x="8689058" y="4172996"/>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80" name="Right Arrow 79"/>
          <p:cNvSpPr/>
          <p:nvPr/>
        </p:nvSpPr>
        <p:spPr>
          <a:xfrm>
            <a:off x="4995160" y="4115224"/>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81" name="TextBox 80"/>
          <p:cNvSpPr txBox="1"/>
          <p:nvPr/>
        </p:nvSpPr>
        <p:spPr>
          <a:xfrm>
            <a:off x="4790871" y="3704332"/>
            <a:ext cx="2103237" cy="369332"/>
          </a:xfrm>
          <a:prstGeom prst="rect">
            <a:avLst/>
          </a:prstGeom>
          <a:noFill/>
        </p:spPr>
        <p:txBody>
          <a:bodyPr wrap="square" rtlCol="0">
            <a:spAutoFit/>
          </a:bodyPr>
          <a:lstStyle/>
          <a:p>
            <a:r>
              <a:rPr lang="en-GB" dirty="0" smtClean="0"/>
              <a:t>By Deleting 10</a:t>
            </a:r>
            <a:endParaRPr lang="en-GB" dirty="0"/>
          </a:p>
        </p:txBody>
      </p:sp>
    </p:spTree>
    <p:extLst>
      <p:ext uri="{BB962C8B-B14F-4D97-AF65-F5344CB8AC3E}">
        <p14:creationId xmlns:p14="http://schemas.microsoft.com/office/powerpoint/2010/main" xmlns="" val="276006739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p:cNvSpPr/>
          <p:nvPr/>
        </p:nvSpPr>
        <p:spPr>
          <a:xfrm>
            <a:off x="4954066" y="5107948"/>
            <a:ext cx="619489" cy="569121"/>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Content Placeholder 2"/>
          <p:cNvSpPr>
            <a:spLocks noGrp="1"/>
          </p:cNvSpPr>
          <p:nvPr>
            <p:ph idx="1"/>
          </p:nvPr>
        </p:nvSpPr>
        <p:spPr>
          <a:xfrm>
            <a:off x="989214" y="558627"/>
            <a:ext cx="10756669" cy="5744094"/>
          </a:xfrm>
        </p:spPr>
        <p:txBody>
          <a:bodyPr/>
          <a:lstStyle/>
          <a:p>
            <a:pPr marL="0" indent="0">
              <a:buNone/>
            </a:pPr>
            <a:r>
              <a:rPr lang="en-GB" dirty="0" smtClean="0">
                <a:solidFill>
                  <a:srgbClr val="0070C0"/>
                </a:solidFill>
              </a:rPr>
              <a:t>Case 2 (1 child) :</a:t>
            </a:r>
          </a:p>
          <a:p>
            <a:pPr>
              <a:buFont typeface="Wingdings" panose="05000000000000000000" pitchFamily="2" charset="2"/>
              <a:buChar char="ü"/>
            </a:pPr>
            <a:r>
              <a:rPr lang="en-GB" dirty="0"/>
              <a:t> if the deleted node is </a:t>
            </a:r>
            <a:r>
              <a:rPr lang="en-GB" dirty="0" smtClean="0"/>
              <a:t>black </a:t>
            </a:r>
            <a:r>
              <a:rPr lang="en-GB" dirty="0" err="1"/>
              <a:t>color</a:t>
            </a:r>
            <a:r>
              <a:rPr lang="en-GB" dirty="0"/>
              <a:t> with one </a:t>
            </a:r>
            <a:r>
              <a:rPr lang="en-GB" dirty="0" smtClean="0"/>
              <a:t>child</a:t>
            </a:r>
          </a:p>
          <a:p>
            <a:pPr marL="0" indent="0">
              <a:buNone/>
            </a:pPr>
            <a:r>
              <a:rPr lang="en-GB" dirty="0" smtClean="0"/>
              <a:t>	</a:t>
            </a:r>
            <a:r>
              <a:rPr lang="en-GB" dirty="0" err="1" smtClean="0"/>
              <a:t>i</a:t>
            </a:r>
            <a:r>
              <a:rPr lang="en-GB" dirty="0" smtClean="0"/>
              <a:t> . That is red child ,Replace content of the parent with child. 		     Delete child.</a:t>
            </a:r>
          </a:p>
          <a:p>
            <a:pPr marL="0" indent="0">
              <a:buNone/>
            </a:pPr>
            <a:r>
              <a:rPr lang="en-GB" dirty="0" smtClean="0"/>
              <a:t>           ii . That is black , make child as double black node .</a:t>
            </a:r>
          </a:p>
          <a:p>
            <a:pPr marL="0" indent="0">
              <a:buNone/>
            </a:pPr>
            <a:r>
              <a:rPr lang="en-GB" dirty="0" smtClean="0"/>
              <a:t>Example ii :					Example </a:t>
            </a:r>
            <a:r>
              <a:rPr lang="en-GB" dirty="0" err="1" smtClean="0"/>
              <a:t>i</a:t>
            </a:r>
            <a:r>
              <a:rPr lang="en-GB" dirty="0" smtClean="0"/>
              <a:t> :</a:t>
            </a:r>
          </a:p>
          <a:p>
            <a:pPr marL="0" indent="0">
              <a:buNone/>
            </a:pPr>
            <a:endParaRPr lang="en-GB" dirty="0" smtClean="0"/>
          </a:p>
        </p:txBody>
      </p:sp>
      <p:sp>
        <p:nvSpPr>
          <p:cNvPr id="6" name="Footer Placeholder 5"/>
          <p:cNvSpPr>
            <a:spLocks noGrp="1"/>
          </p:cNvSpPr>
          <p:nvPr>
            <p:ph type="ftr" sz="quarter" idx="11"/>
          </p:nvPr>
        </p:nvSpPr>
        <p:spPr/>
        <p:txBody>
          <a:bodyPr/>
          <a:lstStyle/>
          <a:p>
            <a:r>
              <a:rPr lang="en-US" smtClean="0"/>
              <a:t>Data Structures-T.Anil Kumar</a:t>
            </a:r>
            <a:endParaRPr lang="en-GB"/>
          </a:p>
        </p:txBody>
      </p:sp>
      <p:sp>
        <p:nvSpPr>
          <p:cNvPr id="7" name="Slide Number Placeholder 6"/>
          <p:cNvSpPr>
            <a:spLocks noGrp="1"/>
          </p:cNvSpPr>
          <p:nvPr>
            <p:ph type="sldNum" sz="quarter" idx="12"/>
          </p:nvPr>
        </p:nvSpPr>
        <p:spPr/>
        <p:txBody>
          <a:bodyPr/>
          <a:lstStyle/>
          <a:p>
            <a:fld id="{5D4E2C8B-8E96-4A57-BA2A-EDE9FEEBC7F4}" type="slidenum">
              <a:rPr lang="en-GB" smtClean="0"/>
              <a:pPr/>
              <a:t>54</a:t>
            </a:fld>
            <a:endParaRPr lang="en-GB"/>
          </a:p>
        </p:txBody>
      </p:sp>
      <p:sp>
        <p:nvSpPr>
          <p:cNvPr id="4" name="Oval 3"/>
          <p:cNvSpPr/>
          <p:nvPr/>
        </p:nvSpPr>
        <p:spPr>
          <a:xfrm>
            <a:off x="1055099" y="379018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5" name="Straight Arrow Connector 4"/>
          <p:cNvCxnSpPr/>
          <p:nvPr/>
        </p:nvCxnSpPr>
        <p:spPr>
          <a:xfrm>
            <a:off x="1542443" y="419321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p:cNvCxnSpPr/>
          <p:nvPr/>
        </p:nvCxnSpPr>
        <p:spPr>
          <a:xfrm>
            <a:off x="2119252" y="524890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9" name="Oval 8"/>
          <p:cNvSpPr/>
          <p:nvPr/>
        </p:nvSpPr>
        <p:spPr>
          <a:xfrm>
            <a:off x="1740460" y="4763471"/>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17" name="Oval 16"/>
          <p:cNvSpPr/>
          <p:nvPr/>
        </p:nvSpPr>
        <p:spPr>
          <a:xfrm>
            <a:off x="2286190" y="578812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21" name="Oval 20"/>
          <p:cNvSpPr/>
          <p:nvPr/>
        </p:nvSpPr>
        <p:spPr>
          <a:xfrm>
            <a:off x="4323885" y="4205819"/>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22" name="Straight Arrow Connector 21"/>
          <p:cNvCxnSpPr/>
          <p:nvPr/>
        </p:nvCxnSpPr>
        <p:spPr>
          <a:xfrm>
            <a:off x="4776688" y="4557164"/>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Oval 25"/>
          <p:cNvSpPr/>
          <p:nvPr/>
        </p:nvSpPr>
        <p:spPr>
          <a:xfrm>
            <a:off x="5025468" y="5192696"/>
            <a:ext cx="476683" cy="399623"/>
          </a:xfrm>
          <a:prstGeom prst="ellipse">
            <a:avLst/>
          </a:prstGeom>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100" b="1" dirty="0" smtClean="0">
                <a:solidFill>
                  <a:schemeClr val="tx1"/>
                </a:solidFill>
              </a:rPr>
              <a:t>21</a:t>
            </a:r>
            <a:endParaRPr lang="en-GB" sz="1100" b="1" dirty="0">
              <a:solidFill>
                <a:schemeClr val="tx1"/>
              </a:solidFill>
            </a:endParaRPr>
          </a:p>
        </p:txBody>
      </p:sp>
      <p:sp>
        <p:nvSpPr>
          <p:cNvPr id="60" name="Oval 59"/>
          <p:cNvSpPr/>
          <p:nvPr/>
        </p:nvSpPr>
        <p:spPr>
          <a:xfrm>
            <a:off x="6854539" y="3762059"/>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61" name="Straight Arrow Connector 60"/>
          <p:cNvCxnSpPr/>
          <p:nvPr/>
        </p:nvCxnSpPr>
        <p:spPr>
          <a:xfrm>
            <a:off x="7341883" y="416509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2" name="Straight Arrow Connector 61"/>
          <p:cNvCxnSpPr/>
          <p:nvPr/>
        </p:nvCxnSpPr>
        <p:spPr>
          <a:xfrm>
            <a:off x="7918692" y="522078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3" name="Oval 62"/>
          <p:cNvSpPr/>
          <p:nvPr/>
        </p:nvSpPr>
        <p:spPr>
          <a:xfrm>
            <a:off x="7539900" y="473534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64" name="Oval 63"/>
          <p:cNvSpPr/>
          <p:nvPr/>
        </p:nvSpPr>
        <p:spPr>
          <a:xfrm>
            <a:off x="8085630" y="5760000"/>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65" name="Oval 64"/>
          <p:cNvSpPr/>
          <p:nvPr/>
        </p:nvSpPr>
        <p:spPr>
          <a:xfrm>
            <a:off x="10016649" y="404372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66" name="Straight Arrow Connector 65"/>
          <p:cNvCxnSpPr/>
          <p:nvPr/>
        </p:nvCxnSpPr>
        <p:spPr>
          <a:xfrm>
            <a:off x="10503993" y="444675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7" name="Oval 66"/>
          <p:cNvSpPr/>
          <p:nvPr/>
        </p:nvSpPr>
        <p:spPr>
          <a:xfrm>
            <a:off x="10702010" y="5017009"/>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68" name="Right Arrow 67"/>
          <p:cNvSpPr/>
          <p:nvPr/>
        </p:nvSpPr>
        <p:spPr>
          <a:xfrm>
            <a:off x="2704826" y="4761984"/>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69" name="TextBox 68"/>
          <p:cNvSpPr txBox="1"/>
          <p:nvPr/>
        </p:nvSpPr>
        <p:spPr>
          <a:xfrm>
            <a:off x="2381533" y="4366013"/>
            <a:ext cx="2103237" cy="369332"/>
          </a:xfrm>
          <a:prstGeom prst="rect">
            <a:avLst/>
          </a:prstGeom>
          <a:noFill/>
        </p:spPr>
        <p:txBody>
          <a:bodyPr wrap="square" rtlCol="0">
            <a:spAutoFit/>
          </a:bodyPr>
          <a:lstStyle/>
          <a:p>
            <a:r>
              <a:rPr lang="en-GB" dirty="0" smtClean="0"/>
              <a:t>By Deleting 20</a:t>
            </a:r>
            <a:endParaRPr lang="en-GB" dirty="0"/>
          </a:p>
        </p:txBody>
      </p:sp>
      <p:sp>
        <p:nvSpPr>
          <p:cNvPr id="70" name="Right Arrow 69"/>
          <p:cNvSpPr/>
          <p:nvPr/>
        </p:nvSpPr>
        <p:spPr>
          <a:xfrm>
            <a:off x="8513474" y="4669010"/>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71" name="TextBox 70"/>
          <p:cNvSpPr txBox="1"/>
          <p:nvPr/>
        </p:nvSpPr>
        <p:spPr>
          <a:xfrm>
            <a:off x="8253681" y="4288607"/>
            <a:ext cx="2103237" cy="369332"/>
          </a:xfrm>
          <a:prstGeom prst="rect">
            <a:avLst/>
          </a:prstGeom>
          <a:noFill/>
        </p:spPr>
        <p:txBody>
          <a:bodyPr wrap="square" rtlCol="0">
            <a:spAutoFit/>
          </a:bodyPr>
          <a:lstStyle/>
          <a:p>
            <a:r>
              <a:rPr lang="en-GB" dirty="0" smtClean="0"/>
              <a:t>By Deleting 20</a:t>
            </a:r>
            <a:endParaRPr lang="en-GB" dirty="0"/>
          </a:p>
        </p:txBody>
      </p:sp>
      <p:sp>
        <p:nvSpPr>
          <p:cNvPr id="72" name="Rectangle 71"/>
          <p:cNvSpPr/>
          <p:nvPr/>
        </p:nvSpPr>
        <p:spPr>
          <a:xfrm>
            <a:off x="816275" y="3482862"/>
            <a:ext cx="5030867" cy="2942431"/>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p:cNvSpPr/>
          <p:nvPr/>
        </p:nvSpPr>
        <p:spPr>
          <a:xfrm>
            <a:off x="6409113" y="3430675"/>
            <a:ext cx="5069873" cy="29946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195928831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0327" y="648393"/>
            <a:ext cx="10813473" cy="5528570"/>
          </a:xfrm>
        </p:spPr>
        <p:txBody>
          <a:bodyPr/>
          <a:lstStyle/>
          <a:p>
            <a:pPr marL="0" indent="0">
              <a:buNone/>
            </a:pPr>
            <a:r>
              <a:rPr lang="en-GB" dirty="0" smtClean="0">
                <a:solidFill>
                  <a:srgbClr val="0070C0"/>
                </a:solidFill>
              </a:rPr>
              <a:t>Case 3 (2 child) :</a:t>
            </a:r>
          </a:p>
          <a:p>
            <a:pPr>
              <a:buFont typeface="Wingdings" panose="05000000000000000000" pitchFamily="2" charset="2"/>
              <a:buChar char="ü"/>
            </a:pPr>
            <a:r>
              <a:rPr lang="en-GB" dirty="0" smtClean="0"/>
              <a:t> if the deleted code is red </a:t>
            </a:r>
            <a:r>
              <a:rPr lang="en-GB" dirty="0" err="1" smtClean="0"/>
              <a:t>color</a:t>
            </a:r>
            <a:r>
              <a:rPr lang="en-GB" dirty="0" smtClean="0"/>
              <a:t> with two black </a:t>
            </a:r>
            <a:r>
              <a:rPr lang="en-GB" dirty="0" err="1" smtClean="0"/>
              <a:t>childs</a:t>
            </a:r>
            <a:r>
              <a:rPr lang="en-GB" dirty="0" smtClean="0"/>
              <a:t> , replace the content of the node with one of its child .</a:t>
            </a:r>
          </a:p>
          <a:p>
            <a:pPr marL="0" indent="0">
              <a:buNone/>
            </a:pPr>
            <a:r>
              <a:rPr lang="en-GB" dirty="0" smtClean="0"/>
              <a:t>Example :</a:t>
            </a:r>
          </a:p>
          <a:p>
            <a:pPr marL="0" indent="0">
              <a:buNone/>
            </a:pPr>
            <a:r>
              <a:rPr lang="en-GB" dirty="0" smtClean="0"/>
              <a:t> </a:t>
            </a:r>
          </a:p>
          <a:p>
            <a:pPr marL="0" indent="0">
              <a:buNone/>
            </a:pPr>
            <a:endParaRPr lang="en-GB" dirty="0" smtClean="0"/>
          </a:p>
        </p:txBody>
      </p:sp>
      <p:sp>
        <p:nvSpPr>
          <p:cNvPr id="8" name="Footer Placeholder 7"/>
          <p:cNvSpPr>
            <a:spLocks noGrp="1"/>
          </p:cNvSpPr>
          <p:nvPr>
            <p:ph type="ftr" sz="quarter" idx="11"/>
          </p:nvPr>
        </p:nvSpPr>
        <p:spPr/>
        <p:txBody>
          <a:bodyPr/>
          <a:lstStyle/>
          <a:p>
            <a:r>
              <a:rPr lang="en-US" smtClean="0"/>
              <a:t>Data Structures-T.Anil Kumar</a:t>
            </a:r>
            <a:endParaRPr lang="en-GB"/>
          </a:p>
        </p:txBody>
      </p:sp>
      <p:sp>
        <p:nvSpPr>
          <p:cNvPr id="13" name="Slide Number Placeholder 12"/>
          <p:cNvSpPr>
            <a:spLocks noGrp="1"/>
          </p:cNvSpPr>
          <p:nvPr>
            <p:ph type="sldNum" sz="quarter" idx="12"/>
          </p:nvPr>
        </p:nvSpPr>
        <p:spPr/>
        <p:txBody>
          <a:bodyPr/>
          <a:lstStyle/>
          <a:p>
            <a:fld id="{5D4E2C8B-8E96-4A57-BA2A-EDE9FEEBC7F4}" type="slidenum">
              <a:rPr lang="en-GB" smtClean="0"/>
              <a:pPr/>
              <a:t>55</a:t>
            </a:fld>
            <a:endParaRPr lang="en-GB"/>
          </a:p>
        </p:txBody>
      </p:sp>
      <p:sp>
        <p:nvSpPr>
          <p:cNvPr id="4" name="Oval 3"/>
          <p:cNvSpPr/>
          <p:nvPr/>
        </p:nvSpPr>
        <p:spPr>
          <a:xfrm>
            <a:off x="1180656" y="2952707"/>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5" name="Straight Arrow Connector 4"/>
          <p:cNvCxnSpPr/>
          <p:nvPr/>
        </p:nvCxnSpPr>
        <p:spPr>
          <a:xfrm>
            <a:off x="1683128" y="337886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1866017" y="3925993"/>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cxnSp>
        <p:nvCxnSpPr>
          <p:cNvPr id="9" name="Straight Arrow Connector 8"/>
          <p:cNvCxnSpPr/>
          <p:nvPr/>
        </p:nvCxnSpPr>
        <p:spPr>
          <a:xfrm>
            <a:off x="2292728" y="435422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Oval 9"/>
          <p:cNvSpPr/>
          <p:nvPr/>
        </p:nvSpPr>
        <p:spPr>
          <a:xfrm>
            <a:off x="2475617" y="490135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11" name="Straight Arrow Connector 10"/>
          <p:cNvCxnSpPr/>
          <p:nvPr/>
        </p:nvCxnSpPr>
        <p:spPr>
          <a:xfrm flipH="1">
            <a:off x="1726386" y="4404469"/>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Oval 11"/>
          <p:cNvSpPr/>
          <p:nvPr/>
        </p:nvSpPr>
        <p:spPr>
          <a:xfrm>
            <a:off x="1433132" y="498262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23" name="Oval 22"/>
          <p:cNvSpPr/>
          <p:nvPr/>
        </p:nvSpPr>
        <p:spPr>
          <a:xfrm>
            <a:off x="5853876" y="287883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10</a:t>
            </a:r>
            <a:endParaRPr lang="en-GB" sz="1500" dirty="0"/>
          </a:p>
        </p:txBody>
      </p:sp>
      <p:cxnSp>
        <p:nvCxnSpPr>
          <p:cNvPr id="24" name="Straight Arrow Connector 23"/>
          <p:cNvCxnSpPr/>
          <p:nvPr/>
        </p:nvCxnSpPr>
        <p:spPr>
          <a:xfrm>
            <a:off x="6356348" y="330499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Oval 24"/>
          <p:cNvSpPr/>
          <p:nvPr/>
        </p:nvSpPr>
        <p:spPr>
          <a:xfrm>
            <a:off x="6531261" y="3848641"/>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26" name="Straight Arrow Connector 25"/>
          <p:cNvCxnSpPr/>
          <p:nvPr/>
        </p:nvCxnSpPr>
        <p:spPr>
          <a:xfrm flipH="1">
            <a:off x="6399606" y="4330597"/>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Oval 26"/>
          <p:cNvSpPr/>
          <p:nvPr/>
        </p:nvSpPr>
        <p:spPr>
          <a:xfrm>
            <a:off x="6106352" y="490875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28" name="Right Arrow 27"/>
          <p:cNvSpPr/>
          <p:nvPr/>
        </p:nvSpPr>
        <p:spPr>
          <a:xfrm>
            <a:off x="3522030" y="3789759"/>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29" name="TextBox 28"/>
          <p:cNvSpPr txBox="1"/>
          <p:nvPr/>
        </p:nvSpPr>
        <p:spPr>
          <a:xfrm>
            <a:off x="3317741" y="3378867"/>
            <a:ext cx="2103237" cy="369332"/>
          </a:xfrm>
          <a:prstGeom prst="rect">
            <a:avLst/>
          </a:prstGeom>
          <a:noFill/>
        </p:spPr>
        <p:txBody>
          <a:bodyPr wrap="square" rtlCol="0">
            <a:spAutoFit/>
          </a:bodyPr>
          <a:lstStyle/>
          <a:p>
            <a:r>
              <a:rPr lang="en-GB" dirty="0" smtClean="0"/>
              <a:t>By Deleting 20</a:t>
            </a:r>
            <a:endParaRPr lang="en-GB" dirty="0"/>
          </a:p>
        </p:txBody>
      </p:sp>
      <p:sp>
        <p:nvSpPr>
          <p:cNvPr id="30" name="Rectangle 29"/>
          <p:cNvSpPr/>
          <p:nvPr/>
        </p:nvSpPr>
        <p:spPr>
          <a:xfrm>
            <a:off x="847898" y="2660073"/>
            <a:ext cx="7124007" cy="303414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365036444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9833" y="465512"/>
            <a:ext cx="10823171" cy="5910349"/>
          </a:xfrm>
        </p:spPr>
        <p:txBody>
          <a:bodyPr/>
          <a:lstStyle/>
          <a:p>
            <a:pPr marL="0" indent="0">
              <a:buNone/>
            </a:pPr>
            <a:r>
              <a:rPr lang="en-GB" dirty="0" smtClean="0">
                <a:solidFill>
                  <a:srgbClr val="0070C0"/>
                </a:solidFill>
              </a:rPr>
              <a:t>Case 3 ( 2 </a:t>
            </a:r>
            <a:r>
              <a:rPr lang="en-GB" dirty="0" err="1" smtClean="0">
                <a:solidFill>
                  <a:srgbClr val="0070C0"/>
                </a:solidFill>
              </a:rPr>
              <a:t>childs</a:t>
            </a:r>
            <a:r>
              <a:rPr lang="en-GB" dirty="0" smtClean="0">
                <a:solidFill>
                  <a:srgbClr val="0070C0"/>
                </a:solidFill>
              </a:rPr>
              <a:t> ) :</a:t>
            </a:r>
          </a:p>
          <a:p>
            <a:pPr>
              <a:buFont typeface="Wingdings" panose="05000000000000000000" pitchFamily="2" charset="2"/>
              <a:buChar char="ü"/>
            </a:pPr>
            <a:r>
              <a:rPr lang="en-GB" dirty="0" smtClean="0"/>
              <a:t> if the deleted node is black </a:t>
            </a:r>
            <a:r>
              <a:rPr lang="en-GB" dirty="0" err="1" smtClean="0"/>
              <a:t>color</a:t>
            </a:r>
            <a:r>
              <a:rPr lang="en-GB" dirty="0" smtClean="0"/>
              <a:t> with two </a:t>
            </a:r>
            <a:r>
              <a:rPr lang="en-GB" dirty="0" err="1" smtClean="0"/>
              <a:t>childrens</a:t>
            </a:r>
            <a:r>
              <a:rPr lang="en-GB" dirty="0" smtClean="0"/>
              <a:t> among these </a:t>
            </a:r>
            <a:r>
              <a:rPr lang="en-GB" dirty="0" err="1" smtClean="0"/>
              <a:t>atleast</a:t>
            </a:r>
            <a:r>
              <a:rPr lang="en-GB" dirty="0" smtClean="0"/>
              <a:t> one of the child is red , replace the node with red child and change the child </a:t>
            </a:r>
            <a:r>
              <a:rPr lang="en-GB" dirty="0" err="1" smtClean="0"/>
              <a:t>color</a:t>
            </a:r>
            <a:r>
              <a:rPr lang="en-GB" dirty="0" smtClean="0"/>
              <a:t> to black.</a:t>
            </a:r>
          </a:p>
          <a:p>
            <a:pPr marL="0" indent="0">
              <a:buNone/>
            </a:pPr>
            <a:r>
              <a:rPr lang="en-GB" dirty="0" smtClean="0"/>
              <a:t>Example :</a:t>
            </a:r>
          </a:p>
          <a:p>
            <a:pPr marL="0" indent="0">
              <a:buNone/>
            </a:pPr>
            <a:r>
              <a:rPr lang="en-GB" dirty="0" smtClean="0"/>
              <a:t>	</a:t>
            </a:r>
            <a:r>
              <a:rPr lang="en-GB" sz="2000" dirty="0" smtClean="0"/>
              <a:t>Deletion of node with one red child</a:t>
            </a:r>
            <a:r>
              <a:rPr lang="en-GB" sz="2000" dirty="0"/>
              <a:t> </a:t>
            </a:r>
            <a:r>
              <a:rPr lang="en-GB" sz="2000" dirty="0" smtClean="0"/>
              <a:t>		Deletion </a:t>
            </a:r>
            <a:r>
              <a:rPr lang="en-GB" sz="2000" dirty="0"/>
              <a:t>of node with </a:t>
            </a:r>
            <a:r>
              <a:rPr lang="en-GB" sz="2000" dirty="0" smtClean="0"/>
              <a:t>two </a:t>
            </a:r>
            <a:r>
              <a:rPr lang="en-GB" sz="2000" dirty="0"/>
              <a:t>red </a:t>
            </a:r>
            <a:r>
              <a:rPr lang="en-GB" sz="2000" dirty="0" err="1" smtClean="0"/>
              <a:t>childs</a:t>
            </a:r>
            <a:endParaRPr lang="en-GB" sz="2000" dirty="0" smtClean="0"/>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11" name="Slide Number Placeholder 10"/>
          <p:cNvSpPr>
            <a:spLocks noGrp="1"/>
          </p:cNvSpPr>
          <p:nvPr>
            <p:ph type="sldNum" sz="quarter" idx="12"/>
          </p:nvPr>
        </p:nvSpPr>
        <p:spPr/>
        <p:txBody>
          <a:bodyPr/>
          <a:lstStyle/>
          <a:p>
            <a:fld id="{5D4E2C8B-8E96-4A57-BA2A-EDE9FEEBC7F4}" type="slidenum">
              <a:rPr lang="en-GB" smtClean="0"/>
              <a:pPr/>
              <a:t>56</a:t>
            </a:fld>
            <a:endParaRPr lang="en-GB"/>
          </a:p>
        </p:txBody>
      </p:sp>
      <p:sp>
        <p:nvSpPr>
          <p:cNvPr id="6" name="Oval 5"/>
          <p:cNvSpPr/>
          <p:nvPr/>
        </p:nvSpPr>
        <p:spPr>
          <a:xfrm>
            <a:off x="1866017" y="3925993"/>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cxnSp>
        <p:nvCxnSpPr>
          <p:cNvPr id="7" name="Straight Arrow Connector 6"/>
          <p:cNvCxnSpPr/>
          <p:nvPr/>
        </p:nvCxnSpPr>
        <p:spPr>
          <a:xfrm>
            <a:off x="2292728" y="435422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 name="Oval 7"/>
          <p:cNvSpPr/>
          <p:nvPr/>
        </p:nvSpPr>
        <p:spPr>
          <a:xfrm>
            <a:off x="2475617" y="490135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9" name="Straight Arrow Connector 8"/>
          <p:cNvCxnSpPr/>
          <p:nvPr/>
        </p:nvCxnSpPr>
        <p:spPr>
          <a:xfrm flipH="1">
            <a:off x="1726386" y="4404469"/>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Oval 9"/>
          <p:cNvSpPr/>
          <p:nvPr/>
        </p:nvSpPr>
        <p:spPr>
          <a:xfrm>
            <a:off x="1433132" y="4982626"/>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20" name="Oval 19"/>
          <p:cNvSpPr/>
          <p:nvPr/>
        </p:nvSpPr>
        <p:spPr>
          <a:xfrm>
            <a:off x="4990955" y="3841044"/>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cxnSp>
        <p:nvCxnSpPr>
          <p:cNvPr id="21" name="Straight Arrow Connector 20"/>
          <p:cNvCxnSpPr/>
          <p:nvPr/>
        </p:nvCxnSpPr>
        <p:spPr>
          <a:xfrm>
            <a:off x="5417666" y="4269278"/>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Oval 21"/>
          <p:cNvSpPr/>
          <p:nvPr/>
        </p:nvSpPr>
        <p:spPr>
          <a:xfrm>
            <a:off x="5600555" y="481640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sp>
        <p:nvSpPr>
          <p:cNvPr id="13" name="Right Arrow 12"/>
          <p:cNvSpPr/>
          <p:nvPr/>
        </p:nvSpPr>
        <p:spPr>
          <a:xfrm>
            <a:off x="3109458" y="4237015"/>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4" name="TextBox 13"/>
          <p:cNvSpPr txBox="1"/>
          <p:nvPr/>
        </p:nvSpPr>
        <p:spPr>
          <a:xfrm>
            <a:off x="2786165" y="3841044"/>
            <a:ext cx="2103237" cy="369332"/>
          </a:xfrm>
          <a:prstGeom prst="rect">
            <a:avLst/>
          </a:prstGeom>
          <a:noFill/>
        </p:spPr>
        <p:txBody>
          <a:bodyPr wrap="square" rtlCol="0">
            <a:spAutoFit/>
          </a:bodyPr>
          <a:lstStyle/>
          <a:p>
            <a:r>
              <a:rPr lang="en-GB" dirty="0" smtClean="0"/>
              <a:t>By Deleting 20</a:t>
            </a:r>
            <a:endParaRPr lang="en-GB" dirty="0"/>
          </a:p>
        </p:txBody>
      </p:sp>
      <p:sp>
        <p:nvSpPr>
          <p:cNvPr id="15" name="Oval 14"/>
          <p:cNvSpPr/>
          <p:nvPr/>
        </p:nvSpPr>
        <p:spPr>
          <a:xfrm>
            <a:off x="1894384" y="3896177"/>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cxnSp>
        <p:nvCxnSpPr>
          <p:cNvPr id="41" name="Straight Arrow Connector 40"/>
          <p:cNvCxnSpPr/>
          <p:nvPr/>
        </p:nvCxnSpPr>
        <p:spPr>
          <a:xfrm>
            <a:off x="7712148" y="423968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2" name="Oval 41"/>
          <p:cNvSpPr/>
          <p:nvPr/>
        </p:nvSpPr>
        <p:spPr>
          <a:xfrm>
            <a:off x="7895037" y="4786815"/>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43" name="Straight Arrow Connector 42"/>
          <p:cNvCxnSpPr/>
          <p:nvPr/>
        </p:nvCxnSpPr>
        <p:spPr>
          <a:xfrm flipH="1">
            <a:off x="7145806" y="428993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4" name="Oval 43"/>
          <p:cNvSpPr/>
          <p:nvPr/>
        </p:nvSpPr>
        <p:spPr>
          <a:xfrm>
            <a:off x="6852552" y="4868088"/>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45" name="Oval 44"/>
          <p:cNvSpPr/>
          <p:nvPr/>
        </p:nvSpPr>
        <p:spPr>
          <a:xfrm>
            <a:off x="10410375" y="3726506"/>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cxnSp>
        <p:nvCxnSpPr>
          <p:cNvPr id="46" name="Straight Arrow Connector 45"/>
          <p:cNvCxnSpPr/>
          <p:nvPr/>
        </p:nvCxnSpPr>
        <p:spPr>
          <a:xfrm>
            <a:off x="10837086" y="415474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7" name="Oval 46"/>
          <p:cNvSpPr/>
          <p:nvPr/>
        </p:nvSpPr>
        <p:spPr>
          <a:xfrm>
            <a:off x="11019975" y="4701866"/>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sp>
        <p:nvSpPr>
          <p:cNvPr id="48" name="Right Arrow 47"/>
          <p:cNvSpPr/>
          <p:nvPr/>
        </p:nvSpPr>
        <p:spPr>
          <a:xfrm>
            <a:off x="8528878" y="4122477"/>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9" name="TextBox 48"/>
          <p:cNvSpPr txBox="1"/>
          <p:nvPr/>
        </p:nvSpPr>
        <p:spPr>
          <a:xfrm>
            <a:off x="8205585" y="3726506"/>
            <a:ext cx="2103237" cy="369332"/>
          </a:xfrm>
          <a:prstGeom prst="rect">
            <a:avLst/>
          </a:prstGeom>
          <a:noFill/>
        </p:spPr>
        <p:txBody>
          <a:bodyPr wrap="square" rtlCol="0">
            <a:spAutoFit/>
          </a:bodyPr>
          <a:lstStyle/>
          <a:p>
            <a:r>
              <a:rPr lang="en-GB" dirty="0" smtClean="0"/>
              <a:t>By Deleting 20</a:t>
            </a:r>
            <a:endParaRPr lang="en-GB" dirty="0"/>
          </a:p>
        </p:txBody>
      </p:sp>
      <p:sp>
        <p:nvSpPr>
          <p:cNvPr id="50" name="Oval 49"/>
          <p:cNvSpPr/>
          <p:nvPr/>
        </p:nvSpPr>
        <p:spPr>
          <a:xfrm>
            <a:off x="7313804" y="3781639"/>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2" name="Rectangle 1"/>
          <p:cNvSpPr/>
          <p:nvPr/>
        </p:nvSpPr>
        <p:spPr>
          <a:xfrm>
            <a:off x="955221" y="3347357"/>
            <a:ext cx="5363936" cy="252276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665208" y="3347357"/>
            <a:ext cx="5363936" cy="252276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274885494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5364" y="473529"/>
            <a:ext cx="11299372" cy="5951763"/>
          </a:xfrm>
        </p:spPr>
        <p:txBody>
          <a:bodyPr/>
          <a:lstStyle/>
          <a:p>
            <a:pPr marL="0" indent="0">
              <a:buNone/>
            </a:pPr>
            <a:r>
              <a:rPr lang="en-GB" dirty="0" smtClean="0">
                <a:solidFill>
                  <a:srgbClr val="0070C0"/>
                </a:solidFill>
              </a:rPr>
              <a:t>Case 3 (2 child ) :</a:t>
            </a:r>
          </a:p>
          <a:p>
            <a:pPr>
              <a:buFont typeface="Wingdings" panose="05000000000000000000" pitchFamily="2" charset="2"/>
              <a:buChar char="ü"/>
            </a:pPr>
            <a:r>
              <a:rPr lang="en-GB" dirty="0"/>
              <a:t> </a:t>
            </a:r>
            <a:r>
              <a:rPr lang="en-GB" dirty="0" smtClean="0"/>
              <a:t>if the deleted node is black </a:t>
            </a:r>
            <a:r>
              <a:rPr lang="en-GB" dirty="0" err="1" smtClean="0"/>
              <a:t>color</a:t>
            </a:r>
            <a:r>
              <a:rPr lang="en-GB" dirty="0" smtClean="0"/>
              <a:t> with two black </a:t>
            </a:r>
            <a:r>
              <a:rPr lang="en-GB" dirty="0" err="1" smtClean="0"/>
              <a:t>childs</a:t>
            </a:r>
            <a:r>
              <a:rPr lang="en-GB" dirty="0" smtClean="0"/>
              <a:t> , replace the node with the right minimum child or left maximum child then make a double black node on that side.</a:t>
            </a:r>
          </a:p>
          <a:p>
            <a:pPr marL="0" indent="0">
              <a:buNone/>
            </a:pPr>
            <a:r>
              <a:rPr lang="en-GB" dirty="0" smtClean="0"/>
              <a:t>Example :</a:t>
            </a:r>
          </a:p>
          <a:p>
            <a:pPr marL="0" indent="0">
              <a:buNone/>
            </a:pPr>
            <a:endParaRPr lang="en-GB" dirty="0" smtClean="0"/>
          </a:p>
          <a:p>
            <a:pPr marL="0" indent="0">
              <a:buNone/>
            </a:pPr>
            <a:endParaRPr lang="en-GB" dirty="0"/>
          </a:p>
        </p:txBody>
      </p:sp>
      <p:sp>
        <p:nvSpPr>
          <p:cNvPr id="21" name="Footer Placeholder 20"/>
          <p:cNvSpPr>
            <a:spLocks noGrp="1"/>
          </p:cNvSpPr>
          <p:nvPr>
            <p:ph type="ftr" sz="quarter" idx="11"/>
          </p:nvPr>
        </p:nvSpPr>
        <p:spPr/>
        <p:txBody>
          <a:bodyPr/>
          <a:lstStyle/>
          <a:p>
            <a:r>
              <a:rPr lang="en-US" smtClean="0"/>
              <a:t>Data Structures-T.Anil Kumar</a:t>
            </a:r>
            <a:endParaRPr lang="en-GB"/>
          </a:p>
        </p:txBody>
      </p:sp>
      <p:sp>
        <p:nvSpPr>
          <p:cNvPr id="22" name="Slide Number Placeholder 21"/>
          <p:cNvSpPr>
            <a:spLocks noGrp="1"/>
          </p:cNvSpPr>
          <p:nvPr>
            <p:ph type="sldNum" sz="quarter" idx="12"/>
          </p:nvPr>
        </p:nvSpPr>
        <p:spPr/>
        <p:txBody>
          <a:bodyPr/>
          <a:lstStyle/>
          <a:p>
            <a:fld id="{5D4E2C8B-8E96-4A57-BA2A-EDE9FEEBC7F4}" type="slidenum">
              <a:rPr lang="en-GB" smtClean="0"/>
              <a:pPr/>
              <a:t>57</a:t>
            </a:fld>
            <a:endParaRPr lang="en-GB"/>
          </a:p>
        </p:txBody>
      </p:sp>
      <p:cxnSp>
        <p:nvCxnSpPr>
          <p:cNvPr id="4" name="Straight Arrow Connector 3"/>
          <p:cNvCxnSpPr/>
          <p:nvPr/>
        </p:nvCxnSpPr>
        <p:spPr>
          <a:xfrm>
            <a:off x="2300892" y="391335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 name="Oval 4"/>
          <p:cNvSpPr/>
          <p:nvPr/>
        </p:nvSpPr>
        <p:spPr>
          <a:xfrm>
            <a:off x="2483781" y="4460481"/>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6" name="Straight Arrow Connector 5"/>
          <p:cNvCxnSpPr/>
          <p:nvPr/>
        </p:nvCxnSpPr>
        <p:spPr>
          <a:xfrm flipH="1">
            <a:off x="1734550" y="3963597"/>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Oval 6"/>
          <p:cNvSpPr/>
          <p:nvPr/>
        </p:nvSpPr>
        <p:spPr>
          <a:xfrm>
            <a:off x="1441296" y="454175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8" name="Oval 7"/>
          <p:cNvSpPr/>
          <p:nvPr/>
        </p:nvSpPr>
        <p:spPr>
          <a:xfrm>
            <a:off x="1902548" y="3455305"/>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10" name="Oval 9"/>
          <p:cNvSpPr/>
          <p:nvPr/>
        </p:nvSpPr>
        <p:spPr>
          <a:xfrm>
            <a:off x="5544358" y="341949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r>
              <a:rPr lang="en-GB" sz="1500" dirty="0"/>
              <a:t>2</a:t>
            </a:r>
          </a:p>
        </p:txBody>
      </p:sp>
      <p:cxnSp>
        <p:nvCxnSpPr>
          <p:cNvPr id="11" name="Straight Arrow Connector 10"/>
          <p:cNvCxnSpPr/>
          <p:nvPr/>
        </p:nvCxnSpPr>
        <p:spPr>
          <a:xfrm>
            <a:off x="6046830" y="384565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flipH="1">
            <a:off x="5364574" y="3874885"/>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Oval 12"/>
          <p:cNvSpPr/>
          <p:nvPr/>
        </p:nvSpPr>
        <p:spPr>
          <a:xfrm>
            <a:off x="5067858" y="4405552"/>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15</a:t>
            </a:r>
            <a:endParaRPr lang="en-GB" sz="1500" dirty="0"/>
          </a:p>
        </p:txBody>
      </p:sp>
      <p:sp>
        <p:nvSpPr>
          <p:cNvPr id="14" name="Oval 13"/>
          <p:cNvSpPr/>
          <p:nvPr/>
        </p:nvSpPr>
        <p:spPr>
          <a:xfrm>
            <a:off x="6174796" y="439510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val 14"/>
          <p:cNvSpPr/>
          <p:nvPr/>
        </p:nvSpPr>
        <p:spPr>
          <a:xfrm>
            <a:off x="6272090" y="447575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N</a:t>
            </a:r>
          </a:p>
        </p:txBody>
      </p:sp>
      <p:sp>
        <p:nvSpPr>
          <p:cNvPr id="16" name="Right Arrow 15"/>
          <p:cNvSpPr/>
          <p:nvPr/>
        </p:nvSpPr>
        <p:spPr>
          <a:xfrm>
            <a:off x="3329296" y="3832071"/>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7" name="TextBox 16"/>
          <p:cNvSpPr txBox="1"/>
          <p:nvPr/>
        </p:nvSpPr>
        <p:spPr>
          <a:xfrm>
            <a:off x="3006003" y="3436100"/>
            <a:ext cx="2103237" cy="369332"/>
          </a:xfrm>
          <a:prstGeom prst="rect">
            <a:avLst/>
          </a:prstGeom>
          <a:noFill/>
        </p:spPr>
        <p:txBody>
          <a:bodyPr wrap="square" rtlCol="0">
            <a:spAutoFit/>
          </a:bodyPr>
          <a:lstStyle/>
          <a:p>
            <a:r>
              <a:rPr lang="en-GB" dirty="0" smtClean="0"/>
              <a:t>By Deleting 20</a:t>
            </a:r>
            <a:endParaRPr lang="en-GB" dirty="0"/>
          </a:p>
        </p:txBody>
      </p:sp>
      <p:sp>
        <p:nvSpPr>
          <p:cNvPr id="18" name="Rectangle 17"/>
          <p:cNvSpPr/>
          <p:nvPr/>
        </p:nvSpPr>
        <p:spPr>
          <a:xfrm>
            <a:off x="1151164" y="2914650"/>
            <a:ext cx="6270172" cy="249827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264720517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5"/>
                </a:solidFill>
              </a:rPr>
              <a:t>Deletion of Double black nodes </a:t>
            </a:r>
            <a:endParaRPr lang="en-GB" dirty="0">
              <a:solidFill>
                <a:schemeClr val="accent5"/>
              </a:solidFill>
            </a:endParaRPr>
          </a:p>
        </p:txBody>
      </p:sp>
      <p:sp>
        <p:nvSpPr>
          <p:cNvPr id="3" name="Content Placeholder 2"/>
          <p:cNvSpPr>
            <a:spLocks noGrp="1"/>
          </p:cNvSpPr>
          <p:nvPr>
            <p:ph idx="1"/>
          </p:nvPr>
        </p:nvSpPr>
        <p:spPr/>
        <p:txBody>
          <a:bodyPr/>
          <a:lstStyle/>
          <a:p>
            <a:pPr marL="0" indent="0">
              <a:buNone/>
            </a:pPr>
            <a:r>
              <a:rPr lang="en-GB" dirty="0" smtClean="0">
                <a:solidFill>
                  <a:srgbClr val="0070C0"/>
                </a:solidFill>
              </a:rPr>
              <a:t>Case 1:</a:t>
            </a:r>
          </a:p>
          <a:p>
            <a:pPr marL="0" indent="0">
              <a:buNone/>
            </a:pPr>
            <a:r>
              <a:rPr lang="en-GB" dirty="0"/>
              <a:t>	</a:t>
            </a:r>
            <a:r>
              <a:rPr lang="en-GB" dirty="0" smtClean="0"/>
              <a:t>if the parent node itself a double black node , make it as a single black node.</a:t>
            </a:r>
          </a:p>
          <a:p>
            <a:pPr marL="0" indent="0">
              <a:buNone/>
            </a:pPr>
            <a:r>
              <a:rPr lang="en-GB" dirty="0" smtClean="0"/>
              <a:t>Example :</a:t>
            </a:r>
          </a:p>
          <a:p>
            <a:pPr marL="0" indent="0">
              <a:buNone/>
            </a:pPr>
            <a:endParaRPr lang="en-GB" dirty="0" smtClean="0"/>
          </a:p>
          <a:p>
            <a:pPr marL="0" indent="0">
              <a:buNone/>
            </a:pPr>
            <a:endParaRPr lang="en-GB" dirty="0" smtClean="0"/>
          </a:p>
        </p:txBody>
      </p:sp>
      <p:sp>
        <p:nvSpPr>
          <p:cNvPr id="18" name="Footer Placeholder 17"/>
          <p:cNvSpPr>
            <a:spLocks noGrp="1"/>
          </p:cNvSpPr>
          <p:nvPr>
            <p:ph type="ftr" sz="quarter" idx="11"/>
          </p:nvPr>
        </p:nvSpPr>
        <p:spPr/>
        <p:txBody>
          <a:bodyPr/>
          <a:lstStyle/>
          <a:p>
            <a:r>
              <a:rPr lang="en-US" smtClean="0"/>
              <a:t>Data Structures-T.Anil Kumar</a:t>
            </a:r>
            <a:endParaRPr lang="en-GB"/>
          </a:p>
        </p:txBody>
      </p:sp>
      <p:sp>
        <p:nvSpPr>
          <p:cNvPr id="19" name="Slide Number Placeholder 18"/>
          <p:cNvSpPr>
            <a:spLocks noGrp="1"/>
          </p:cNvSpPr>
          <p:nvPr>
            <p:ph type="sldNum" sz="quarter" idx="12"/>
          </p:nvPr>
        </p:nvSpPr>
        <p:spPr/>
        <p:txBody>
          <a:bodyPr/>
          <a:lstStyle/>
          <a:p>
            <a:fld id="{5D4E2C8B-8E96-4A57-BA2A-EDE9FEEBC7F4}" type="slidenum">
              <a:rPr lang="en-GB" smtClean="0"/>
              <a:pPr/>
              <a:t>58</a:t>
            </a:fld>
            <a:endParaRPr lang="en-GB"/>
          </a:p>
        </p:txBody>
      </p:sp>
      <p:sp>
        <p:nvSpPr>
          <p:cNvPr id="4" name="Oval 3"/>
          <p:cNvSpPr/>
          <p:nvPr/>
        </p:nvSpPr>
        <p:spPr>
          <a:xfrm>
            <a:off x="2100817" y="3897087"/>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val 4"/>
          <p:cNvSpPr/>
          <p:nvPr/>
        </p:nvSpPr>
        <p:spPr>
          <a:xfrm>
            <a:off x="2198111" y="3977730"/>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cxnSp>
        <p:nvCxnSpPr>
          <p:cNvPr id="6" name="Straight Arrow Connector 5"/>
          <p:cNvCxnSpPr/>
          <p:nvPr/>
        </p:nvCxnSpPr>
        <p:spPr>
          <a:xfrm flipH="1">
            <a:off x="1949917" y="4404723"/>
            <a:ext cx="301799"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 name="Straight Arrow Connector 6"/>
          <p:cNvCxnSpPr/>
          <p:nvPr/>
        </p:nvCxnSpPr>
        <p:spPr>
          <a:xfrm>
            <a:off x="2498133" y="4397982"/>
            <a:ext cx="312146" cy="542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 name="Rectangle 7"/>
          <p:cNvSpPr/>
          <p:nvPr/>
        </p:nvSpPr>
        <p:spPr>
          <a:xfrm>
            <a:off x="1588440" y="4965161"/>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9" name="Rectangle 8"/>
          <p:cNvSpPr/>
          <p:nvPr/>
        </p:nvSpPr>
        <p:spPr>
          <a:xfrm>
            <a:off x="2626325" y="4935390"/>
            <a:ext cx="589273"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0" name="Oval 9"/>
          <p:cNvSpPr/>
          <p:nvPr/>
        </p:nvSpPr>
        <p:spPr>
          <a:xfrm>
            <a:off x="6258610" y="3936011"/>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1</a:t>
            </a:r>
            <a:endParaRPr lang="en-GB" sz="1500" dirty="0"/>
          </a:p>
        </p:txBody>
      </p:sp>
      <p:cxnSp>
        <p:nvCxnSpPr>
          <p:cNvPr id="11" name="Straight Arrow Connector 10"/>
          <p:cNvCxnSpPr/>
          <p:nvPr/>
        </p:nvCxnSpPr>
        <p:spPr>
          <a:xfrm>
            <a:off x="6761082" y="436217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p:cNvSpPr/>
          <p:nvPr/>
        </p:nvSpPr>
        <p:spPr>
          <a:xfrm>
            <a:off x="5798851" y="493539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sp>
        <p:nvSpPr>
          <p:cNvPr id="13" name="Rectangle 12"/>
          <p:cNvSpPr/>
          <p:nvPr/>
        </p:nvSpPr>
        <p:spPr>
          <a:xfrm>
            <a:off x="6862271" y="4935390"/>
            <a:ext cx="583439" cy="304771"/>
          </a:xfrm>
          <a:prstGeom prst="rect">
            <a:avLst/>
          </a:prstGeom>
          <a:effectLst>
            <a:outerShdw blurRad="50800" dist="38100" dir="2700000" algn="tl"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400" dirty="0" smtClean="0"/>
              <a:t>NULL</a:t>
            </a:r>
            <a:endParaRPr lang="en-GB" sz="1400" dirty="0"/>
          </a:p>
        </p:txBody>
      </p:sp>
      <p:cxnSp>
        <p:nvCxnSpPr>
          <p:cNvPr id="14" name="Straight Arrow Connector 13"/>
          <p:cNvCxnSpPr/>
          <p:nvPr/>
        </p:nvCxnSpPr>
        <p:spPr>
          <a:xfrm flipH="1">
            <a:off x="6078826" y="4391401"/>
            <a:ext cx="298811" cy="53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Right Arrow 14"/>
          <p:cNvSpPr/>
          <p:nvPr/>
        </p:nvSpPr>
        <p:spPr>
          <a:xfrm>
            <a:off x="3799107" y="4151770"/>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6" name="Rectangle 15"/>
          <p:cNvSpPr/>
          <p:nvPr/>
        </p:nvSpPr>
        <p:spPr>
          <a:xfrm>
            <a:off x="1440403" y="3703779"/>
            <a:ext cx="6307503" cy="20602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290918816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p:cNvCxnSpPr/>
          <p:nvPr/>
        </p:nvCxnSpPr>
        <p:spPr>
          <a:xfrm flipH="1">
            <a:off x="1817935" y="4622970"/>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a:off x="2272087" y="458232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 name="Content Placeholder 2"/>
          <p:cNvSpPr>
            <a:spLocks noGrp="1"/>
          </p:cNvSpPr>
          <p:nvPr>
            <p:ph idx="1"/>
          </p:nvPr>
        </p:nvSpPr>
        <p:spPr>
          <a:xfrm>
            <a:off x="465363" y="555171"/>
            <a:ext cx="11234057" cy="5976258"/>
          </a:xfrm>
        </p:spPr>
        <p:txBody>
          <a:bodyPr/>
          <a:lstStyle/>
          <a:p>
            <a:pPr marL="0" indent="0">
              <a:buNone/>
            </a:pPr>
            <a:r>
              <a:rPr lang="en-GB" dirty="0" smtClean="0">
                <a:solidFill>
                  <a:srgbClr val="0070C0"/>
                </a:solidFill>
              </a:rPr>
              <a:t>Case 2 :</a:t>
            </a:r>
          </a:p>
          <a:p>
            <a:pPr marL="0" indent="0">
              <a:buNone/>
            </a:pPr>
            <a:r>
              <a:rPr lang="en-GB" dirty="0"/>
              <a:t> </a:t>
            </a:r>
            <a:r>
              <a:rPr lang="en-GB" dirty="0" smtClean="0"/>
              <a:t>     When sibling of Double black node is red and their parent is black and children of red node are black (both ). Then rotate through parent and change the </a:t>
            </a:r>
            <a:r>
              <a:rPr lang="en-GB" dirty="0" err="1" smtClean="0"/>
              <a:t>colors</a:t>
            </a:r>
            <a:r>
              <a:rPr lang="en-GB" dirty="0" smtClean="0"/>
              <a:t> of parent and sibling .</a:t>
            </a:r>
          </a:p>
          <a:p>
            <a:pPr marL="0" indent="0">
              <a:buNone/>
            </a:pPr>
            <a:r>
              <a:rPr lang="en-GB" dirty="0" smtClean="0"/>
              <a:t>Example :</a:t>
            </a:r>
          </a:p>
          <a:p>
            <a:pPr marL="0" indent="0">
              <a:buNone/>
            </a:pPr>
            <a:endParaRPr lang="en-GB" dirty="0" smtClean="0"/>
          </a:p>
          <a:p>
            <a:pPr marL="0" indent="0">
              <a:buNone/>
            </a:pPr>
            <a:endParaRPr lang="en-GB" dirty="0"/>
          </a:p>
        </p:txBody>
      </p:sp>
      <p:sp>
        <p:nvSpPr>
          <p:cNvPr id="15" name="Footer Placeholder 14"/>
          <p:cNvSpPr>
            <a:spLocks noGrp="1"/>
          </p:cNvSpPr>
          <p:nvPr>
            <p:ph type="ftr" sz="quarter" idx="11"/>
          </p:nvPr>
        </p:nvSpPr>
        <p:spPr/>
        <p:txBody>
          <a:bodyPr/>
          <a:lstStyle/>
          <a:p>
            <a:r>
              <a:rPr lang="en-US" smtClean="0"/>
              <a:t>Data Structures-T.Anil Kumar</a:t>
            </a:r>
            <a:endParaRPr lang="en-GB"/>
          </a:p>
        </p:txBody>
      </p:sp>
      <p:sp>
        <p:nvSpPr>
          <p:cNvPr id="16" name="Slide Number Placeholder 15"/>
          <p:cNvSpPr>
            <a:spLocks noGrp="1"/>
          </p:cNvSpPr>
          <p:nvPr>
            <p:ph type="sldNum" sz="quarter" idx="12"/>
          </p:nvPr>
        </p:nvSpPr>
        <p:spPr/>
        <p:txBody>
          <a:bodyPr/>
          <a:lstStyle/>
          <a:p>
            <a:fld id="{5D4E2C8B-8E96-4A57-BA2A-EDE9FEEBC7F4}" type="slidenum">
              <a:rPr lang="en-GB" smtClean="0"/>
              <a:pPr/>
              <a:t>59</a:t>
            </a:fld>
            <a:endParaRPr lang="en-GB"/>
          </a:p>
        </p:txBody>
      </p:sp>
      <p:cxnSp>
        <p:nvCxnSpPr>
          <p:cNvPr id="4" name="Straight Arrow Connector 3"/>
          <p:cNvCxnSpPr/>
          <p:nvPr/>
        </p:nvCxnSpPr>
        <p:spPr>
          <a:xfrm>
            <a:off x="1753885" y="36031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 name="Straight Arrow Connector 4"/>
          <p:cNvCxnSpPr/>
          <p:nvPr/>
        </p:nvCxnSpPr>
        <p:spPr>
          <a:xfrm flipH="1">
            <a:off x="1232128" y="361390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 name="Oval 5"/>
          <p:cNvSpPr/>
          <p:nvPr/>
        </p:nvSpPr>
        <p:spPr>
          <a:xfrm>
            <a:off x="1355541" y="3145063"/>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7" name="Oval 6"/>
          <p:cNvSpPr/>
          <p:nvPr/>
        </p:nvSpPr>
        <p:spPr>
          <a:xfrm>
            <a:off x="853195" y="418962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950489" y="427027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N</a:t>
            </a:r>
          </a:p>
        </p:txBody>
      </p:sp>
      <p:sp>
        <p:nvSpPr>
          <p:cNvPr id="9" name="Oval 8"/>
          <p:cNvSpPr/>
          <p:nvPr/>
        </p:nvSpPr>
        <p:spPr>
          <a:xfrm>
            <a:off x="1901271" y="4171880"/>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12" name="Oval 11"/>
          <p:cNvSpPr/>
          <p:nvPr/>
        </p:nvSpPr>
        <p:spPr>
          <a:xfrm>
            <a:off x="1519030" y="519293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13" name="Oval 12"/>
          <p:cNvSpPr/>
          <p:nvPr/>
        </p:nvSpPr>
        <p:spPr>
          <a:xfrm>
            <a:off x="2403742" y="5129567"/>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17" name="Curved Right Arrow 16"/>
          <p:cNvSpPr/>
          <p:nvPr/>
        </p:nvSpPr>
        <p:spPr>
          <a:xfrm rot="1042431">
            <a:off x="804637" y="3252087"/>
            <a:ext cx="366405" cy="90183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4" name="Straight Arrow Connector 23"/>
          <p:cNvCxnSpPr/>
          <p:nvPr/>
        </p:nvCxnSpPr>
        <p:spPr>
          <a:xfrm flipH="1">
            <a:off x="4091358" y="4485570"/>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Oval 24"/>
          <p:cNvSpPr/>
          <p:nvPr/>
        </p:nvSpPr>
        <p:spPr>
          <a:xfrm>
            <a:off x="4214771" y="4016732"/>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26" name="Oval 25"/>
          <p:cNvSpPr/>
          <p:nvPr/>
        </p:nvSpPr>
        <p:spPr>
          <a:xfrm>
            <a:off x="3712425" y="5061297"/>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p:cNvSpPr/>
          <p:nvPr/>
        </p:nvSpPr>
        <p:spPr>
          <a:xfrm>
            <a:off x="3809719" y="5141940"/>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N</a:t>
            </a:r>
          </a:p>
        </p:txBody>
      </p:sp>
      <p:cxnSp>
        <p:nvCxnSpPr>
          <p:cNvPr id="30" name="Straight Arrow Connector 29"/>
          <p:cNvCxnSpPr/>
          <p:nvPr/>
        </p:nvCxnSpPr>
        <p:spPr>
          <a:xfrm flipH="1">
            <a:off x="4513676" y="3439455"/>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1" name="Oval 30"/>
          <p:cNvSpPr/>
          <p:nvPr/>
        </p:nvSpPr>
        <p:spPr>
          <a:xfrm>
            <a:off x="4642579" y="2987696"/>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cxnSp>
        <p:nvCxnSpPr>
          <p:cNvPr id="32" name="Straight Arrow Connector 31"/>
          <p:cNvCxnSpPr/>
          <p:nvPr/>
        </p:nvCxnSpPr>
        <p:spPr>
          <a:xfrm>
            <a:off x="4637088" y="443982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Oval 32"/>
          <p:cNvSpPr/>
          <p:nvPr/>
        </p:nvSpPr>
        <p:spPr>
          <a:xfrm>
            <a:off x="4785966" y="5008590"/>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cxnSp>
        <p:nvCxnSpPr>
          <p:cNvPr id="34" name="Straight Arrow Connector 33"/>
          <p:cNvCxnSpPr/>
          <p:nvPr/>
        </p:nvCxnSpPr>
        <p:spPr>
          <a:xfrm>
            <a:off x="5084241" y="342712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Oval 34"/>
          <p:cNvSpPr/>
          <p:nvPr/>
        </p:nvSpPr>
        <p:spPr>
          <a:xfrm>
            <a:off x="5215896" y="397436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cxnSp>
        <p:nvCxnSpPr>
          <p:cNvPr id="40" name="Straight Arrow Connector 39"/>
          <p:cNvCxnSpPr/>
          <p:nvPr/>
        </p:nvCxnSpPr>
        <p:spPr>
          <a:xfrm flipH="1">
            <a:off x="7776859" y="4389398"/>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1" name="Oval 40"/>
          <p:cNvSpPr/>
          <p:nvPr/>
        </p:nvSpPr>
        <p:spPr>
          <a:xfrm>
            <a:off x="7900272" y="3920560"/>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2</a:t>
            </a:r>
            <a:r>
              <a:rPr lang="en-GB" sz="1500" dirty="0" smtClean="0"/>
              <a:t>0</a:t>
            </a:r>
            <a:endParaRPr lang="en-GB" sz="1500" dirty="0"/>
          </a:p>
        </p:txBody>
      </p:sp>
      <p:sp>
        <p:nvSpPr>
          <p:cNvPr id="42" name="Oval 41"/>
          <p:cNvSpPr/>
          <p:nvPr/>
        </p:nvSpPr>
        <p:spPr>
          <a:xfrm>
            <a:off x="7397926" y="4965125"/>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val 42"/>
          <p:cNvSpPr/>
          <p:nvPr/>
        </p:nvSpPr>
        <p:spPr>
          <a:xfrm>
            <a:off x="7495220" y="5045768"/>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N</a:t>
            </a:r>
          </a:p>
        </p:txBody>
      </p:sp>
      <p:cxnSp>
        <p:nvCxnSpPr>
          <p:cNvPr id="44" name="Straight Arrow Connector 43"/>
          <p:cNvCxnSpPr/>
          <p:nvPr/>
        </p:nvCxnSpPr>
        <p:spPr>
          <a:xfrm flipH="1">
            <a:off x="8199177" y="3343283"/>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Oval 44"/>
          <p:cNvSpPr/>
          <p:nvPr/>
        </p:nvSpPr>
        <p:spPr>
          <a:xfrm>
            <a:off x="8328080" y="2891524"/>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cxnSp>
        <p:nvCxnSpPr>
          <p:cNvPr id="46" name="Straight Arrow Connector 45"/>
          <p:cNvCxnSpPr/>
          <p:nvPr/>
        </p:nvCxnSpPr>
        <p:spPr>
          <a:xfrm>
            <a:off x="8322589" y="434365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7" name="Oval 46"/>
          <p:cNvSpPr/>
          <p:nvPr/>
        </p:nvSpPr>
        <p:spPr>
          <a:xfrm>
            <a:off x="8471467" y="4912418"/>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cxnSp>
        <p:nvCxnSpPr>
          <p:cNvPr id="48" name="Straight Arrow Connector 47"/>
          <p:cNvCxnSpPr/>
          <p:nvPr/>
        </p:nvCxnSpPr>
        <p:spPr>
          <a:xfrm>
            <a:off x="8769742" y="333095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9" name="Oval 48"/>
          <p:cNvSpPr/>
          <p:nvPr/>
        </p:nvSpPr>
        <p:spPr>
          <a:xfrm>
            <a:off x="8901397" y="387819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50" name="Right Arrow 49"/>
          <p:cNvSpPr/>
          <p:nvPr/>
        </p:nvSpPr>
        <p:spPr>
          <a:xfrm>
            <a:off x="2586535" y="3676021"/>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51" name="Right Arrow 50"/>
          <p:cNvSpPr/>
          <p:nvPr/>
        </p:nvSpPr>
        <p:spPr>
          <a:xfrm>
            <a:off x="6138298" y="3645258"/>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53" name="TextBox 52"/>
          <p:cNvSpPr txBox="1"/>
          <p:nvPr/>
        </p:nvSpPr>
        <p:spPr>
          <a:xfrm>
            <a:off x="838200" y="6026433"/>
            <a:ext cx="9314905" cy="369332"/>
          </a:xfrm>
          <a:prstGeom prst="rect">
            <a:avLst/>
          </a:prstGeom>
          <a:solidFill>
            <a:schemeClr val="bg2"/>
          </a:solidFill>
        </p:spPr>
        <p:txBody>
          <a:bodyPr wrap="square" rtlCol="0">
            <a:spAutoFit/>
          </a:bodyPr>
          <a:lstStyle/>
          <a:p>
            <a:r>
              <a:rPr lang="en-GB" dirty="0" smtClean="0">
                <a:solidFill>
                  <a:srgbClr val="FF0000"/>
                </a:solidFill>
              </a:rPr>
              <a:t>Note : Apply other cases to get Red black tree without Double black node </a:t>
            </a:r>
            <a:endParaRPr lang="en-GB" dirty="0">
              <a:solidFill>
                <a:srgbClr val="FF0000"/>
              </a:solidFill>
            </a:endParaRPr>
          </a:p>
        </p:txBody>
      </p:sp>
    </p:spTree>
    <p:extLst>
      <p:ext uri="{BB962C8B-B14F-4D97-AF65-F5344CB8AC3E}">
        <p14:creationId xmlns:p14="http://schemas.microsoft.com/office/powerpoint/2010/main" xmlns="" val="4127501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Rectangle 2"/>
          <p:cNvSpPr>
            <a:spLocks noGrp="1" noChangeArrowheads="1"/>
          </p:cNvSpPr>
          <p:nvPr>
            <p:ph type="title"/>
          </p:nvPr>
        </p:nvSpPr>
        <p:spPr>
          <a:xfrm>
            <a:off x="695089" y="1433498"/>
            <a:ext cx="8596668" cy="1320800"/>
          </a:xfrm>
        </p:spPr>
        <p:txBody>
          <a:bodyPr/>
          <a:lstStyle/>
          <a:p>
            <a:r>
              <a:rPr lang="en-US" dirty="0"/>
              <a:t>Insert</a:t>
            </a:r>
          </a:p>
        </p:txBody>
      </p:sp>
      <p:sp>
        <p:nvSpPr>
          <p:cNvPr id="327683" name="Rectangle 3"/>
          <p:cNvSpPr>
            <a:spLocks noGrp="1" noChangeArrowheads="1"/>
          </p:cNvSpPr>
          <p:nvPr>
            <p:ph type="body" idx="1"/>
          </p:nvPr>
        </p:nvSpPr>
        <p:spPr>
          <a:xfrm>
            <a:off x="5302928" y="1981200"/>
            <a:ext cx="4419600" cy="4876800"/>
          </a:xfrm>
          <a:solidFill>
            <a:srgbClr val="C0C0C0">
              <a:alpha val="50000"/>
            </a:srgbClr>
          </a:solidFill>
          <a:ln/>
        </p:spPr>
        <p:txBody>
          <a:bodyPr>
            <a:normAutofit fontScale="85000" lnSpcReduction="20000"/>
          </a:bodyPr>
          <a:lstStyle/>
          <a:p>
            <a:pPr>
              <a:buClr>
                <a:schemeClr val="tx1"/>
              </a:buClr>
              <a:buFont typeface="Wingdings" panose="05000000000000000000" pitchFamily="2" charset="2"/>
              <a:buNone/>
            </a:pPr>
            <a:r>
              <a:rPr lang="en-US" sz="1600" b="1" dirty="0">
                <a:latin typeface="Courier New" panose="02070309020205020404" pitchFamily="49" charset="0"/>
              </a:rPr>
              <a:t>void</a:t>
            </a:r>
          </a:p>
          <a:p>
            <a:pPr>
              <a:buClr>
                <a:schemeClr val="tx1"/>
              </a:buClr>
              <a:buFont typeface="Wingdings" panose="05000000000000000000" pitchFamily="2" charset="2"/>
              <a:buNone/>
            </a:pPr>
            <a:r>
              <a:rPr lang="en-US" sz="1600" b="1" dirty="0">
                <a:latin typeface="Courier New" panose="02070309020205020404" pitchFamily="49" charset="0"/>
              </a:rPr>
              <a:t>insert(Comparable x, Node * t)</a:t>
            </a:r>
          </a:p>
          <a:p>
            <a:pPr>
              <a:buClr>
                <a:schemeClr val="tx1"/>
              </a:buClr>
              <a:buFont typeface="Wingdings" panose="05000000000000000000" pitchFamily="2" charset="2"/>
              <a:buNone/>
            </a:pPr>
            <a:r>
              <a:rPr lang="en-US" sz="1600" b="1" dirty="0">
                <a:latin typeface="Courier New" panose="02070309020205020404" pitchFamily="49" charset="0"/>
              </a:rPr>
              <a:t>{</a:t>
            </a:r>
          </a:p>
          <a:p>
            <a:pPr>
              <a:buClr>
                <a:schemeClr val="tx1"/>
              </a:buClr>
              <a:buFont typeface="Wingdings" panose="05000000000000000000" pitchFamily="2" charset="2"/>
              <a:buNone/>
            </a:pPr>
            <a:r>
              <a:rPr lang="en-US" sz="1600" b="1" dirty="0">
                <a:latin typeface="Courier New" panose="02070309020205020404" pitchFamily="49" charset="0"/>
              </a:rPr>
              <a:t>  if ( t == NULL ) {</a:t>
            </a:r>
          </a:p>
          <a:p>
            <a:pPr>
              <a:buClr>
                <a:schemeClr val="tx1"/>
              </a:buClr>
              <a:buFont typeface="Wingdings" panose="05000000000000000000" pitchFamily="2" charset="2"/>
              <a:buNone/>
            </a:pPr>
            <a:r>
              <a:rPr lang="en-US" sz="1600" b="1" dirty="0">
                <a:latin typeface="Courier New" panose="02070309020205020404" pitchFamily="49" charset="0"/>
              </a:rPr>
              <a:t>    t = new Node(x);</a:t>
            </a:r>
          </a:p>
          <a:p>
            <a:pPr>
              <a:buClr>
                <a:schemeClr val="tx1"/>
              </a:buClr>
              <a:buFont typeface="Wingdings" panose="05000000000000000000" pitchFamily="2" charset="2"/>
              <a:buNone/>
            </a:pPr>
            <a:endParaRPr lang="en-US" sz="1600" b="1" dirty="0">
              <a:latin typeface="Courier New" panose="02070309020205020404" pitchFamily="49" charset="0"/>
            </a:endParaRPr>
          </a:p>
          <a:p>
            <a:pPr>
              <a:buClr>
                <a:schemeClr val="tx1"/>
              </a:buClr>
              <a:buFont typeface="Wingdings" panose="05000000000000000000" pitchFamily="2" charset="2"/>
              <a:buNone/>
            </a:pPr>
            <a:r>
              <a:rPr lang="en-US" sz="1600" b="1" dirty="0">
                <a:latin typeface="Courier New" panose="02070309020205020404" pitchFamily="49" charset="0"/>
              </a:rPr>
              <a:t>  } else if (x &lt; t-&gt;key) {</a:t>
            </a:r>
          </a:p>
          <a:p>
            <a:pPr>
              <a:buClr>
                <a:schemeClr val="tx1"/>
              </a:buClr>
              <a:buFont typeface="Wingdings" panose="05000000000000000000" pitchFamily="2" charset="2"/>
              <a:buNone/>
            </a:pPr>
            <a:r>
              <a:rPr lang="en-US" sz="1600" b="1" dirty="0">
                <a:latin typeface="Courier New" panose="02070309020205020404" pitchFamily="49" charset="0"/>
              </a:rPr>
              <a:t>    insert( x, t-&gt;left );</a:t>
            </a:r>
          </a:p>
          <a:p>
            <a:pPr>
              <a:buClr>
                <a:schemeClr val="tx1"/>
              </a:buClr>
              <a:buFont typeface="Wingdings" panose="05000000000000000000" pitchFamily="2" charset="2"/>
              <a:buNone/>
            </a:pPr>
            <a:endParaRPr lang="en-US" sz="1600" b="1" dirty="0">
              <a:latin typeface="Courier New" panose="02070309020205020404" pitchFamily="49" charset="0"/>
            </a:endParaRPr>
          </a:p>
          <a:p>
            <a:pPr>
              <a:buClr>
                <a:schemeClr val="tx1"/>
              </a:buClr>
              <a:buFont typeface="Wingdings" panose="05000000000000000000" pitchFamily="2" charset="2"/>
              <a:buNone/>
            </a:pPr>
            <a:r>
              <a:rPr lang="en-US" sz="1600" b="1" dirty="0">
                <a:latin typeface="Courier New" panose="02070309020205020404" pitchFamily="49" charset="0"/>
              </a:rPr>
              <a:t>  } else if (x &gt; t-&gt;key) {</a:t>
            </a:r>
          </a:p>
          <a:p>
            <a:pPr>
              <a:buClr>
                <a:schemeClr val="tx1"/>
              </a:buClr>
              <a:buFont typeface="Wingdings" panose="05000000000000000000" pitchFamily="2" charset="2"/>
              <a:buNone/>
            </a:pPr>
            <a:r>
              <a:rPr lang="en-US" sz="1600" b="1" dirty="0">
                <a:latin typeface="Courier New" panose="02070309020205020404" pitchFamily="49" charset="0"/>
              </a:rPr>
              <a:t>    insert( x, t-&gt;right );</a:t>
            </a:r>
          </a:p>
          <a:p>
            <a:pPr>
              <a:buClr>
                <a:schemeClr val="tx1"/>
              </a:buClr>
              <a:buFont typeface="Wingdings" panose="05000000000000000000" pitchFamily="2" charset="2"/>
              <a:buNone/>
            </a:pPr>
            <a:r>
              <a:rPr lang="en-US" sz="1600" b="1" dirty="0">
                <a:latin typeface="Courier New" panose="02070309020205020404" pitchFamily="49" charset="0"/>
              </a:rPr>
              <a:t>  </a:t>
            </a:r>
          </a:p>
          <a:p>
            <a:pPr>
              <a:buClr>
                <a:schemeClr val="tx1"/>
              </a:buClr>
              <a:buFont typeface="Wingdings" panose="05000000000000000000" pitchFamily="2" charset="2"/>
              <a:buNone/>
            </a:pPr>
            <a:r>
              <a:rPr lang="en-US" sz="1600" b="1" dirty="0">
                <a:latin typeface="Courier New" panose="02070309020205020404" pitchFamily="49" charset="0"/>
              </a:rPr>
              <a:t>  } else {</a:t>
            </a:r>
          </a:p>
          <a:p>
            <a:pPr>
              <a:buClr>
                <a:schemeClr val="tx1"/>
              </a:buClr>
              <a:buFont typeface="Wingdings" panose="05000000000000000000" pitchFamily="2" charset="2"/>
              <a:buNone/>
            </a:pPr>
            <a:r>
              <a:rPr lang="en-US" sz="1600" b="1" dirty="0">
                <a:latin typeface="Courier New" panose="02070309020205020404" pitchFamily="49" charset="0"/>
              </a:rPr>
              <a:t>    // duplicate</a:t>
            </a:r>
          </a:p>
          <a:p>
            <a:pPr>
              <a:buClr>
                <a:schemeClr val="tx1"/>
              </a:buClr>
              <a:buFont typeface="Wingdings" panose="05000000000000000000" pitchFamily="2" charset="2"/>
              <a:buNone/>
            </a:pPr>
            <a:r>
              <a:rPr lang="en-US" sz="1600" b="1" dirty="0">
                <a:latin typeface="Courier New" panose="02070309020205020404" pitchFamily="49" charset="0"/>
              </a:rPr>
              <a:t>    // handling is app-dependent</a:t>
            </a:r>
          </a:p>
          <a:p>
            <a:pPr>
              <a:buClr>
                <a:schemeClr val="tx1"/>
              </a:buClr>
              <a:buFont typeface="Wingdings" panose="05000000000000000000" pitchFamily="2" charset="2"/>
              <a:buNone/>
            </a:pPr>
            <a:r>
              <a:rPr lang="en-US" sz="1600" b="1" dirty="0">
                <a:latin typeface="Courier New" panose="02070309020205020404" pitchFamily="49" charset="0"/>
              </a:rPr>
              <a:t>}</a:t>
            </a:r>
          </a:p>
        </p:txBody>
      </p:sp>
      <p:sp>
        <p:nvSpPr>
          <p:cNvPr id="327702" name="Rectangle 22"/>
          <p:cNvSpPr>
            <a:spLocks noChangeArrowheads="1"/>
          </p:cNvSpPr>
          <p:nvPr/>
        </p:nvSpPr>
        <p:spPr bwMode="auto">
          <a:xfrm>
            <a:off x="842638" y="3215936"/>
            <a:ext cx="3505200" cy="3886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lvl1pPr eaLnBrk="0" hangingPunct="0">
              <a:defRPr sz="2400">
                <a:solidFill>
                  <a:schemeClr val="tx1"/>
                </a:solidFill>
                <a:latin typeface="Times New Roman" panose="02020603050405020304" pitchFamily="18" charset="0"/>
              </a:defRPr>
            </a:lvl1pPr>
            <a:lvl2pPr indent="-227013" eaLnBrk="0" hangingPunct="0">
              <a:defRPr sz="2400">
                <a:solidFill>
                  <a:schemeClr val="tx1"/>
                </a:solidFill>
                <a:latin typeface="Times New Roman" panose="02020603050405020304" pitchFamily="18" charset="0"/>
              </a:defRPr>
            </a:lvl2pPr>
            <a:lvl3pPr eaLnBrk="0" hangingPunct="0">
              <a:defRPr sz="2400">
                <a:solidFill>
                  <a:schemeClr val="tx1"/>
                </a:solidFill>
                <a:latin typeface="Times New Roman" panose="02020603050405020304" pitchFamily="18" charset="0"/>
              </a:defRPr>
            </a:lvl3pPr>
            <a:lvl4pPr eaLnBrk="0" hangingPunct="0">
              <a:defRPr sz="2400">
                <a:solidFill>
                  <a:schemeClr val="tx1"/>
                </a:solidFill>
                <a:latin typeface="Times New Roman" panose="02020603050405020304" pitchFamily="18" charset="0"/>
              </a:defRPr>
            </a:lvl4pPr>
            <a:lvl5pPr eaLnBrk="0" hangingPunct="0">
              <a:defRPr sz="2400">
                <a:solidFill>
                  <a:schemeClr val="tx1"/>
                </a:solidFill>
                <a:latin typeface="Times New Roman" panose="02020603050405020304" pitchFamily="18" charset="0"/>
              </a:defRPr>
            </a:lvl5pPr>
            <a:lvl6pPr eaLnBrk="0" fontAlgn="base" hangingPunct="0">
              <a:spcBef>
                <a:spcPct val="0"/>
              </a:spcBef>
              <a:spcAft>
                <a:spcPct val="0"/>
              </a:spcAft>
              <a:defRPr sz="2400">
                <a:solidFill>
                  <a:schemeClr val="tx1"/>
                </a:solidFill>
                <a:latin typeface="Times New Roman" panose="02020603050405020304" pitchFamily="18" charset="0"/>
              </a:defRPr>
            </a:lvl6pPr>
            <a:lvl7pPr eaLnBrk="0" fontAlgn="base" hangingPunct="0">
              <a:spcBef>
                <a:spcPct val="0"/>
              </a:spcBef>
              <a:spcAft>
                <a:spcPct val="0"/>
              </a:spcAft>
              <a:defRPr sz="2400">
                <a:solidFill>
                  <a:schemeClr val="tx1"/>
                </a:solidFill>
                <a:latin typeface="Times New Roman" panose="02020603050405020304" pitchFamily="18" charset="0"/>
              </a:defRPr>
            </a:lvl7pPr>
            <a:lvl8pPr eaLnBrk="0" fontAlgn="base" hangingPunct="0">
              <a:spcBef>
                <a:spcPct val="0"/>
              </a:spcBef>
              <a:spcAft>
                <a:spcPct val="0"/>
              </a:spcAft>
              <a:defRPr sz="2400">
                <a:solidFill>
                  <a:schemeClr val="tx1"/>
                </a:solidFill>
                <a:latin typeface="Times New Roman" panose="02020603050405020304" pitchFamily="18" charset="0"/>
              </a:defRPr>
            </a:lvl8pPr>
            <a:lvl9pP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sz="1800" dirty="0">
                <a:solidFill>
                  <a:schemeClr val="tx1">
                    <a:lumMod val="75000"/>
                    <a:lumOff val="25000"/>
                  </a:schemeClr>
                </a:solidFill>
                <a:latin typeface="+mn-lt"/>
              </a:rPr>
              <a:t>Concept:</a:t>
            </a:r>
          </a:p>
          <a:p>
            <a:pPr lvl="1" eaLnBrk="1" hangingPunct="1">
              <a:buClr>
                <a:schemeClr val="hlink"/>
              </a:buClr>
              <a:buSzPct val="110000"/>
              <a:buFont typeface="Wingdings" panose="05000000000000000000" pitchFamily="2" charset="2"/>
              <a:buChar char="§"/>
            </a:pPr>
            <a:r>
              <a:rPr lang="en-US" sz="1800" dirty="0">
                <a:solidFill>
                  <a:schemeClr val="tx1">
                    <a:lumMod val="75000"/>
                    <a:lumOff val="25000"/>
                  </a:schemeClr>
                </a:solidFill>
                <a:latin typeface="+mn-lt"/>
              </a:rPr>
              <a:t>Proceed down tree as in Find</a:t>
            </a:r>
          </a:p>
          <a:p>
            <a:pPr lvl="1" eaLnBrk="1" hangingPunct="1">
              <a:buClr>
                <a:schemeClr val="hlink"/>
              </a:buClr>
              <a:buSzPct val="110000"/>
              <a:buFont typeface="Wingdings" panose="05000000000000000000" pitchFamily="2" charset="2"/>
              <a:buChar char="§"/>
            </a:pPr>
            <a:r>
              <a:rPr lang="en-US" sz="1800" dirty="0">
                <a:solidFill>
                  <a:schemeClr val="tx1">
                    <a:lumMod val="75000"/>
                    <a:lumOff val="25000"/>
                  </a:schemeClr>
                </a:solidFill>
                <a:latin typeface="+mn-lt"/>
              </a:rPr>
              <a:t>If new key not found, then insert a new node at last spot traversed</a:t>
            </a:r>
          </a:p>
        </p:txBody>
      </p:sp>
      <p:sp>
        <p:nvSpPr>
          <p:cNvPr id="7" name="Rectangle 2"/>
          <p:cNvSpPr txBox="1">
            <a:spLocks noChangeArrowheads="1"/>
          </p:cNvSpPr>
          <p:nvPr/>
        </p:nvSpPr>
        <p:spPr>
          <a:xfrm>
            <a:off x="695089" y="660400"/>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1" indent="-227013">
              <a:buClr>
                <a:schemeClr val="hlink"/>
              </a:buClr>
              <a:buSzPct val="110000"/>
              <a:buFont typeface="Wingdings" panose="05000000000000000000" pitchFamily="2" charset="2"/>
              <a:buChar char="§"/>
            </a:pPr>
            <a:r>
              <a:rPr lang="en-US" dirty="0">
                <a:solidFill>
                  <a:schemeClr val="tx1">
                    <a:lumMod val="75000"/>
                    <a:lumOff val="25000"/>
                  </a:schemeClr>
                </a:solidFill>
              </a:rPr>
              <a:t> -&gt;we can do recursive find also</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6</a:t>
            </a:fld>
            <a:endParaRPr lang="en-US"/>
          </a:p>
        </p:txBody>
      </p:sp>
    </p:spTree>
    <p:extLst>
      <p:ext uri="{BB962C8B-B14F-4D97-AF65-F5344CB8AC3E}">
        <p14:creationId xmlns:p14="http://schemas.microsoft.com/office/powerpoint/2010/main" xmlns="" val="151802929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7393" y="432706"/>
            <a:ext cx="11315700" cy="5923643"/>
          </a:xfrm>
        </p:spPr>
        <p:txBody>
          <a:bodyPr/>
          <a:lstStyle/>
          <a:p>
            <a:pPr marL="0" indent="0">
              <a:buNone/>
            </a:pPr>
            <a:r>
              <a:rPr lang="en-GB" dirty="0" smtClean="0">
                <a:solidFill>
                  <a:srgbClr val="0070C0"/>
                </a:solidFill>
              </a:rPr>
              <a:t>Case 3:</a:t>
            </a:r>
          </a:p>
          <a:p>
            <a:pPr marL="0" indent="0">
              <a:buNone/>
            </a:pPr>
            <a:r>
              <a:rPr lang="en-GB" dirty="0"/>
              <a:t> </a:t>
            </a:r>
            <a:r>
              <a:rPr lang="en-GB" dirty="0" smtClean="0"/>
              <a:t>  When the sibling of double black node is black and children of siblings are</a:t>
            </a:r>
          </a:p>
          <a:p>
            <a:pPr marL="0" indent="0">
              <a:buNone/>
            </a:pPr>
            <a:r>
              <a:rPr lang="en-GB" dirty="0" smtClean="0"/>
              <a:t>Black then make the double black node as parent and change the </a:t>
            </a:r>
            <a:r>
              <a:rPr lang="en-GB" dirty="0" err="1" smtClean="0"/>
              <a:t>color</a:t>
            </a:r>
            <a:r>
              <a:rPr lang="en-GB" dirty="0" smtClean="0"/>
              <a:t> of sibling to red </a:t>
            </a:r>
            <a:r>
              <a:rPr lang="en-GB" dirty="0" err="1" smtClean="0"/>
              <a:t>color</a:t>
            </a:r>
            <a:r>
              <a:rPr lang="en-GB" dirty="0" smtClean="0"/>
              <a:t> .</a:t>
            </a:r>
          </a:p>
          <a:p>
            <a:pPr marL="0" indent="0">
              <a:buNone/>
            </a:pPr>
            <a:r>
              <a:rPr lang="en-GB" dirty="0" smtClean="0"/>
              <a:t>Example :</a:t>
            </a:r>
          </a:p>
          <a:p>
            <a:pPr marL="0" indent="0">
              <a:buNone/>
            </a:pPr>
            <a:r>
              <a:rPr lang="en-GB" dirty="0"/>
              <a:t>	</a:t>
            </a:r>
            <a:r>
              <a:rPr lang="en-GB" dirty="0" smtClean="0"/>
              <a:t>  </a:t>
            </a:r>
            <a:endParaRPr lang="en-GB" dirty="0"/>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6" name="Slide Number Placeholder 5"/>
          <p:cNvSpPr>
            <a:spLocks noGrp="1"/>
          </p:cNvSpPr>
          <p:nvPr>
            <p:ph type="sldNum" sz="quarter" idx="12"/>
          </p:nvPr>
        </p:nvSpPr>
        <p:spPr/>
        <p:txBody>
          <a:bodyPr/>
          <a:lstStyle/>
          <a:p>
            <a:fld id="{5D4E2C8B-8E96-4A57-BA2A-EDE9FEEBC7F4}" type="slidenum">
              <a:rPr lang="en-GB" smtClean="0"/>
              <a:pPr/>
              <a:t>60</a:t>
            </a:fld>
            <a:endParaRPr lang="en-GB"/>
          </a:p>
        </p:txBody>
      </p:sp>
      <p:cxnSp>
        <p:nvCxnSpPr>
          <p:cNvPr id="7" name="Straight Arrow Connector 6"/>
          <p:cNvCxnSpPr/>
          <p:nvPr/>
        </p:nvCxnSpPr>
        <p:spPr>
          <a:xfrm flipH="1">
            <a:off x="1817935" y="4622970"/>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p:cNvCxnSpPr/>
          <p:nvPr/>
        </p:nvCxnSpPr>
        <p:spPr>
          <a:xfrm>
            <a:off x="2272087" y="458232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1753885" y="36031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flipH="1">
            <a:off x="1232128" y="361390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Oval 10"/>
          <p:cNvSpPr/>
          <p:nvPr/>
        </p:nvSpPr>
        <p:spPr>
          <a:xfrm>
            <a:off x="1355541" y="3145063"/>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12" name="Oval 11"/>
          <p:cNvSpPr/>
          <p:nvPr/>
        </p:nvSpPr>
        <p:spPr>
          <a:xfrm>
            <a:off x="853195" y="418962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p:cNvSpPr/>
          <p:nvPr/>
        </p:nvSpPr>
        <p:spPr>
          <a:xfrm>
            <a:off x="950489" y="427027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sp>
        <p:nvSpPr>
          <p:cNvPr id="14" name="Oval 13"/>
          <p:cNvSpPr/>
          <p:nvPr/>
        </p:nvSpPr>
        <p:spPr>
          <a:xfrm>
            <a:off x="1901271" y="4171880"/>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15" name="Oval 14"/>
          <p:cNvSpPr/>
          <p:nvPr/>
        </p:nvSpPr>
        <p:spPr>
          <a:xfrm>
            <a:off x="1519030" y="519293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16" name="Oval 15"/>
          <p:cNvSpPr/>
          <p:nvPr/>
        </p:nvSpPr>
        <p:spPr>
          <a:xfrm>
            <a:off x="2403742" y="5129567"/>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17" name="Oval 16"/>
          <p:cNvSpPr/>
          <p:nvPr/>
        </p:nvSpPr>
        <p:spPr>
          <a:xfrm>
            <a:off x="4450924" y="2854294"/>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p:cNvSpPr/>
          <p:nvPr/>
        </p:nvSpPr>
        <p:spPr>
          <a:xfrm>
            <a:off x="4548218" y="2934937"/>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2</a:t>
            </a:r>
          </a:p>
        </p:txBody>
      </p:sp>
      <p:cxnSp>
        <p:nvCxnSpPr>
          <p:cNvPr id="19" name="Straight Arrow Connector 18"/>
          <p:cNvCxnSpPr/>
          <p:nvPr/>
        </p:nvCxnSpPr>
        <p:spPr>
          <a:xfrm flipH="1">
            <a:off x="4327511" y="3394527"/>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Oval 19"/>
          <p:cNvSpPr/>
          <p:nvPr/>
        </p:nvSpPr>
        <p:spPr>
          <a:xfrm>
            <a:off x="3984222" y="3969829"/>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1</a:t>
            </a:r>
          </a:p>
        </p:txBody>
      </p:sp>
      <p:cxnSp>
        <p:nvCxnSpPr>
          <p:cNvPr id="21" name="Straight Arrow Connector 20"/>
          <p:cNvCxnSpPr/>
          <p:nvPr/>
        </p:nvCxnSpPr>
        <p:spPr>
          <a:xfrm flipH="1">
            <a:off x="5014808" y="4387179"/>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p:nvPr/>
        </p:nvCxnSpPr>
        <p:spPr>
          <a:xfrm>
            <a:off x="5468960" y="4346538"/>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Straight Arrow Connector 22"/>
          <p:cNvCxnSpPr/>
          <p:nvPr/>
        </p:nvCxnSpPr>
        <p:spPr>
          <a:xfrm>
            <a:off x="4950758" y="336732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Oval 23"/>
          <p:cNvSpPr/>
          <p:nvPr/>
        </p:nvSpPr>
        <p:spPr>
          <a:xfrm>
            <a:off x="5098144" y="3936089"/>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25" name="Oval 24"/>
          <p:cNvSpPr/>
          <p:nvPr/>
        </p:nvSpPr>
        <p:spPr>
          <a:xfrm>
            <a:off x="4715903" y="495714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26" name="Oval 25"/>
          <p:cNvSpPr/>
          <p:nvPr/>
        </p:nvSpPr>
        <p:spPr>
          <a:xfrm>
            <a:off x="5600615" y="489377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27" name="Oval 26"/>
          <p:cNvSpPr/>
          <p:nvPr/>
        </p:nvSpPr>
        <p:spPr>
          <a:xfrm>
            <a:off x="8171546" y="264416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val 27"/>
          <p:cNvSpPr/>
          <p:nvPr/>
        </p:nvSpPr>
        <p:spPr>
          <a:xfrm>
            <a:off x="8268840" y="272481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a:t>2</a:t>
            </a:r>
          </a:p>
        </p:txBody>
      </p:sp>
      <p:cxnSp>
        <p:nvCxnSpPr>
          <p:cNvPr id="29" name="Straight Arrow Connector 28"/>
          <p:cNvCxnSpPr/>
          <p:nvPr/>
        </p:nvCxnSpPr>
        <p:spPr>
          <a:xfrm flipH="1">
            <a:off x="8048133" y="318440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Oval 29"/>
          <p:cNvSpPr/>
          <p:nvPr/>
        </p:nvSpPr>
        <p:spPr>
          <a:xfrm>
            <a:off x="7704844" y="3759703"/>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1</a:t>
            </a:r>
          </a:p>
        </p:txBody>
      </p:sp>
      <p:cxnSp>
        <p:nvCxnSpPr>
          <p:cNvPr id="31" name="Straight Arrow Connector 30"/>
          <p:cNvCxnSpPr/>
          <p:nvPr/>
        </p:nvCxnSpPr>
        <p:spPr>
          <a:xfrm flipH="1">
            <a:off x="8735430" y="4177053"/>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p:cNvCxnSpPr/>
          <p:nvPr/>
        </p:nvCxnSpPr>
        <p:spPr>
          <a:xfrm>
            <a:off x="9189582" y="413641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p:cNvCxnSpPr/>
          <p:nvPr/>
        </p:nvCxnSpPr>
        <p:spPr>
          <a:xfrm>
            <a:off x="8671380" y="3157196"/>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Oval 33"/>
          <p:cNvSpPr/>
          <p:nvPr/>
        </p:nvSpPr>
        <p:spPr>
          <a:xfrm>
            <a:off x="8818766" y="3725963"/>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35" name="Oval 34"/>
          <p:cNvSpPr/>
          <p:nvPr/>
        </p:nvSpPr>
        <p:spPr>
          <a:xfrm>
            <a:off x="8436525" y="4747018"/>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36" name="Oval 35"/>
          <p:cNvSpPr/>
          <p:nvPr/>
        </p:nvSpPr>
        <p:spPr>
          <a:xfrm>
            <a:off x="9321237" y="4683650"/>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37" name="Right Arrow 36"/>
          <p:cNvSpPr/>
          <p:nvPr/>
        </p:nvSpPr>
        <p:spPr>
          <a:xfrm>
            <a:off x="2447001" y="3640578"/>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38" name="Right Arrow 37"/>
          <p:cNvSpPr/>
          <p:nvPr/>
        </p:nvSpPr>
        <p:spPr>
          <a:xfrm>
            <a:off x="5993700" y="3611997"/>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39" name="TextBox 38"/>
          <p:cNvSpPr txBox="1"/>
          <p:nvPr/>
        </p:nvSpPr>
        <p:spPr>
          <a:xfrm>
            <a:off x="697251" y="5844658"/>
            <a:ext cx="9314905" cy="369332"/>
          </a:xfrm>
          <a:prstGeom prst="rect">
            <a:avLst/>
          </a:prstGeom>
          <a:solidFill>
            <a:schemeClr val="bg2"/>
          </a:solidFill>
        </p:spPr>
        <p:txBody>
          <a:bodyPr wrap="square" rtlCol="0">
            <a:spAutoFit/>
          </a:bodyPr>
          <a:lstStyle/>
          <a:p>
            <a:r>
              <a:rPr lang="en-GB" dirty="0" smtClean="0">
                <a:solidFill>
                  <a:srgbClr val="FF0000"/>
                </a:solidFill>
              </a:rPr>
              <a:t>Note : Apply other cases to get Red black tree without Double black node </a:t>
            </a:r>
            <a:endParaRPr lang="en-GB" dirty="0">
              <a:solidFill>
                <a:srgbClr val="FF0000"/>
              </a:solidFill>
            </a:endParaRPr>
          </a:p>
        </p:txBody>
      </p:sp>
    </p:spTree>
    <p:extLst>
      <p:ext uri="{BB962C8B-B14F-4D97-AF65-F5344CB8AC3E}">
        <p14:creationId xmlns:p14="http://schemas.microsoft.com/office/powerpoint/2010/main" xmlns="" val="227368384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5557" y="424543"/>
            <a:ext cx="11372850" cy="6049736"/>
          </a:xfrm>
        </p:spPr>
        <p:txBody>
          <a:bodyPr/>
          <a:lstStyle/>
          <a:p>
            <a:pPr marL="0" indent="0">
              <a:buNone/>
            </a:pPr>
            <a:r>
              <a:rPr lang="en-GB" dirty="0" smtClean="0">
                <a:solidFill>
                  <a:srgbClr val="0070C0"/>
                </a:solidFill>
              </a:rPr>
              <a:t>Case 4 :</a:t>
            </a:r>
          </a:p>
          <a:p>
            <a:pPr marL="0" indent="0">
              <a:buNone/>
            </a:pPr>
            <a:r>
              <a:rPr lang="en-GB" dirty="0"/>
              <a:t>	</a:t>
            </a:r>
            <a:r>
              <a:rPr lang="en-GB" dirty="0" smtClean="0"/>
              <a:t>when sibling of double black node is black and parent is red , </a:t>
            </a:r>
            <a:r>
              <a:rPr lang="en-GB" dirty="0" err="1" smtClean="0"/>
              <a:t>childrens</a:t>
            </a:r>
            <a:r>
              <a:rPr lang="en-GB" dirty="0" smtClean="0"/>
              <a:t> of siblings are black then Interchange the </a:t>
            </a:r>
            <a:r>
              <a:rPr lang="en-GB" dirty="0" err="1" smtClean="0"/>
              <a:t>color</a:t>
            </a:r>
            <a:r>
              <a:rPr lang="en-GB" dirty="0" smtClean="0"/>
              <a:t> of parent , sibling and remove the double black node .</a:t>
            </a:r>
          </a:p>
          <a:p>
            <a:pPr marL="0" indent="0">
              <a:buNone/>
            </a:pPr>
            <a:r>
              <a:rPr lang="en-GB" dirty="0" smtClean="0"/>
              <a:t>Example :</a:t>
            </a:r>
          </a:p>
          <a:p>
            <a:pPr marL="0" indent="0">
              <a:buNone/>
            </a:pPr>
            <a:endParaRPr lang="en-GB" dirty="0" smtClean="0"/>
          </a:p>
          <a:p>
            <a:pPr marL="0" indent="0">
              <a:buNone/>
            </a:pPr>
            <a:endParaRPr lang="en-GB" dirty="0"/>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6" name="Slide Number Placeholder 5"/>
          <p:cNvSpPr>
            <a:spLocks noGrp="1"/>
          </p:cNvSpPr>
          <p:nvPr>
            <p:ph type="sldNum" sz="quarter" idx="12"/>
          </p:nvPr>
        </p:nvSpPr>
        <p:spPr/>
        <p:txBody>
          <a:bodyPr/>
          <a:lstStyle/>
          <a:p>
            <a:fld id="{5D4E2C8B-8E96-4A57-BA2A-EDE9FEEBC7F4}" type="slidenum">
              <a:rPr lang="en-GB" smtClean="0"/>
              <a:pPr/>
              <a:t>61</a:t>
            </a:fld>
            <a:endParaRPr lang="en-GB"/>
          </a:p>
        </p:txBody>
      </p:sp>
      <p:cxnSp>
        <p:nvCxnSpPr>
          <p:cNvPr id="7" name="Straight Arrow Connector 6"/>
          <p:cNvCxnSpPr/>
          <p:nvPr/>
        </p:nvCxnSpPr>
        <p:spPr>
          <a:xfrm flipH="1">
            <a:off x="1817935" y="4622970"/>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p:cNvCxnSpPr/>
          <p:nvPr/>
        </p:nvCxnSpPr>
        <p:spPr>
          <a:xfrm>
            <a:off x="2272087" y="458232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1753885" y="36031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flipH="1">
            <a:off x="1232128" y="361390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Oval 10"/>
          <p:cNvSpPr/>
          <p:nvPr/>
        </p:nvSpPr>
        <p:spPr>
          <a:xfrm>
            <a:off x="1355541" y="3145063"/>
            <a:ext cx="545730" cy="507077"/>
          </a:xfrm>
          <a:prstGeom prst="ellipse">
            <a:avLst/>
          </a:prstGeom>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12" name="Oval 11"/>
          <p:cNvSpPr/>
          <p:nvPr/>
        </p:nvSpPr>
        <p:spPr>
          <a:xfrm>
            <a:off x="853195" y="418962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p:cNvSpPr/>
          <p:nvPr/>
        </p:nvSpPr>
        <p:spPr>
          <a:xfrm>
            <a:off x="950489" y="427027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sp>
        <p:nvSpPr>
          <p:cNvPr id="14" name="Oval 13"/>
          <p:cNvSpPr/>
          <p:nvPr/>
        </p:nvSpPr>
        <p:spPr>
          <a:xfrm>
            <a:off x="1901271" y="4171880"/>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15" name="Oval 14"/>
          <p:cNvSpPr/>
          <p:nvPr/>
        </p:nvSpPr>
        <p:spPr>
          <a:xfrm>
            <a:off x="1519030" y="519293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16" name="Oval 15"/>
          <p:cNvSpPr/>
          <p:nvPr/>
        </p:nvSpPr>
        <p:spPr>
          <a:xfrm>
            <a:off x="2403742" y="5129567"/>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cxnSp>
        <p:nvCxnSpPr>
          <p:cNvPr id="17" name="Straight Arrow Connector 16"/>
          <p:cNvCxnSpPr/>
          <p:nvPr/>
        </p:nvCxnSpPr>
        <p:spPr>
          <a:xfrm flipH="1">
            <a:off x="6599416" y="436943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p:cNvCxnSpPr/>
          <p:nvPr/>
        </p:nvCxnSpPr>
        <p:spPr>
          <a:xfrm>
            <a:off x="7053568" y="432879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a:off x="6535366" y="3349574"/>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p:cNvCxnSpPr/>
          <p:nvPr/>
        </p:nvCxnSpPr>
        <p:spPr>
          <a:xfrm flipH="1">
            <a:off x="6013609" y="3360362"/>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Oval 20"/>
          <p:cNvSpPr/>
          <p:nvPr/>
        </p:nvSpPr>
        <p:spPr>
          <a:xfrm>
            <a:off x="6137022" y="2891524"/>
            <a:ext cx="545730" cy="507077"/>
          </a:xfrm>
          <a:prstGeom prst="ellipse">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23" name="Oval 22"/>
          <p:cNvSpPr/>
          <p:nvPr/>
        </p:nvSpPr>
        <p:spPr>
          <a:xfrm>
            <a:off x="5789015" y="3947495"/>
            <a:ext cx="482843" cy="474490"/>
          </a:xfrm>
          <a:prstGeom prst="ellipse">
            <a:avLst/>
          </a:prstGeom>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solidFill>
                  <a:schemeClr val="bg1"/>
                </a:solidFill>
              </a:rPr>
              <a:t>1</a:t>
            </a:r>
            <a:endParaRPr lang="en-GB" sz="2400" dirty="0">
              <a:solidFill>
                <a:schemeClr val="bg1"/>
              </a:solidFill>
            </a:endParaRPr>
          </a:p>
        </p:txBody>
      </p:sp>
      <p:sp>
        <p:nvSpPr>
          <p:cNvPr id="24" name="Oval 23"/>
          <p:cNvSpPr/>
          <p:nvPr/>
        </p:nvSpPr>
        <p:spPr>
          <a:xfrm>
            <a:off x="6682752" y="3918341"/>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25" name="Oval 24"/>
          <p:cNvSpPr/>
          <p:nvPr/>
        </p:nvSpPr>
        <p:spPr>
          <a:xfrm>
            <a:off x="6300511" y="493939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26" name="Oval 25"/>
          <p:cNvSpPr/>
          <p:nvPr/>
        </p:nvSpPr>
        <p:spPr>
          <a:xfrm>
            <a:off x="7185223" y="4876028"/>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27" name="Right Arrow 26"/>
          <p:cNvSpPr/>
          <p:nvPr/>
        </p:nvSpPr>
        <p:spPr>
          <a:xfrm>
            <a:off x="3484322" y="4008917"/>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194674806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522514"/>
            <a:ext cx="11234057" cy="5654449"/>
          </a:xfrm>
        </p:spPr>
        <p:txBody>
          <a:bodyPr/>
          <a:lstStyle/>
          <a:p>
            <a:pPr marL="0" indent="0">
              <a:buNone/>
            </a:pPr>
            <a:r>
              <a:rPr lang="en-GB" dirty="0" smtClean="0">
                <a:solidFill>
                  <a:srgbClr val="0070C0"/>
                </a:solidFill>
              </a:rPr>
              <a:t>Case 5 :</a:t>
            </a:r>
          </a:p>
          <a:p>
            <a:pPr marL="0" indent="0">
              <a:buNone/>
            </a:pPr>
            <a:r>
              <a:rPr lang="en-GB" dirty="0" smtClean="0"/>
              <a:t>     When sibling , parent of the double black node is black </a:t>
            </a:r>
            <a:r>
              <a:rPr lang="en-GB" dirty="0" err="1" smtClean="0"/>
              <a:t>color</a:t>
            </a:r>
            <a:r>
              <a:rPr lang="en-GB" dirty="0" smtClean="0"/>
              <a:t> , left child is in red </a:t>
            </a:r>
            <a:r>
              <a:rPr lang="en-GB" dirty="0" err="1" smtClean="0"/>
              <a:t>color</a:t>
            </a:r>
            <a:r>
              <a:rPr lang="en-GB" dirty="0" smtClean="0"/>
              <a:t> then rotate through sibling and interchange the </a:t>
            </a:r>
            <a:r>
              <a:rPr lang="en-GB" dirty="0" err="1" smtClean="0"/>
              <a:t>color</a:t>
            </a:r>
            <a:r>
              <a:rPr lang="en-GB" dirty="0" smtClean="0"/>
              <a:t> of </a:t>
            </a:r>
            <a:r>
              <a:rPr lang="en-GB" dirty="0" err="1" smtClean="0"/>
              <a:t>sibiling</a:t>
            </a:r>
            <a:r>
              <a:rPr lang="en-GB" dirty="0" smtClean="0"/>
              <a:t> and left child .</a:t>
            </a:r>
          </a:p>
          <a:p>
            <a:pPr marL="0" indent="0">
              <a:buNone/>
            </a:pPr>
            <a:r>
              <a:rPr lang="en-GB" dirty="0" smtClean="0"/>
              <a:t>Example :</a:t>
            </a:r>
          </a:p>
          <a:p>
            <a:pPr marL="0" indent="0">
              <a:buNone/>
            </a:pPr>
            <a:endParaRPr lang="en-GB" dirty="0"/>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6" name="Slide Number Placeholder 5"/>
          <p:cNvSpPr>
            <a:spLocks noGrp="1"/>
          </p:cNvSpPr>
          <p:nvPr>
            <p:ph type="sldNum" sz="quarter" idx="12"/>
          </p:nvPr>
        </p:nvSpPr>
        <p:spPr/>
        <p:txBody>
          <a:bodyPr/>
          <a:lstStyle/>
          <a:p>
            <a:fld id="{5D4E2C8B-8E96-4A57-BA2A-EDE9FEEBC7F4}" type="slidenum">
              <a:rPr lang="en-GB" smtClean="0"/>
              <a:pPr/>
              <a:t>62</a:t>
            </a:fld>
            <a:endParaRPr lang="en-GB"/>
          </a:p>
        </p:txBody>
      </p:sp>
      <p:cxnSp>
        <p:nvCxnSpPr>
          <p:cNvPr id="7" name="Straight Arrow Connector 6"/>
          <p:cNvCxnSpPr/>
          <p:nvPr/>
        </p:nvCxnSpPr>
        <p:spPr>
          <a:xfrm flipH="1">
            <a:off x="1817935" y="4622970"/>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Straight Arrow Connector 7"/>
          <p:cNvCxnSpPr/>
          <p:nvPr/>
        </p:nvCxnSpPr>
        <p:spPr>
          <a:xfrm>
            <a:off x="2272087" y="458232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p:cNvCxnSpPr/>
          <p:nvPr/>
        </p:nvCxnSpPr>
        <p:spPr>
          <a:xfrm>
            <a:off x="1753885" y="3603113"/>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p:cNvCxnSpPr/>
          <p:nvPr/>
        </p:nvCxnSpPr>
        <p:spPr>
          <a:xfrm flipH="1">
            <a:off x="1232128" y="3613901"/>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Oval 10"/>
          <p:cNvSpPr/>
          <p:nvPr/>
        </p:nvSpPr>
        <p:spPr>
          <a:xfrm>
            <a:off x="1355541" y="314506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12" name="Oval 11"/>
          <p:cNvSpPr/>
          <p:nvPr/>
        </p:nvSpPr>
        <p:spPr>
          <a:xfrm>
            <a:off x="853195" y="4189628"/>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p:cNvSpPr/>
          <p:nvPr/>
        </p:nvSpPr>
        <p:spPr>
          <a:xfrm>
            <a:off x="950489" y="4270271"/>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sp>
        <p:nvSpPr>
          <p:cNvPr id="14" name="Oval 13"/>
          <p:cNvSpPr/>
          <p:nvPr/>
        </p:nvSpPr>
        <p:spPr>
          <a:xfrm>
            <a:off x="1901271" y="4171880"/>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15" name="Oval 14"/>
          <p:cNvSpPr/>
          <p:nvPr/>
        </p:nvSpPr>
        <p:spPr>
          <a:xfrm>
            <a:off x="1519030" y="5192935"/>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sp>
        <p:nvSpPr>
          <p:cNvPr id="16" name="Oval 15"/>
          <p:cNvSpPr/>
          <p:nvPr/>
        </p:nvSpPr>
        <p:spPr>
          <a:xfrm>
            <a:off x="2403742" y="5129567"/>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18" name="Curved Left Arrow 17"/>
          <p:cNvSpPr/>
          <p:nvPr/>
        </p:nvSpPr>
        <p:spPr>
          <a:xfrm rot="11363886">
            <a:off x="1499981" y="4370436"/>
            <a:ext cx="286019" cy="80454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19" name="Straight Arrow Connector 18"/>
          <p:cNvCxnSpPr/>
          <p:nvPr/>
        </p:nvCxnSpPr>
        <p:spPr>
          <a:xfrm flipH="1">
            <a:off x="4803647" y="3360362"/>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Oval 19"/>
          <p:cNvSpPr/>
          <p:nvPr/>
        </p:nvSpPr>
        <p:spPr>
          <a:xfrm>
            <a:off x="4927060" y="2891524"/>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21" name="Oval 20"/>
          <p:cNvSpPr/>
          <p:nvPr/>
        </p:nvSpPr>
        <p:spPr>
          <a:xfrm>
            <a:off x="4424714" y="3936089"/>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p:cNvSpPr/>
          <p:nvPr/>
        </p:nvSpPr>
        <p:spPr>
          <a:xfrm>
            <a:off x="4522008" y="4016732"/>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cxnSp>
        <p:nvCxnSpPr>
          <p:cNvPr id="23" name="Straight Arrow Connector 22"/>
          <p:cNvCxnSpPr/>
          <p:nvPr/>
        </p:nvCxnSpPr>
        <p:spPr>
          <a:xfrm>
            <a:off x="5297876" y="3345330"/>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Oval 23"/>
          <p:cNvSpPr/>
          <p:nvPr/>
        </p:nvSpPr>
        <p:spPr>
          <a:xfrm>
            <a:off x="5428601" y="3901764"/>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cxnSp>
        <p:nvCxnSpPr>
          <p:cNvPr id="26" name="Straight Arrow Connector 25"/>
          <p:cNvCxnSpPr/>
          <p:nvPr/>
        </p:nvCxnSpPr>
        <p:spPr>
          <a:xfrm>
            <a:off x="6355862" y="5349845"/>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p:nvPr/>
        </p:nvCxnSpPr>
        <p:spPr>
          <a:xfrm>
            <a:off x="5837660" y="4370629"/>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Oval 27"/>
          <p:cNvSpPr/>
          <p:nvPr/>
        </p:nvSpPr>
        <p:spPr>
          <a:xfrm>
            <a:off x="5985046" y="4939396"/>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29" name="Oval 28"/>
          <p:cNvSpPr/>
          <p:nvPr/>
        </p:nvSpPr>
        <p:spPr>
          <a:xfrm>
            <a:off x="6487517" y="5897083"/>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cxnSp>
        <p:nvCxnSpPr>
          <p:cNvPr id="30" name="Straight Arrow Connector 29"/>
          <p:cNvCxnSpPr/>
          <p:nvPr/>
        </p:nvCxnSpPr>
        <p:spPr>
          <a:xfrm flipH="1">
            <a:off x="8942663" y="3210684"/>
            <a:ext cx="246825" cy="575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1" name="Oval 30"/>
          <p:cNvSpPr/>
          <p:nvPr/>
        </p:nvSpPr>
        <p:spPr>
          <a:xfrm>
            <a:off x="9066076" y="2741846"/>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a:t>
            </a:r>
            <a:endParaRPr lang="en-GB" sz="1500" dirty="0"/>
          </a:p>
        </p:txBody>
      </p:sp>
      <p:sp>
        <p:nvSpPr>
          <p:cNvPr id="32" name="Oval 31"/>
          <p:cNvSpPr/>
          <p:nvPr/>
        </p:nvSpPr>
        <p:spPr>
          <a:xfrm>
            <a:off x="8563730" y="3786411"/>
            <a:ext cx="625758" cy="57455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p:cNvSpPr/>
          <p:nvPr/>
        </p:nvSpPr>
        <p:spPr>
          <a:xfrm>
            <a:off x="8661024" y="3867054"/>
            <a:ext cx="428214" cy="42025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GB" sz="2400" dirty="0" smtClean="0"/>
              <a:t>1</a:t>
            </a:r>
            <a:endParaRPr lang="en-GB" sz="2400" dirty="0"/>
          </a:p>
        </p:txBody>
      </p:sp>
      <p:cxnSp>
        <p:nvCxnSpPr>
          <p:cNvPr id="34" name="Straight Arrow Connector 33"/>
          <p:cNvCxnSpPr/>
          <p:nvPr/>
        </p:nvCxnSpPr>
        <p:spPr>
          <a:xfrm>
            <a:off x="9436892" y="3195652"/>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Oval 34"/>
          <p:cNvSpPr/>
          <p:nvPr/>
        </p:nvSpPr>
        <p:spPr>
          <a:xfrm>
            <a:off x="9567617" y="3752086"/>
            <a:ext cx="545730" cy="507077"/>
          </a:xfrm>
          <a:prstGeom prst="ellipse">
            <a:avLst/>
          </a:prstGeom>
          <a:solidFill>
            <a:schemeClr val="tx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21</a:t>
            </a:r>
            <a:endParaRPr lang="en-GB" sz="1500" dirty="0"/>
          </a:p>
        </p:txBody>
      </p:sp>
      <p:cxnSp>
        <p:nvCxnSpPr>
          <p:cNvPr id="36" name="Straight Arrow Connector 35"/>
          <p:cNvCxnSpPr/>
          <p:nvPr/>
        </p:nvCxnSpPr>
        <p:spPr>
          <a:xfrm>
            <a:off x="10494878" y="5200167"/>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p:cNvCxnSpPr/>
          <p:nvPr/>
        </p:nvCxnSpPr>
        <p:spPr>
          <a:xfrm>
            <a:off x="9976676" y="4220951"/>
            <a:ext cx="349827" cy="5687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Oval 37"/>
          <p:cNvSpPr/>
          <p:nvPr/>
        </p:nvSpPr>
        <p:spPr>
          <a:xfrm>
            <a:off x="10124062" y="4789718"/>
            <a:ext cx="545730" cy="507077"/>
          </a:xfrm>
          <a:prstGeom prst="ellipse">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a:t>3</a:t>
            </a:r>
            <a:r>
              <a:rPr lang="en-GB" sz="1500" dirty="0" smtClean="0"/>
              <a:t>0</a:t>
            </a:r>
            <a:endParaRPr lang="en-GB" sz="1500" dirty="0"/>
          </a:p>
        </p:txBody>
      </p:sp>
      <p:sp>
        <p:nvSpPr>
          <p:cNvPr id="39" name="Oval 38"/>
          <p:cNvSpPr/>
          <p:nvPr/>
        </p:nvSpPr>
        <p:spPr>
          <a:xfrm>
            <a:off x="10626533" y="5747405"/>
            <a:ext cx="545730" cy="507077"/>
          </a:xfrm>
          <a:prstGeom prst="ellipse">
            <a:avLst/>
          </a:prstGeom>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sz="1500" dirty="0" smtClean="0"/>
              <a:t>31</a:t>
            </a:r>
            <a:endParaRPr lang="en-GB" sz="1500" dirty="0"/>
          </a:p>
        </p:txBody>
      </p:sp>
      <p:sp>
        <p:nvSpPr>
          <p:cNvPr id="40" name="TextBox 39"/>
          <p:cNvSpPr txBox="1"/>
          <p:nvPr/>
        </p:nvSpPr>
        <p:spPr>
          <a:xfrm>
            <a:off x="853195" y="6439593"/>
            <a:ext cx="9314905" cy="369332"/>
          </a:xfrm>
          <a:prstGeom prst="rect">
            <a:avLst/>
          </a:prstGeom>
          <a:solidFill>
            <a:schemeClr val="bg2"/>
          </a:solidFill>
        </p:spPr>
        <p:txBody>
          <a:bodyPr wrap="square" rtlCol="0">
            <a:spAutoFit/>
          </a:bodyPr>
          <a:lstStyle/>
          <a:p>
            <a:r>
              <a:rPr lang="en-GB" dirty="0" smtClean="0">
                <a:solidFill>
                  <a:srgbClr val="FF0000"/>
                </a:solidFill>
              </a:rPr>
              <a:t>Note : Apply other cases to get Red black tree without Double black node </a:t>
            </a:r>
            <a:endParaRPr lang="en-GB" dirty="0">
              <a:solidFill>
                <a:srgbClr val="FF0000"/>
              </a:solidFill>
            </a:endParaRPr>
          </a:p>
        </p:txBody>
      </p:sp>
      <p:sp>
        <p:nvSpPr>
          <p:cNvPr id="41" name="Right Arrow 40"/>
          <p:cNvSpPr/>
          <p:nvPr/>
        </p:nvSpPr>
        <p:spPr>
          <a:xfrm>
            <a:off x="2784528" y="3967433"/>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42" name="Right Arrow 41"/>
          <p:cNvSpPr/>
          <p:nvPr/>
        </p:nvSpPr>
        <p:spPr>
          <a:xfrm>
            <a:off x="6600673" y="3983224"/>
            <a:ext cx="1391195" cy="639746"/>
          </a:xfrm>
          <a:prstGeom prst="rightArrow">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136659820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1693" y="489857"/>
            <a:ext cx="10872107" cy="5687106"/>
          </a:xfrm>
        </p:spPr>
        <p:txBody>
          <a:bodyPr/>
          <a:lstStyle/>
          <a:p>
            <a:pPr marL="0" indent="0">
              <a:buNone/>
            </a:pPr>
            <a:r>
              <a:rPr lang="en-GB" dirty="0" smtClean="0">
                <a:solidFill>
                  <a:srgbClr val="0070C0"/>
                </a:solidFill>
              </a:rPr>
              <a:t>Case 6 :</a:t>
            </a:r>
          </a:p>
          <a:p>
            <a:pPr marL="0" indent="0">
              <a:buNone/>
            </a:pPr>
            <a:r>
              <a:rPr lang="en-GB" dirty="0" smtClean="0"/>
              <a:t>When parent of double black node , left child of sibling is in any </a:t>
            </a:r>
            <a:r>
              <a:rPr lang="en-GB" dirty="0" err="1" smtClean="0"/>
              <a:t>color</a:t>
            </a:r>
            <a:r>
              <a:rPr lang="en-GB" dirty="0" smtClean="0"/>
              <a:t> and right child of sibling is in red </a:t>
            </a:r>
            <a:r>
              <a:rPr lang="en-GB" dirty="0" err="1" smtClean="0"/>
              <a:t>color</a:t>
            </a:r>
            <a:r>
              <a:rPr lang="en-GB" dirty="0" smtClean="0"/>
              <a:t> . </a:t>
            </a:r>
          </a:p>
          <a:p>
            <a:pPr marL="0" indent="0">
              <a:buNone/>
            </a:pPr>
            <a:r>
              <a:rPr lang="en-GB" dirty="0" smtClean="0"/>
              <a:t>Then ,</a:t>
            </a:r>
          </a:p>
          <a:p>
            <a:pPr>
              <a:buFont typeface="Wingdings" panose="05000000000000000000" pitchFamily="2" charset="2"/>
              <a:buChar char="Ø"/>
            </a:pPr>
            <a:r>
              <a:rPr lang="en-GB" dirty="0"/>
              <a:t> </a:t>
            </a:r>
            <a:r>
              <a:rPr lang="en-GB" dirty="0" smtClean="0"/>
              <a:t>Rotate through parent </a:t>
            </a:r>
          </a:p>
          <a:p>
            <a:pPr>
              <a:buFont typeface="Wingdings" panose="05000000000000000000" pitchFamily="2" charset="2"/>
              <a:buChar char="Ø"/>
            </a:pPr>
            <a:r>
              <a:rPr lang="en-GB" dirty="0" smtClean="0"/>
              <a:t> Make </a:t>
            </a:r>
            <a:r>
              <a:rPr lang="en-GB" dirty="0" err="1" smtClean="0"/>
              <a:t>color</a:t>
            </a:r>
            <a:r>
              <a:rPr lang="en-GB" dirty="0" smtClean="0"/>
              <a:t> of double black node Sibling as </a:t>
            </a:r>
            <a:r>
              <a:rPr lang="en-GB" dirty="0" err="1" smtClean="0"/>
              <a:t>color</a:t>
            </a:r>
            <a:r>
              <a:rPr lang="en-GB" dirty="0" smtClean="0"/>
              <a:t> of Double black node parent </a:t>
            </a:r>
            <a:r>
              <a:rPr lang="en-GB" dirty="0" err="1" smtClean="0"/>
              <a:t>color</a:t>
            </a:r>
            <a:r>
              <a:rPr lang="en-GB" dirty="0" smtClean="0"/>
              <a:t>. </a:t>
            </a:r>
          </a:p>
          <a:p>
            <a:pPr>
              <a:buFont typeface="Wingdings" panose="05000000000000000000" pitchFamily="2" charset="2"/>
              <a:buChar char="Ø"/>
            </a:pPr>
            <a:r>
              <a:rPr lang="en-GB" dirty="0" smtClean="0"/>
              <a:t> Make double black node parent </a:t>
            </a:r>
            <a:r>
              <a:rPr lang="en-GB" dirty="0" err="1" smtClean="0"/>
              <a:t>color</a:t>
            </a:r>
            <a:r>
              <a:rPr lang="en-GB" dirty="0" smtClean="0"/>
              <a:t> always black.</a:t>
            </a:r>
          </a:p>
          <a:p>
            <a:pPr>
              <a:buFont typeface="Wingdings" panose="05000000000000000000" pitchFamily="2" charset="2"/>
              <a:buChar char="Ø"/>
            </a:pPr>
            <a:r>
              <a:rPr lang="en-GB" dirty="0" smtClean="0"/>
              <a:t> Convert right child into Black </a:t>
            </a:r>
            <a:r>
              <a:rPr lang="en-GB" dirty="0" err="1" smtClean="0"/>
              <a:t>color</a:t>
            </a:r>
            <a:r>
              <a:rPr lang="en-GB" dirty="0" smtClean="0"/>
              <a:t>.</a:t>
            </a:r>
          </a:p>
          <a:p>
            <a:pPr>
              <a:buFont typeface="Wingdings" panose="05000000000000000000" pitchFamily="2" charset="2"/>
              <a:buChar char="Ø"/>
            </a:pPr>
            <a:r>
              <a:rPr lang="en-GB" dirty="0" smtClean="0"/>
              <a:t> Convert double black node into single black node.</a:t>
            </a:r>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6" name="Slide Number Placeholder 5"/>
          <p:cNvSpPr>
            <a:spLocks noGrp="1"/>
          </p:cNvSpPr>
          <p:nvPr>
            <p:ph type="sldNum" sz="quarter" idx="12"/>
          </p:nvPr>
        </p:nvSpPr>
        <p:spPr/>
        <p:txBody>
          <a:bodyPr/>
          <a:lstStyle/>
          <a:p>
            <a:fld id="{5D4E2C8B-8E96-4A57-BA2A-EDE9FEEBC7F4}" type="slidenum">
              <a:rPr lang="en-GB" smtClean="0"/>
              <a:pPr/>
              <a:t>63</a:t>
            </a:fld>
            <a:endParaRPr lang="en-GB"/>
          </a:p>
        </p:txBody>
      </p:sp>
    </p:spTree>
    <p:extLst>
      <p:ext uri="{BB962C8B-B14F-4D97-AF65-F5344CB8AC3E}">
        <p14:creationId xmlns:p14="http://schemas.microsoft.com/office/powerpoint/2010/main" xmlns="" val="68113278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accent5"/>
                </a:solidFill>
              </a:rPr>
              <a:t>Properties</a:t>
            </a:r>
            <a:endParaRPr lang="en-GB" dirty="0">
              <a:solidFill>
                <a:schemeClr val="accent5"/>
              </a:solidFill>
            </a:endParaRPr>
          </a:p>
        </p:txBody>
      </p:sp>
      <p:sp>
        <p:nvSpPr>
          <p:cNvPr id="3" name="Content Placeholder 2"/>
          <p:cNvSpPr>
            <a:spLocks noGrp="1"/>
          </p:cNvSpPr>
          <p:nvPr>
            <p:ph idx="1"/>
          </p:nvPr>
        </p:nvSpPr>
        <p:spPr>
          <a:xfrm>
            <a:off x="748355" y="1752216"/>
            <a:ext cx="8596668" cy="3880773"/>
          </a:xfrm>
        </p:spPr>
        <p:txBody>
          <a:bodyPr>
            <a:normAutofit fontScale="92500" lnSpcReduction="20000"/>
          </a:bodyPr>
          <a:lstStyle/>
          <a:p>
            <a:pPr marL="514350" indent="-514350">
              <a:buFont typeface="+mj-lt"/>
              <a:buAutoNum type="arabicPeriod"/>
            </a:pPr>
            <a:r>
              <a:rPr lang="en-GB" dirty="0" smtClean="0"/>
              <a:t>It has less rotations compared to AVL trees.</a:t>
            </a:r>
          </a:p>
          <a:p>
            <a:pPr marL="514350" indent="-514350">
              <a:buFont typeface="+mj-lt"/>
              <a:buAutoNum type="arabicPeriod"/>
            </a:pPr>
            <a:r>
              <a:rPr lang="en-GB" dirty="0" smtClean="0"/>
              <a:t>It take low memory space than AVL trees .</a:t>
            </a:r>
          </a:p>
          <a:p>
            <a:pPr marL="514350" indent="-514350">
              <a:buFont typeface="+mj-lt"/>
              <a:buAutoNum type="arabicPeriod"/>
            </a:pPr>
            <a:r>
              <a:rPr lang="en-GB" dirty="0" smtClean="0"/>
              <a:t>It provide Faster insertion and deletion Operations.</a:t>
            </a:r>
          </a:p>
          <a:p>
            <a:pPr marL="514350" indent="-514350">
              <a:buFont typeface="+mj-lt"/>
              <a:buAutoNum type="arabicPeriod"/>
            </a:pPr>
            <a:r>
              <a:rPr lang="en-GB" dirty="0" smtClean="0"/>
              <a:t>It has Searching Time complexity O(2*Log N)</a:t>
            </a:r>
          </a:p>
          <a:p>
            <a:pPr marL="0" indent="0">
              <a:buNone/>
            </a:pPr>
            <a:endParaRPr lang="en-GB" dirty="0"/>
          </a:p>
          <a:p>
            <a:pPr marL="0" indent="0">
              <a:buNone/>
            </a:pPr>
            <a:endParaRPr lang="en-GB" dirty="0" smtClean="0"/>
          </a:p>
          <a:p>
            <a:pPr marL="0" indent="0">
              <a:buNone/>
            </a:pPr>
            <a:r>
              <a:rPr lang="en-GB" dirty="0"/>
              <a:t> </a:t>
            </a:r>
            <a:r>
              <a:rPr lang="en-GB" dirty="0" smtClean="0"/>
              <a:t>    </a:t>
            </a:r>
          </a:p>
          <a:p>
            <a:pPr marL="0" indent="0">
              <a:buNone/>
            </a:pPr>
            <a:endParaRPr lang="en-GB" dirty="0" smtClean="0"/>
          </a:p>
          <a:p>
            <a:pPr marL="0" indent="0">
              <a:buNone/>
            </a:pPr>
            <a:r>
              <a:rPr lang="en-GB" dirty="0"/>
              <a:t> </a:t>
            </a:r>
            <a:r>
              <a:rPr lang="en-GB" dirty="0" smtClean="0"/>
              <a:t>                                                 </a:t>
            </a:r>
          </a:p>
          <a:p>
            <a:pPr marL="0" indent="0">
              <a:buNone/>
            </a:pPr>
            <a:endParaRPr lang="en-GB" dirty="0"/>
          </a:p>
          <a:p>
            <a:pPr marL="0" indent="0">
              <a:buNone/>
            </a:pPr>
            <a:r>
              <a:rPr lang="en-GB" dirty="0" smtClean="0"/>
              <a:t>                                                           </a:t>
            </a:r>
          </a:p>
        </p:txBody>
      </p:sp>
      <p:sp>
        <p:nvSpPr>
          <p:cNvPr id="5" name="Footer Placeholder 4"/>
          <p:cNvSpPr>
            <a:spLocks noGrp="1"/>
          </p:cNvSpPr>
          <p:nvPr>
            <p:ph type="ftr" sz="quarter" idx="11"/>
          </p:nvPr>
        </p:nvSpPr>
        <p:spPr/>
        <p:txBody>
          <a:bodyPr/>
          <a:lstStyle/>
          <a:p>
            <a:r>
              <a:rPr lang="en-US" smtClean="0"/>
              <a:t>Data Structures-T.Anil Kumar</a:t>
            </a:r>
            <a:endParaRPr lang="en-GB"/>
          </a:p>
        </p:txBody>
      </p:sp>
      <p:sp>
        <p:nvSpPr>
          <p:cNvPr id="6" name="Slide Number Placeholder 5"/>
          <p:cNvSpPr>
            <a:spLocks noGrp="1"/>
          </p:cNvSpPr>
          <p:nvPr>
            <p:ph type="sldNum" sz="quarter" idx="12"/>
          </p:nvPr>
        </p:nvSpPr>
        <p:spPr/>
        <p:txBody>
          <a:bodyPr/>
          <a:lstStyle/>
          <a:p>
            <a:fld id="{5D4E2C8B-8E96-4A57-BA2A-EDE9FEEBC7F4}" type="slidenum">
              <a:rPr lang="en-GB" smtClean="0"/>
              <a:pPr/>
              <a:t>64</a:t>
            </a:fld>
            <a:endParaRPr lang="en-GB"/>
          </a:p>
        </p:txBody>
      </p:sp>
    </p:spTree>
    <p:extLst>
      <p:ext uri="{BB962C8B-B14F-4D97-AF65-F5344CB8AC3E}">
        <p14:creationId xmlns:p14="http://schemas.microsoft.com/office/powerpoint/2010/main" xmlns="" val="13962897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03910"/>
            <a:ext cx="9144000" cy="903605"/>
          </a:xfrm>
        </p:spPr>
        <p:txBody>
          <a:bodyPr>
            <a:normAutofit fontScale="90000"/>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1085215" y="2602865"/>
            <a:ext cx="2176145" cy="608965"/>
          </a:xfrm>
        </p:spPr>
        <p:txBody>
          <a:bodyPr>
            <a:normAutofit fontScale="95000"/>
          </a:bodyPr>
          <a:lstStyle/>
          <a:p>
            <a:r>
              <a:rPr lang="en-US"/>
              <a:t>step 1:inserting 45</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65</a:t>
            </a:fld>
            <a:endParaRPr lang="en-US"/>
          </a:p>
        </p:txBody>
      </p:sp>
      <p:sp>
        <p:nvSpPr>
          <p:cNvPr id="6" name="Text Box 5"/>
          <p:cNvSpPr txBox="1"/>
          <p:nvPr/>
        </p:nvSpPr>
        <p:spPr>
          <a:xfrm>
            <a:off x="539750" y="1827530"/>
            <a:ext cx="6825615" cy="368300"/>
          </a:xfrm>
          <a:prstGeom prst="rect">
            <a:avLst/>
          </a:prstGeom>
          <a:noFill/>
        </p:spPr>
        <p:txBody>
          <a:bodyPr wrap="square" rtlCol="0" anchor="t">
            <a:spAutoFit/>
          </a:bodyPr>
          <a:lstStyle/>
          <a:p>
            <a:r>
              <a:rPr lang="en-US" b="1" dirty="0"/>
              <a:t>E</a:t>
            </a:r>
            <a:r>
              <a:rPr lang="en-US" b="1" dirty="0" smtClean="0">
                <a:solidFill>
                  <a:schemeClr val="tx1"/>
                </a:solidFill>
                <a:uFillTx/>
              </a:rPr>
              <a:t>lements </a:t>
            </a:r>
            <a:r>
              <a:rPr lang="en-US" b="1" dirty="0">
                <a:solidFill>
                  <a:schemeClr val="tx1"/>
                </a:solidFill>
                <a:uFillTx/>
              </a:rPr>
              <a:t>are  45,39,56,12,34,78,32,10,89,54,67,81</a:t>
            </a:r>
          </a:p>
        </p:txBody>
      </p:sp>
      <p:sp>
        <p:nvSpPr>
          <p:cNvPr id="8" name="Text Box 7"/>
          <p:cNvSpPr txBox="1"/>
          <p:nvPr/>
        </p:nvSpPr>
        <p:spPr>
          <a:xfrm>
            <a:off x="4217035" y="3691890"/>
            <a:ext cx="2620010" cy="368300"/>
          </a:xfrm>
          <a:prstGeom prst="rect">
            <a:avLst/>
          </a:prstGeom>
          <a:noFill/>
        </p:spPr>
        <p:txBody>
          <a:bodyPr wrap="square" rtlCol="0" anchor="t">
            <a:spAutoFit/>
          </a:bodyPr>
          <a:lstStyle/>
          <a:p>
            <a:r>
              <a:rPr lang="en-US"/>
              <a:t>            case 1</a:t>
            </a:r>
          </a:p>
        </p:txBody>
      </p:sp>
      <p:sp>
        <p:nvSpPr>
          <p:cNvPr id="9" name="Oval 8"/>
          <p:cNvSpPr/>
          <p:nvPr/>
        </p:nvSpPr>
        <p:spPr>
          <a:xfrm>
            <a:off x="2082800" y="334137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0" name="Rectangle 9"/>
          <p:cNvSpPr/>
          <p:nvPr/>
        </p:nvSpPr>
        <p:spPr>
          <a:xfrm>
            <a:off x="1654175" y="42056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1" name="Rectangle 10"/>
          <p:cNvSpPr/>
          <p:nvPr/>
        </p:nvSpPr>
        <p:spPr>
          <a:xfrm>
            <a:off x="2602230" y="42056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 name="Straight Connector 11"/>
          <p:cNvCxnSpPr>
            <a:stCxn id="9" idx="5"/>
            <a:endCxn id="11" idx="0"/>
          </p:cNvCxnSpPr>
          <p:nvPr/>
        </p:nvCxnSpPr>
        <p:spPr>
          <a:xfrm>
            <a:off x="2670175" y="3860800"/>
            <a:ext cx="181610" cy="34480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a:endCxn id="10" idx="0"/>
          </p:cNvCxnSpPr>
          <p:nvPr/>
        </p:nvCxnSpPr>
        <p:spPr>
          <a:xfrm flipH="1">
            <a:off x="1903730" y="3860800"/>
            <a:ext cx="280035" cy="344805"/>
          </a:xfrm>
          <a:prstGeom prst="line">
            <a:avLst/>
          </a:prstGeom>
        </p:spPr>
        <p:style>
          <a:lnRef idx="2">
            <a:schemeClr val="dk1"/>
          </a:lnRef>
          <a:fillRef idx="0">
            <a:schemeClr val="dk1"/>
          </a:fillRef>
          <a:effectRef idx="1">
            <a:schemeClr val="dk1"/>
          </a:effectRef>
          <a:fontRef idx="minor">
            <a:schemeClr val="tx1"/>
          </a:fontRef>
        </p:style>
      </p:cxnSp>
      <p:sp>
        <p:nvSpPr>
          <p:cNvPr id="17" name="Right Arrow 16"/>
          <p:cNvSpPr/>
          <p:nvPr/>
        </p:nvSpPr>
        <p:spPr>
          <a:xfrm>
            <a:off x="4665980" y="4065905"/>
            <a:ext cx="1136650" cy="139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7534910" y="3341370"/>
            <a:ext cx="687705" cy="608330"/>
          </a:xfrm>
          <a:prstGeom prst="ellipse">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t>45</a:t>
            </a:r>
          </a:p>
        </p:txBody>
      </p:sp>
      <p:sp>
        <p:nvSpPr>
          <p:cNvPr id="21" name="Rectangle 20"/>
          <p:cNvSpPr/>
          <p:nvPr/>
        </p:nvSpPr>
        <p:spPr>
          <a:xfrm>
            <a:off x="6936740" y="42056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2" name="Rectangle 21"/>
          <p:cNvSpPr/>
          <p:nvPr/>
        </p:nvSpPr>
        <p:spPr>
          <a:xfrm>
            <a:off x="8223250" y="42056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3" name="Straight Connector 22"/>
          <p:cNvCxnSpPr>
            <a:stCxn id="20" idx="5"/>
            <a:endCxn id="22" idx="0"/>
          </p:cNvCxnSpPr>
          <p:nvPr/>
        </p:nvCxnSpPr>
        <p:spPr>
          <a:xfrm>
            <a:off x="8121650" y="3860800"/>
            <a:ext cx="351155" cy="344805"/>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p:cNvCxnSpPr>
            <a:stCxn id="20" idx="3"/>
            <a:endCxn id="21" idx="0"/>
          </p:cNvCxnSpPr>
          <p:nvPr/>
        </p:nvCxnSpPr>
        <p:spPr>
          <a:xfrm flipH="1">
            <a:off x="7186295" y="3860800"/>
            <a:ext cx="449580" cy="344805"/>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390157274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03910"/>
            <a:ext cx="9144000" cy="903605"/>
          </a:xfrm>
        </p:spPr>
        <p:txBody>
          <a:bodyPr>
            <a:normAutofit fontScale="90000"/>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91440" y="2065655"/>
            <a:ext cx="10011410" cy="539115"/>
          </a:xfrm>
        </p:spPr>
        <p:txBody>
          <a:bodyPr>
            <a:normAutofit/>
          </a:bodyPr>
          <a:lstStyle/>
          <a:p>
            <a:r>
              <a:rPr lang="en-US"/>
              <a:t>step 2:inserting 39                                                     step 3:inserting 56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66</a:t>
            </a:fld>
            <a:endParaRPr lang="en-US"/>
          </a:p>
        </p:txBody>
      </p:sp>
      <p:sp>
        <p:nvSpPr>
          <p:cNvPr id="9" name="Oval 8"/>
          <p:cNvSpPr/>
          <p:nvPr/>
        </p:nvSpPr>
        <p:spPr>
          <a:xfrm>
            <a:off x="2082800" y="33413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 name="Rectangle 10"/>
          <p:cNvSpPr/>
          <p:nvPr/>
        </p:nvSpPr>
        <p:spPr>
          <a:xfrm>
            <a:off x="2602230" y="42056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 name="Straight Connector 11"/>
          <p:cNvCxnSpPr>
            <a:stCxn id="9" idx="5"/>
            <a:endCxn id="11" idx="0"/>
          </p:cNvCxnSpPr>
          <p:nvPr/>
        </p:nvCxnSpPr>
        <p:spPr>
          <a:xfrm>
            <a:off x="2670175" y="3860800"/>
            <a:ext cx="181610" cy="34480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p:cNvCxnSpPr>
          <p:nvPr/>
        </p:nvCxnSpPr>
        <p:spPr>
          <a:xfrm flipH="1">
            <a:off x="1903730" y="3860800"/>
            <a:ext cx="280035" cy="344805"/>
          </a:xfrm>
          <a:prstGeom prst="line">
            <a:avLst/>
          </a:prstGeom>
        </p:spPr>
        <p:style>
          <a:lnRef idx="2">
            <a:schemeClr val="dk1"/>
          </a:lnRef>
          <a:fillRef idx="0">
            <a:schemeClr val="dk1"/>
          </a:fillRef>
          <a:effectRef idx="1">
            <a:schemeClr val="dk1"/>
          </a:effectRef>
          <a:fontRef idx="minor">
            <a:schemeClr val="tx1"/>
          </a:fontRef>
        </p:style>
      </p:cxnSp>
      <p:sp>
        <p:nvSpPr>
          <p:cNvPr id="7" name="Oval 6"/>
          <p:cNvSpPr/>
          <p:nvPr/>
        </p:nvSpPr>
        <p:spPr>
          <a:xfrm>
            <a:off x="1495425" y="420560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4" name="Rectangle 13"/>
          <p:cNvSpPr/>
          <p:nvPr/>
        </p:nvSpPr>
        <p:spPr>
          <a:xfrm>
            <a:off x="1015365" y="51796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 name="Rectangle 15"/>
          <p:cNvSpPr/>
          <p:nvPr/>
        </p:nvSpPr>
        <p:spPr>
          <a:xfrm>
            <a:off x="2012950" y="517969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8" name="Straight Connector 17"/>
          <p:cNvCxnSpPr>
            <a:stCxn id="7" idx="5"/>
            <a:endCxn id="16" idx="0"/>
          </p:cNvCxnSpPr>
          <p:nvPr/>
        </p:nvCxnSpPr>
        <p:spPr>
          <a:xfrm>
            <a:off x="2082800" y="4725035"/>
            <a:ext cx="184785" cy="45466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p:cNvCxnSpPr>
            <a:stCxn id="7" idx="3"/>
            <a:endCxn id="14" idx="0"/>
          </p:cNvCxnSpPr>
          <p:nvPr/>
        </p:nvCxnSpPr>
        <p:spPr>
          <a:xfrm flipH="1">
            <a:off x="1264920" y="4725035"/>
            <a:ext cx="331470" cy="454660"/>
          </a:xfrm>
          <a:prstGeom prst="line">
            <a:avLst/>
          </a:prstGeom>
        </p:spPr>
        <p:style>
          <a:lnRef idx="2">
            <a:schemeClr val="dk1"/>
          </a:lnRef>
          <a:fillRef idx="0">
            <a:schemeClr val="dk1"/>
          </a:fillRef>
          <a:effectRef idx="1">
            <a:schemeClr val="dk1"/>
          </a:effectRef>
          <a:fontRef idx="minor">
            <a:schemeClr val="tx1"/>
          </a:fontRef>
        </p:style>
      </p:cxnSp>
      <p:sp>
        <p:nvSpPr>
          <p:cNvPr id="33" name="Oval 32"/>
          <p:cNvSpPr/>
          <p:nvPr/>
        </p:nvSpPr>
        <p:spPr>
          <a:xfrm>
            <a:off x="7912100" y="32524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7223760" y="427228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7" name="Oval 36"/>
          <p:cNvSpPr/>
          <p:nvPr/>
        </p:nvSpPr>
        <p:spPr>
          <a:xfrm>
            <a:off x="8600440" y="427228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39" name="Rectangle 38"/>
          <p:cNvSpPr/>
          <p:nvPr/>
        </p:nvSpPr>
        <p:spPr>
          <a:xfrm>
            <a:off x="6725285"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7642225"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1" name="Rectangle 40"/>
          <p:cNvSpPr/>
          <p:nvPr/>
        </p:nvSpPr>
        <p:spPr>
          <a:xfrm>
            <a:off x="8369935"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4" name="Rectangle 43"/>
          <p:cNvSpPr/>
          <p:nvPr/>
        </p:nvSpPr>
        <p:spPr>
          <a:xfrm>
            <a:off x="9288780"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8499475" y="3771900"/>
            <a:ext cx="445135" cy="500380"/>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p:cNvCxnSpPr>
            <a:stCxn id="37" idx="5"/>
            <a:endCxn id="44" idx="0"/>
          </p:cNvCxnSpPr>
          <p:nvPr/>
        </p:nvCxnSpPr>
        <p:spPr>
          <a:xfrm>
            <a:off x="9187815" y="4791710"/>
            <a:ext cx="350520" cy="474980"/>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7567930" y="3771900"/>
            <a:ext cx="445135" cy="50038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p:cNvCxnSpPr>
            <a:stCxn id="35" idx="4"/>
            <a:endCxn id="39" idx="0"/>
          </p:cNvCxnSpPr>
          <p:nvPr/>
        </p:nvCxnSpPr>
        <p:spPr>
          <a:xfrm flipH="1">
            <a:off x="6974840" y="4880610"/>
            <a:ext cx="593090" cy="386080"/>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p:cNvCxnSpPr>
            <a:stCxn id="35" idx="4"/>
            <a:endCxn id="40" idx="0"/>
          </p:cNvCxnSpPr>
          <p:nvPr/>
        </p:nvCxnSpPr>
        <p:spPr>
          <a:xfrm>
            <a:off x="7567930" y="4880610"/>
            <a:ext cx="323850" cy="386080"/>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p:cNvCxnSpPr>
            <a:stCxn id="37" idx="4"/>
            <a:endCxn id="41" idx="0"/>
          </p:cNvCxnSpPr>
          <p:nvPr/>
        </p:nvCxnSpPr>
        <p:spPr>
          <a:xfrm flipH="1">
            <a:off x="8619490" y="4880610"/>
            <a:ext cx="325120" cy="38608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35621491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03910"/>
            <a:ext cx="9144000" cy="903605"/>
          </a:xfrm>
        </p:spPr>
        <p:txBody>
          <a:bodyPr>
            <a:normAutofit fontScale="90000"/>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807720" y="2285365"/>
            <a:ext cx="4896485" cy="478155"/>
          </a:xfrm>
        </p:spPr>
        <p:txBody>
          <a:bodyPr>
            <a:normAutofit/>
          </a:bodyPr>
          <a:lstStyle/>
          <a:p>
            <a:r>
              <a:rPr lang="en-US"/>
              <a:t>step 4:inserting 12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67</a:t>
            </a:fld>
            <a:endParaRPr lang="en-US"/>
          </a:p>
        </p:txBody>
      </p:sp>
      <p:sp>
        <p:nvSpPr>
          <p:cNvPr id="9" name="Oval 8"/>
          <p:cNvSpPr/>
          <p:nvPr/>
        </p:nvSpPr>
        <p:spPr>
          <a:xfrm>
            <a:off x="2082800" y="33413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2" name="Straight Connector 11"/>
          <p:cNvCxnSpPr>
            <a:stCxn id="9" idx="5"/>
            <a:endCxn id="8" idx="0"/>
          </p:cNvCxnSpPr>
          <p:nvPr/>
        </p:nvCxnSpPr>
        <p:spPr>
          <a:xfrm>
            <a:off x="2670175" y="3860800"/>
            <a:ext cx="344170" cy="34480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p:cNvCxnSpPr>
          <p:nvPr/>
        </p:nvCxnSpPr>
        <p:spPr>
          <a:xfrm flipH="1">
            <a:off x="1903730" y="3860800"/>
            <a:ext cx="280035" cy="344805"/>
          </a:xfrm>
          <a:prstGeom prst="line">
            <a:avLst/>
          </a:prstGeom>
        </p:spPr>
        <p:style>
          <a:lnRef idx="2">
            <a:schemeClr val="dk1"/>
          </a:lnRef>
          <a:fillRef idx="0">
            <a:schemeClr val="dk1"/>
          </a:fillRef>
          <a:effectRef idx="1">
            <a:schemeClr val="dk1"/>
          </a:effectRef>
          <a:fontRef idx="minor">
            <a:schemeClr val="tx1"/>
          </a:fontRef>
        </p:style>
      </p:cxnSp>
      <p:sp>
        <p:nvSpPr>
          <p:cNvPr id="7" name="Oval 6"/>
          <p:cNvSpPr/>
          <p:nvPr/>
        </p:nvSpPr>
        <p:spPr>
          <a:xfrm>
            <a:off x="1293495" y="411670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6" name="Rectangle 15"/>
          <p:cNvSpPr/>
          <p:nvPr/>
        </p:nvSpPr>
        <p:spPr>
          <a:xfrm>
            <a:off x="1870710" y="517969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8" name="Straight Connector 17"/>
          <p:cNvCxnSpPr>
            <a:stCxn id="7" idx="5"/>
            <a:endCxn id="16" idx="0"/>
          </p:cNvCxnSpPr>
          <p:nvPr/>
        </p:nvCxnSpPr>
        <p:spPr>
          <a:xfrm>
            <a:off x="1880870" y="4636135"/>
            <a:ext cx="244475" cy="54356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p:cNvCxnSpPr>
            <a:stCxn id="7" idx="3"/>
          </p:cNvCxnSpPr>
          <p:nvPr/>
        </p:nvCxnSpPr>
        <p:spPr>
          <a:xfrm flipH="1">
            <a:off x="1163955" y="4636135"/>
            <a:ext cx="230505" cy="476885"/>
          </a:xfrm>
          <a:prstGeom prst="line">
            <a:avLst/>
          </a:prstGeom>
        </p:spPr>
        <p:style>
          <a:lnRef idx="2">
            <a:schemeClr val="dk1"/>
          </a:lnRef>
          <a:fillRef idx="0">
            <a:schemeClr val="dk1"/>
          </a:fillRef>
          <a:effectRef idx="1">
            <a:schemeClr val="dk1"/>
          </a:effectRef>
          <a:fontRef idx="minor">
            <a:schemeClr val="tx1"/>
          </a:fontRef>
        </p:style>
      </p:cxnSp>
      <p:sp>
        <p:nvSpPr>
          <p:cNvPr id="33" name="Oval 32"/>
          <p:cNvSpPr/>
          <p:nvPr/>
        </p:nvSpPr>
        <p:spPr>
          <a:xfrm>
            <a:off x="7912100" y="32524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7223760" y="4272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7" name="Oval 36"/>
          <p:cNvSpPr/>
          <p:nvPr/>
        </p:nvSpPr>
        <p:spPr>
          <a:xfrm>
            <a:off x="8600440" y="4272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40" name="Rectangle 39"/>
          <p:cNvSpPr/>
          <p:nvPr/>
        </p:nvSpPr>
        <p:spPr>
          <a:xfrm>
            <a:off x="7642225"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1" name="Rectangle 40"/>
          <p:cNvSpPr/>
          <p:nvPr/>
        </p:nvSpPr>
        <p:spPr>
          <a:xfrm>
            <a:off x="8369935"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4" name="Rectangle 43"/>
          <p:cNvSpPr/>
          <p:nvPr/>
        </p:nvSpPr>
        <p:spPr>
          <a:xfrm>
            <a:off x="9288780" y="5266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8499475" y="3771900"/>
            <a:ext cx="445135" cy="500380"/>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p:cNvCxnSpPr>
            <a:stCxn id="37" idx="5"/>
            <a:endCxn id="44" idx="0"/>
          </p:cNvCxnSpPr>
          <p:nvPr/>
        </p:nvCxnSpPr>
        <p:spPr>
          <a:xfrm>
            <a:off x="9187815" y="4791710"/>
            <a:ext cx="350520" cy="474980"/>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7567930" y="3771900"/>
            <a:ext cx="445135" cy="50038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p:cNvCxnSpPr>
            <a:stCxn id="35" idx="4"/>
          </p:cNvCxnSpPr>
          <p:nvPr/>
        </p:nvCxnSpPr>
        <p:spPr>
          <a:xfrm flipH="1">
            <a:off x="6974840" y="4880610"/>
            <a:ext cx="593090" cy="386080"/>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p:cNvCxnSpPr>
            <a:stCxn id="35" idx="4"/>
            <a:endCxn id="40" idx="0"/>
          </p:cNvCxnSpPr>
          <p:nvPr/>
        </p:nvCxnSpPr>
        <p:spPr>
          <a:xfrm>
            <a:off x="7567930" y="4880610"/>
            <a:ext cx="323850" cy="386080"/>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p:cNvCxnSpPr>
            <a:stCxn id="37" idx="4"/>
            <a:endCxn id="41" idx="0"/>
          </p:cNvCxnSpPr>
          <p:nvPr/>
        </p:nvCxnSpPr>
        <p:spPr>
          <a:xfrm flipH="1">
            <a:off x="8619490" y="4880610"/>
            <a:ext cx="325120" cy="386080"/>
          </a:xfrm>
          <a:prstGeom prst="line">
            <a:avLst/>
          </a:prstGeom>
        </p:spPr>
        <p:style>
          <a:lnRef idx="2">
            <a:schemeClr val="dk1"/>
          </a:lnRef>
          <a:fillRef idx="0">
            <a:schemeClr val="dk1"/>
          </a:fillRef>
          <a:effectRef idx="1">
            <a:schemeClr val="dk1"/>
          </a:effectRef>
          <a:fontRef idx="minor">
            <a:schemeClr val="tx1"/>
          </a:fontRef>
        </p:style>
      </p:cxnSp>
      <p:sp>
        <p:nvSpPr>
          <p:cNvPr id="8" name="Oval 7"/>
          <p:cNvSpPr/>
          <p:nvPr/>
        </p:nvSpPr>
        <p:spPr>
          <a:xfrm>
            <a:off x="2670175" y="420560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17" name="Rectangle 16"/>
          <p:cNvSpPr/>
          <p:nvPr/>
        </p:nvSpPr>
        <p:spPr>
          <a:xfrm>
            <a:off x="2587625" y="517969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3482340" y="517969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1" name="Straight Connector 20"/>
          <p:cNvCxnSpPr>
            <a:stCxn id="8" idx="5"/>
            <a:endCxn id="20" idx="0"/>
          </p:cNvCxnSpPr>
          <p:nvPr/>
        </p:nvCxnSpPr>
        <p:spPr>
          <a:xfrm>
            <a:off x="3257550" y="4725035"/>
            <a:ext cx="479425" cy="454660"/>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p:cNvCxnSpPr>
            <a:stCxn id="8" idx="4"/>
            <a:endCxn id="17" idx="0"/>
          </p:cNvCxnSpPr>
          <p:nvPr/>
        </p:nvCxnSpPr>
        <p:spPr>
          <a:xfrm flipH="1">
            <a:off x="2842260" y="4813935"/>
            <a:ext cx="172085" cy="365760"/>
          </a:xfrm>
          <a:prstGeom prst="line">
            <a:avLst/>
          </a:prstGeom>
        </p:spPr>
        <p:style>
          <a:lnRef idx="2">
            <a:schemeClr val="dk1"/>
          </a:lnRef>
          <a:fillRef idx="0">
            <a:schemeClr val="dk1"/>
          </a:fillRef>
          <a:effectRef idx="1">
            <a:schemeClr val="dk1"/>
          </a:effectRef>
          <a:fontRef idx="minor">
            <a:schemeClr val="tx1"/>
          </a:fontRef>
        </p:style>
      </p:cxnSp>
      <p:sp>
        <p:nvSpPr>
          <p:cNvPr id="25" name="Oval 24"/>
          <p:cNvSpPr/>
          <p:nvPr/>
        </p:nvSpPr>
        <p:spPr>
          <a:xfrm>
            <a:off x="807085" y="506730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26" name="Rectangle 25"/>
          <p:cNvSpPr/>
          <p:nvPr/>
        </p:nvSpPr>
        <p:spPr>
          <a:xfrm>
            <a:off x="298450" y="605409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7" name="Rectangle 26"/>
          <p:cNvSpPr/>
          <p:nvPr/>
        </p:nvSpPr>
        <p:spPr>
          <a:xfrm>
            <a:off x="1395095" y="605409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8" name="Straight Connector 27"/>
          <p:cNvCxnSpPr>
            <a:stCxn id="25" idx="5"/>
            <a:endCxn id="27" idx="0"/>
          </p:cNvCxnSpPr>
          <p:nvPr/>
        </p:nvCxnSpPr>
        <p:spPr>
          <a:xfrm>
            <a:off x="1394460" y="5586730"/>
            <a:ext cx="255270" cy="467360"/>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p:cNvCxnSpPr>
            <a:stCxn id="25" idx="3"/>
            <a:endCxn id="26" idx="0"/>
          </p:cNvCxnSpPr>
          <p:nvPr/>
        </p:nvCxnSpPr>
        <p:spPr>
          <a:xfrm flipH="1">
            <a:off x="553085" y="5586730"/>
            <a:ext cx="354965" cy="467360"/>
          </a:xfrm>
          <a:prstGeom prst="line">
            <a:avLst/>
          </a:prstGeom>
        </p:spPr>
        <p:style>
          <a:lnRef idx="2">
            <a:schemeClr val="dk1"/>
          </a:lnRef>
          <a:fillRef idx="0">
            <a:schemeClr val="dk1"/>
          </a:fillRef>
          <a:effectRef idx="1">
            <a:schemeClr val="dk1"/>
          </a:effectRef>
          <a:fontRef idx="minor">
            <a:schemeClr val="tx1"/>
          </a:fontRef>
        </p:style>
      </p:cxnSp>
      <p:sp>
        <p:nvSpPr>
          <p:cNvPr id="34" name="Text Box 33"/>
          <p:cNvSpPr txBox="1"/>
          <p:nvPr/>
        </p:nvSpPr>
        <p:spPr>
          <a:xfrm>
            <a:off x="4753610" y="3949700"/>
            <a:ext cx="1546860" cy="368300"/>
          </a:xfrm>
          <a:prstGeom prst="rect">
            <a:avLst/>
          </a:prstGeom>
          <a:noFill/>
        </p:spPr>
        <p:txBody>
          <a:bodyPr wrap="square" rtlCol="0">
            <a:spAutoFit/>
          </a:bodyPr>
          <a:lstStyle/>
          <a:p>
            <a:pPr algn="l"/>
            <a:r>
              <a:rPr lang="en-US">
                <a:sym typeface="+mn-ea"/>
              </a:rPr>
              <a:t>case 2,case 1</a:t>
            </a:r>
            <a:endParaRPr lang="en-US"/>
          </a:p>
        </p:txBody>
      </p:sp>
      <p:sp>
        <p:nvSpPr>
          <p:cNvPr id="42" name="Right Arrow 41"/>
          <p:cNvSpPr/>
          <p:nvPr/>
        </p:nvSpPr>
        <p:spPr>
          <a:xfrm>
            <a:off x="4752975" y="4300855"/>
            <a:ext cx="1465580" cy="13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655435" y="52666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51" name="Rectangle 50"/>
          <p:cNvSpPr/>
          <p:nvPr/>
        </p:nvSpPr>
        <p:spPr>
          <a:xfrm>
            <a:off x="6064250" y="60540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2" name="Rectangle 51"/>
          <p:cNvSpPr/>
          <p:nvPr/>
        </p:nvSpPr>
        <p:spPr>
          <a:xfrm>
            <a:off x="7318375" y="60540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53" name="Straight Connector 52"/>
          <p:cNvCxnSpPr>
            <a:stCxn id="43" idx="5"/>
            <a:endCxn id="52" idx="0"/>
          </p:cNvCxnSpPr>
          <p:nvPr/>
        </p:nvCxnSpPr>
        <p:spPr>
          <a:xfrm>
            <a:off x="7242810" y="5786120"/>
            <a:ext cx="325120" cy="26797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p:cNvCxnSpPr>
            <a:stCxn id="43" idx="3"/>
            <a:endCxn id="51" idx="0"/>
          </p:cNvCxnSpPr>
          <p:nvPr/>
        </p:nvCxnSpPr>
        <p:spPr>
          <a:xfrm flipH="1">
            <a:off x="6313805" y="5786120"/>
            <a:ext cx="442595" cy="26797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407477409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75615"/>
            <a:ext cx="9144000" cy="1013460"/>
          </a:xfrm>
        </p:spPr>
        <p:txBody>
          <a:bodyPr>
            <a:normAutofit/>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553720" y="1637030"/>
            <a:ext cx="5150485" cy="739140"/>
          </a:xfrm>
        </p:spPr>
        <p:txBody>
          <a:bodyPr>
            <a:normAutofit/>
          </a:bodyPr>
          <a:lstStyle/>
          <a:p>
            <a:r>
              <a:rPr lang="en-US" dirty="0"/>
              <a:t>step 5:inserting 34                                                                                                   </a:t>
            </a:r>
          </a:p>
        </p:txBody>
      </p:sp>
      <p:sp>
        <p:nvSpPr>
          <p:cNvPr id="23" name="Footer Placeholder 22"/>
          <p:cNvSpPr>
            <a:spLocks noGrp="1"/>
          </p:cNvSpPr>
          <p:nvPr>
            <p:ph type="ftr" sz="quarter" idx="11"/>
          </p:nvPr>
        </p:nvSpPr>
        <p:spPr/>
        <p:txBody>
          <a:bodyPr/>
          <a:lstStyle/>
          <a:p>
            <a:r>
              <a:rPr lang="en-US" smtClean="0"/>
              <a:t>Data Structures-T.Anil Kumar</a:t>
            </a:r>
            <a:endParaRPr lang="en-US"/>
          </a:p>
        </p:txBody>
      </p:sp>
      <p:sp>
        <p:nvSpPr>
          <p:cNvPr id="27" name="Slide Number Placeholder 26"/>
          <p:cNvSpPr>
            <a:spLocks noGrp="1"/>
          </p:cNvSpPr>
          <p:nvPr>
            <p:ph type="sldNum" sz="quarter" idx="12"/>
          </p:nvPr>
        </p:nvSpPr>
        <p:spPr/>
        <p:txBody>
          <a:bodyPr/>
          <a:lstStyle/>
          <a:p>
            <a:fld id="{659B9B6F-D550-41FB-97A3-3F5EDBC6875D}" type="slidenum">
              <a:rPr lang="en-US" smtClean="0"/>
              <a:pPr/>
              <a:t>68</a:t>
            </a:fld>
            <a:endParaRPr lang="en-US"/>
          </a:p>
        </p:txBody>
      </p:sp>
      <p:sp>
        <p:nvSpPr>
          <p:cNvPr id="9" name="Oval 8"/>
          <p:cNvSpPr/>
          <p:nvPr/>
        </p:nvSpPr>
        <p:spPr>
          <a:xfrm>
            <a:off x="2208530" y="228663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2" name="Straight Connector 11"/>
          <p:cNvCxnSpPr>
            <a:stCxn id="9" idx="5"/>
            <a:endCxn id="8" idx="0"/>
          </p:cNvCxnSpPr>
          <p:nvPr/>
        </p:nvCxnSpPr>
        <p:spPr>
          <a:xfrm>
            <a:off x="2795905" y="2806065"/>
            <a:ext cx="332740" cy="38798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a:endCxn id="7" idx="0"/>
          </p:cNvCxnSpPr>
          <p:nvPr/>
        </p:nvCxnSpPr>
        <p:spPr>
          <a:xfrm flipH="1">
            <a:off x="1791970" y="2806065"/>
            <a:ext cx="517525" cy="344805"/>
          </a:xfrm>
          <a:prstGeom prst="line">
            <a:avLst/>
          </a:prstGeom>
        </p:spPr>
        <p:style>
          <a:lnRef idx="2">
            <a:schemeClr val="dk1"/>
          </a:lnRef>
          <a:fillRef idx="0">
            <a:schemeClr val="dk1"/>
          </a:fillRef>
          <a:effectRef idx="1">
            <a:schemeClr val="dk1"/>
          </a:effectRef>
          <a:fontRef idx="minor">
            <a:schemeClr val="tx1"/>
          </a:fontRef>
        </p:style>
      </p:cxnSp>
      <p:sp>
        <p:nvSpPr>
          <p:cNvPr id="7" name="Oval 6"/>
          <p:cNvSpPr/>
          <p:nvPr/>
        </p:nvSpPr>
        <p:spPr>
          <a:xfrm>
            <a:off x="1447800" y="31508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6" name="Rectangle 15"/>
          <p:cNvSpPr/>
          <p:nvPr/>
        </p:nvSpPr>
        <p:spPr>
          <a:xfrm>
            <a:off x="1953895" y="425767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8" name="Straight Connector 17"/>
          <p:cNvCxnSpPr>
            <a:stCxn id="7" idx="5"/>
            <a:endCxn id="16" idx="0"/>
          </p:cNvCxnSpPr>
          <p:nvPr/>
        </p:nvCxnSpPr>
        <p:spPr>
          <a:xfrm>
            <a:off x="2035175" y="3670300"/>
            <a:ext cx="173355" cy="587375"/>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p:cNvCxnSpPr>
            <a:stCxn id="7" idx="3"/>
            <a:endCxn id="25" idx="0"/>
          </p:cNvCxnSpPr>
          <p:nvPr/>
        </p:nvCxnSpPr>
        <p:spPr>
          <a:xfrm flipH="1">
            <a:off x="1204595" y="3670300"/>
            <a:ext cx="344170" cy="487680"/>
          </a:xfrm>
          <a:prstGeom prst="line">
            <a:avLst/>
          </a:prstGeom>
        </p:spPr>
        <p:style>
          <a:lnRef idx="2">
            <a:schemeClr val="dk1"/>
          </a:lnRef>
          <a:fillRef idx="0">
            <a:schemeClr val="dk1"/>
          </a:fillRef>
          <a:effectRef idx="1">
            <a:schemeClr val="dk1"/>
          </a:effectRef>
          <a:fontRef idx="minor">
            <a:schemeClr val="tx1"/>
          </a:fontRef>
        </p:style>
      </p:cxnSp>
      <p:sp>
        <p:nvSpPr>
          <p:cNvPr id="33" name="Oval 32"/>
          <p:cNvSpPr/>
          <p:nvPr/>
        </p:nvSpPr>
        <p:spPr>
          <a:xfrm>
            <a:off x="7877810" y="194818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7061200" y="280606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7" name="Oval 36"/>
          <p:cNvSpPr/>
          <p:nvPr/>
        </p:nvSpPr>
        <p:spPr>
          <a:xfrm>
            <a:off x="8667115" y="289496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40" name="Rectangle 39"/>
          <p:cNvSpPr/>
          <p:nvPr/>
        </p:nvSpPr>
        <p:spPr>
          <a:xfrm>
            <a:off x="7480300" y="39497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1" name="Rectangle 40"/>
          <p:cNvSpPr/>
          <p:nvPr/>
        </p:nvSpPr>
        <p:spPr>
          <a:xfrm>
            <a:off x="8465185" y="40481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4" name="Rectangle 43"/>
          <p:cNvSpPr/>
          <p:nvPr/>
        </p:nvSpPr>
        <p:spPr>
          <a:xfrm>
            <a:off x="9186545" y="40481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8465185" y="2466340"/>
            <a:ext cx="546100" cy="428625"/>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p:cNvCxnSpPr>
            <a:stCxn id="37" idx="5"/>
            <a:endCxn id="44" idx="0"/>
          </p:cNvCxnSpPr>
          <p:nvPr/>
        </p:nvCxnSpPr>
        <p:spPr>
          <a:xfrm>
            <a:off x="9254490" y="3414395"/>
            <a:ext cx="181610" cy="633730"/>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7405370" y="2466340"/>
            <a:ext cx="573405" cy="339725"/>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p:cNvCxnSpPr>
            <a:endCxn id="40" idx="0"/>
          </p:cNvCxnSpPr>
          <p:nvPr/>
        </p:nvCxnSpPr>
        <p:spPr>
          <a:xfrm>
            <a:off x="7575550" y="3388360"/>
            <a:ext cx="154305" cy="561340"/>
          </a:xfrm>
          <a:prstGeom prst="line">
            <a:avLst/>
          </a:prstGeom>
        </p:spPr>
        <p:style>
          <a:lnRef idx="2">
            <a:schemeClr val="dk1"/>
          </a:lnRef>
          <a:fillRef idx="0">
            <a:schemeClr val="dk1"/>
          </a:fillRef>
          <a:effectRef idx="1">
            <a:schemeClr val="dk1"/>
          </a:effectRef>
          <a:fontRef idx="minor">
            <a:schemeClr val="tx1"/>
          </a:fontRef>
        </p:style>
      </p:cxnSp>
      <p:sp>
        <p:nvSpPr>
          <p:cNvPr id="8" name="Oval 7"/>
          <p:cNvSpPr/>
          <p:nvPr/>
        </p:nvSpPr>
        <p:spPr>
          <a:xfrm>
            <a:off x="2784475" y="31940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17" name="Rectangle 16"/>
          <p:cNvSpPr/>
          <p:nvPr/>
        </p:nvSpPr>
        <p:spPr>
          <a:xfrm>
            <a:off x="2670810" y="430085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3432175" y="425767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1" name="Straight Connector 20"/>
          <p:cNvCxnSpPr>
            <a:stCxn id="8" idx="5"/>
            <a:endCxn id="20" idx="0"/>
          </p:cNvCxnSpPr>
          <p:nvPr/>
        </p:nvCxnSpPr>
        <p:spPr>
          <a:xfrm>
            <a:off x="3371850" y="3713480"/>
            <a:ext cx="314960" cy="544195"/>
          </a:xfrm>
          <a:prstGeom prst="line">
            <a:avLst/>
          </a:prstGeom>
        </p:spPr>
        <p:style>
          <a:lnRef idx="2">
            <a:schemeClr val="dk1"/>
          </a:lnRef>
          <a:fillRef idx="0">
            <a:schemeClr val="dk1"/>
          </a:fillRef>
          <a:effectRef idx="1">
            <a:schemeClr val="dk1"/>
          </a:effectRef>
          <a:fontRef idx="minor">
            <a:schemeClr val="tx1"/>
          </a:fontRef>
        </p:style>
      </p:cxnSp>
      <p:sp>
        <p:nvSpPr>
          <p:cNvPr id="25" name="Oval 24"/>
          <p:cNvSpPr/>
          <p:nvPr/>
        </p:nvSpPr>
        <p:spPr>
          <a:xfrm>
            <a:off x="860425" y="415798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26" name="Rectangle 25"/>
          <p:cNvSpPr/>
          <p:nvPr/>
        </p:nvSpPr>
        <p:spPr>
          <a:xfrm>
            <a:off x="399415" y="5168265"/>
            <a:ext cx="5619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 name="Straight Connector 28"/>
          <p:cNvCxnSpPr>
            <a:stCxn id="25" idx="3"/>
            <a:endCxn id="26" idx="0"/>
          </p:cNvCxnSpPr>
          <p:nvPr/>
        </p:nvCxnSpPr>
        <p:spPr>
          <a:xfrm flipH="1">
            <a:off x="680720" y="4677410"/>
            <a:ext cx="280670" cy="490855"/>
          </a:xfrm>
          <a:prstGeom prst="line">
            <a:avLst/>
          </a:prstGeom>
        </p:spPr>
        <p:style>
          <a:lnRef idx="2">
            <a:schemeClr val="dk1"/>
          </a:lnRef>
          <a:fillRef idx="0">
            <a:schemeClr val="dk1"/>
          </a:fillRef>
          <a:effectRef idx="1">
            <a:schemeClr val="dk1"/>
          </a:effectRef>
          <a:fontRef idx="minor">
            <a:schemeClr val="tx1"/>
          </a:fontRef>
        </p:style>
      </p:cxnSp>
      <p:sp>
        <p:nvSpPr>
          <p:cNvPr id="34" name="Text Box 33"/>
          <p:cNvSpPr txBox="1"/>
          <p:nvPr/>
        </p:nvSpPr>
        <p:spPr>
          <a:xfrm>
            <a:off x="4630420" y="3949700"/>
            <a:ext cx="1546860" cy="368300"/>
          </a:xfrm>
          <a:prstGeom prst="rect">
            <a:avLst/>
          </a:prstGeom>
          <a:noFill/>
        </p:spPr>
        <p:txBody>
          <a:bodyPr wrap="square" rtlCol="0">
            <a:spAutoFit/>
          </a:bodyPr>
          <a:lstStyle/>
          <a:p>
            <a:pPr algn="l"/>
            <a:r>
              <a:rPr lang="en-US">
                <a:sym typeface="+mn-ea"/>
              </a:rPr>
              <a:t>case 3</a:t>
            </a:r>
            <a:endParaRPr lang="en-US"/>
          </a:p>
        </p:txBody>
      </p:sp>
      <p:sp>
        <p:nvSpPr>
          <p:cNvPr id="42" name="Right Arrow 41"/>
          <p:cNvSpPr/>
          <p:nvPr/>
        </p:nvSpPr>
        <p:spPr>
          <a:xfrm>
            <a:off x="4404360" y="4318000"/>
            <a:ext cx="1465580" cy="13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6554470" y="385000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51" name="Rectangle 50"/>
          <p:cNvSpPr/>
          <p:nvPr/>
        </p:nvSpPr>
        <p:spPr>
          <a:xfrm>
            <a:off x="5801995" y="60540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2" name="Rectangle 51"/>
          <p:cNvSpPr/>
          <p:nvPr/>
        </p:nvSpPr>
        <p:spPr>
          <a:xfrm>
            <a:off x="7162165" y="500697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53" name="Straight Connector 52"/>
          <p:cNvCxnSpPr>
            <a:stCxn id="43" idx="5"/>
            <a:endCxn id="52" idx="0"/>
          </p:cNvCxnSpPr>
          <p:nvPr/>
        </p:nvCxnSpPr>
        <p:spPr>
          <a:xfrm>
            <a:off x="7141845" y="4369435"/>
            <a:ext cx="269875" cy="63754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p:cNvCxnSpPr>
            <a:stCxn id="43" idx="3"/>
            <a:endCxn id="51" idx="0"/>
          </p:cNvCxnSpPr>
          <p:nvPr/>
        </p:nvCxnSpPr>
        <p:spPr>
          <a:xfrm flipH="1">
            <a:off x="6051550" y="4369435"/>
            <a:ext cx="603885" cy="1684655"/>
          </a:xfrm>
          <a:prstGeom prst="line">
            <a:avLst/>
          </a:prstGeom>
        </p:spPr>
        <p:style>
          <a:lnRef idx="2">
            <a:schemeClr val="dk1"/>
          </a:lnRef>
          <a:fillRef idx="0">
            <a:schemeClr val="dk1"/>
          </a:fillRef>
          <a:effectRef idx="1">
            <a:schemeClr val="dk1"/>
          </a:effectRef>
          <a:fontRef idx="minor">
            <a:schemeClr val="tx1"/>
          </a:fontRef>
        </p:style>
      </p:cxnSp>
      <p:sp>
        <p:nvSpPr>
          <p:cNvPr id="4" name="Oval 3"/>
          <p:cNvSpPr/>
          <p:nvPr/>
        </p:nvSpPr>
        <p:spPr>
          <a:xfrm>
            <a:off x="1346835" y="506857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5" name="Rectangle 4"/>
          <p:cNvSpPr/>
          <p:nvPr/>
        </p:nvSpPr>
        <p:spPr>
          <a:xfrm>
            <a:off x="939165" y="593979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 name="Rectangle 5"/>
          <p:cNvSpPr/>
          <p:nvPr/>
        </p:nvSpPr>
        <p:spPr>
          <a:xfrm>
            <a:off x="1953895" y="593979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0" name="Straight Connector 9"/>
          <p:cNvCxnSpPr>
            <a:stCxn id="4" idx="5"/>
            <a:endCxn id="6" idx="0"/>
          </p:cNvCxnSpPr>
          <p:nvPr/>
        </p:nvCxnSpPr>
        <p:spPr>
          <a:xfrm>
            <a:off x="1934210" y="5588000"/>
            <a:ext cx="274320" cy="35179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5" idx="0"/>
          </p:cNvCxnSpPr>
          <p:nvPr/>
        </p:nvCxnSpPr>
        <p:spPr>
          <a:xfrm flipH="1">
            <a:off x="1193800" y="5588000"/>
            <a:ext cx="254000" cy="35179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a:stCxn id="25" idx="5"/>
            <a:endCxn id="4" idx="0"/>
          </p:cNvCxnSpPr>
          <p:nvPr/>
        </p:nvCxnSpPr>
        <p:spPr>
          <a:xfrm>
            <a:off x="1447800" y="4677410"/>
            <a:ext cx="243205" cy="39116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a:stCxn id="8" idx="3"/>
            <a:endCxn id="8" idx="3"/>
          </p:cNvCxnSpPr>
          <p:nvPr/>
        </p:nvCxnSpPr>
        <p:spPr>
          <a:xfrm>
            <a:off x="2885440" y="37134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endCxn id="17" idx="0"/>
          </p:cNvCxnSpPr>
          <p:nvPr/>
        </p:nvCxnSpPr>
        <p:spPr>
          <a:xfrm flipH="1">
            <a:off x="2925445" y="3776980"/>
            <a:ext cx="64135" cy="523875"/>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p:cNvCxnSpPr>
            <a:stCxn id="37" idx="3"/>
            <a:endCxn id="41" idx="0"/>
          </p:cNvCxnSpPr>
          <p:nvPr/>
        </p:nvCxnSpPr>
        <p:spPr>
          <a:xfrm flipH="1">
            <a:off x="8714740" y="3414395"/>
            <a:ext cx="53340" cy="63373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p:cNvCxnSpPr>
            <a:stCxn id="35" idx="3"/>
            <a:endCxn id="43" idx="0"/>
          </p:cNvCxnSpPr>
          <p:nvPr/>
        </p:nvCxnSpPr>
        <p:spPr>
          <a:xfrm flipH="1">
            <a:off x="6898640" y="3325495"/>
            <a:ext cx="263525" cy="524510"/>
          </a:xfrm>
          <a:prstGeom prst="line">
            <a:avLst/>
          </a:prstGeom>
        </p:spPr>
        <p:style>
          <a:lnRef idx="2">
            <a:schemeClr val="dk1"/>
          </a:lnRef>
          <a:fillRef idx="0">
            <a:schemeClr val="dk1"/>
          </a:fillRef>
          <a:effectRef idx="1">
            <a:schemeClr val="dk1"/>
          </a:effectRef>
          <a:fontRef idx="minor">
            <a:schemeClr val="tx1"/>
          </a:fontRef>
        </p:style>
      </p:cxnSp>
      <p:sp>
        <p:nvSpPr>
          <p:cNvPr id="32" name="Oval 31"/>
          <p:cNvSpPr/>
          <p:nvPr/>
        </p:nvSpPr>
        <p:spPr>
          <a:xfrm flipH="1">
            <a:off x="6177280" y="49072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36" name="Rectangle 35"/>
          <p:cNvSpPr/>
          <p:nvPr/>
        </p:nvSpPr>
        <p:spPr>
          <a:xfrm>
            <a:off x="6792595" y="60540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8" name="Straight Connector 37"/>
          <p:cNvCxnSpPr>
            <a:stCxn id="32" idx="3"/>
            <a:endCxn id="36" idx="0"/>
          </p:cNvCxnSpPr>
          <p:nvPr/>
        </p:nvCxnSpPr>
        <p:spPr>
          <a:xfrm>
            <a:off x="6702425" y="5426710"/>
            <a:ext cx="339725" cy="627380"/>
          </a:xfrm>
          <a:prstGeom prst="line">
            <a:avLst/>
          </a:prstGeom>
        </p:spPr>
        <p:style>
          <a:lnRef idx="2">
            <a:schemeClr val="dk1"/>
          </a:lnRef>
          <a:fillRef idx="0">
            <a:schemeClr val="dk1"/>
          </a:fillRef>
          <a:effectRef idx="1">
            <a:schemeClr val="dk1"/>
          </a:effectRef>
          <a:fontRef idx="minor">
            <a:schemeClr val="tx1"/>
          </a:fontRef>
        </p:style>
      </p:cxnSp>
      <p:sp>
        <p:nvSpPr>
          <p:cNvPr id="55" name="Text Box 54"/>
          <p:cNvSpPr txBox="1"/>
          <p:nvPr/>
        </p:nvSpPr>
        <p:spPr>
          <a:xfrm>
            <a:off x="10153650" y="3949700"/>
            <a:ext cx="1517015" cy="368300"/>
          </a:xfrm>
          <a:prstGeom prst="rect">
            <a:avLst/>
          </a:prstGeom>
          <a:noFill/>
        </p:spPr>
        <p:txBody>
          <a:bodyPr wrap="square" rtlCol="0">
            <a:spAutoFit/>
          </a:bodyPr>
          <a:lstStyle/>
          <a:p>
            <a:pPr algn="l"/>
            <a:r>
              <a:rPr lang="en-US">
                <a:sym typeface="+mn-ea"/>
              </a:rPr>
              <a:t>case 4</a:t>
            </a:r>
            <a:endParaRPr lang="en-US"/>
          </a:p>
        </p:txBody>
      </p:sp>
      <p:sp>
        <p:nvSpPr>
          <p:cNvPr id="56" name="Right Arrow 55"/>
          <p:cNvSpPr/>
          <p:nvPr/>
        </p:nvSpPr>
        <p:spPr>
          <a:xfrm>
            <a:off x="9894570" y="4257675"/>
            <a:ext cx="1465580" cy="13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xmlns="" val="1787920415"/>
      </p:ext>
    </p:extLst>
  </p:cSld>
  <p:clrMapOvr>
    <a:masterClrMapping/>
  </p:clrMapOvr>
  <p:transition>
    <p:cut/>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75615"/>
            <a:ext cx="9144000" cy="1013460"/>
          </a:xfrm>
        </p:spPr>
        <p:txBody>
          <a:bodyPr>
            <a:normAutofit/>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553720" y="1637030"/>
            <a:ext cx="5150485" cy="739140"/>
          </a:xfrm>
        </p:spPr>
        <p:txBody>
          <a:bodyPr>
            <a:normAutofit/>
          </a:bodyPr>
          <a:lstStyle/>
          <a:p>
            <a:r>
              <a:rPr lang="en-US"/>
              <a:t>                                                                                           </a:t>
            </a:r>
          </a:p>
        </p:txBody>
      </p:sp>
      <p:sp>
        <p:nvSpPr>
          <p:cNvPr id="14" name="Footer Placeholder 13"/>
          <p:cNvSpPr>
            <a:spLocks noGrp="1"/>
          </p:cNvSpPr>
          <p:nvPr>
            <p:ph type="ftr" sz="quarter" idx="11"/>
          </p:nvPr>
        </p:nvSpPr>
        <p:spPr/>
        <p:txBody>
          <a:bodyPr/>
          <a:lstStyle/>
          <a:p>
            <a:r>
              <a:rPr lang="en-US" smtClean="0"/>
              <a:t>Data Structures-T.Anil Kumar</a:t>
            </a:r>
            <a:endParaRPr lang="en-US"/>
          </a:p>
        </p:txBody>
      </p:sp>
      <p:sp>
        <p:nvSpPr>
          <p:cNvPr id="16" name="Slide Number Placeholder 15"/>
          <p:cNvSpPr>
            <a:spLocks noGrp="1"/>
          </p:cNvSpPr>
          <p:nvPr>
            <p:ph type="sldNum" sz="quarter" idx="12"/>
          </p:nvPr>
        </p:nvSpPr>
        <p:spPr/>
        <p:txBody>
          <a:bodyPr/>
          <a:lstStyle/>
          <a:p>
            <a:fld id="{659B9B6F-D550-41FB-97A3-3F5EDBC6875D}" type="slidenum">
              <a:rPr lang="en-US" smtClean="0"/>
              <a:pPr/>
              <a:t>69</a:t>
            </a:fld>
            <a:endParaRPr lang="en-US"/>
          </a:p>
        </p:txBody>
      </p:sp>
      <p:sp>
        <p:nvSpPr>
          <p:cNvPr id="9" name="Oval 8"/>
          <p:cNvSpPr/>
          <p:nvPr/>
        </p:nvSpPr>
        <p:spPr>
          <a:xfrm>
            <a:off x="2208530" y="228663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2" name="Straight Connector 11"/>
          <p:cNvCxnSpPr>
            <a:stCxn id="9" idx="5"/>
            <a:endCxn id="8" idx="0"/>
          </p:cNvCxnSpPr>
          <p:nvPr/>
        </p:nvCxnSpPr>
        <p:spPr>
          <a:xfrm>
            <a:off x="2795905" y="2806065"/>
            <a:ext cx="332740" cy="38798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a:endCxn id="7" idx="7"/>
          </p:cNvCxnSpPr>
          <p:nvPr/>
        </p:nvCxnSpPr>
        <p:spPr>
          <a:xfrm flipH="1">
            <a:off x="2035175" y="2806065"/>
            <a:ext cx="274320" cy="433705"/>
          </a:xfrm>
          <a:prstGeom prst="line">
            <a:avLst/>
          </a:prstGeom>
        </p:spPr>
        <p:style>
          <a:lnRef idx="2">
            <a:schemeClr val="dk1"/>
          </a:lnRef>
          <a:fillRef idx="0">
            <a:schemeClr val="dk1"/>
          </a:fillRef>
          <a:effectRef idx="1">
            <a:schemeClr val="dk1"/>
          </a:effectRef>
          <a:fontRef idx="minor">
            <a:schemeClr val="tx1"/>
          </a:fontRef>
        </p:style>
      </p:cxnSp>
      <p:sp>
        <p:nvSpPr>
          <p:cNvPr id="7" name="Oval 6"/>
          <p:cNvSpPr/>
          <p:nvPr/>
        </p:nvSpPr>
        <p:spPr>
          <a:xfrm>
            <a:off x="1447800" y="31508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cxnSp>
        <p:nvCxnSpPr>
          <p:cNvPr id="18" name="Straight Connector 17"/>
          <p:cNvCxnSpPr>
            <a:stCxn id="7" idx="5"/>
          </p:cNvCxnSpPr>
          <p:nvPr/>
        </p:nvCxnSpPr>
        <p:spPr>
          <a:xfrm>
            <a:off x="2035175" y="3670300"/>
            <a:ext cx="173355" cy="587375"/>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p:cNvCxnSpPr>
            <a:stCxn id="7" idx="3"/>
            <a:endCxn id="25" idx="0"/>
          </p:cNvCxnSpPr>
          <p:nvPr/>
        </p:nvCxnSpPr>
        <p:spPr>
          <a:xfrm flipH="1">
            <a:off x="1204595" y="3670300"/>
            <a:ext cx="344170" cy="487680"/>
          </a:xfrm>
          <a:prstGeom prst="line">
            <a:avLst/>
          </a:prstGeom>
        </p:spPr>
        <p:style>
          <a:lnRef idx="2">
            <a:schemeClr val="dk1"/>
          </a:lnRef>
          <a:fillRef idx="0">
            <a:schemeClr val="dk1"/>
          </a:fillRef>
          <a:effectRef idx="1">
            <a:schemeClr val="dk1"/>
          </a:effectRef>
          <a:fontRef idx="minor">
            <a:schemeClr val="tx1"/>
          </a:fontRef>
        </p:style>
      </p:cxnSp>
      <p:sp>
        <p:nvSpPr>
          <p:cNvPr id="33" name="Oval 32"/>
          <p:cNvSpPr/>
          <p:nvPr/>
        </p:nvSpPr>
        <p:spPr>
          <a:xfrm>
            <a:off x="7766685" y="2197735"/>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6929755" y="30619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37" name="Oval 36"/>
          <p:cNvSpPr/>
          <p:nvPr/>
        </p:nvSpPr>
        <p:spPr>
          <a:xfrm>
            <a:off x="8751570" y="31051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41" name="Rectangle 40"/>
          <p:cNvSpPr/>
          <p:nvPr/>
        </p:nvSpPr>
        <p:spPr>
          <a:xfrm>
            <a:off x="8455025" y="4147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8354060" y="2715895"/>
            <a:ext cx="741680" cy="389255"/>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p:cNvCxnSpPr>
            <a:stCxn id="37" idx="5"/>
          </p:cNvCxnSpPr>
          <p:nvPr/>
        </p:nvCxnSpPr>
        <p:spPr>
          <a:xfrm>
            <a:off x="9338945" y="3624580"/>
            <a:ext cx="678815" cy="522605"/>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7273925" y="2715895"/>
            <a:ext cx="593725" cy="346075"/>
          </a:xfrm>
          <a:prstGeom prst="line">
            <a:avLst/>
          </a:prstGeom>
        </p:spPr>
        <p:style>
          <a:lnRef idx="2">
            <a:schemeClr val="dk1"/>
          </a:lnRef>
          <a:fillRef idx="0">
            <a:schemeClr val="dk1"/>
          </a:fillRef>
          <a:effectRef idx="1">
            <a:schemeClr val="dk1"/>
          </a:effectRef>
          <a:fontRef idx="minor">
            <a:schemeClr val="tx1"/>
          </a:fontRef>
        </p:style>
      </p:cxnSp>
      <p:sp>
        <p:nvSpPr>
          <p:cNvPr id="8" name="Oval 7"/>
          <p:cNvSpPr/>
          <p:nvPr/>
        </p:nvSpPr>
        <p:spPr>
          <a:xfrm>
            <a:off x="2784475" y="31940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17" name="Rectangle 16"/>
          <p:cNvSpPr/>
          <p:nvPr/>
        </p:nvSpPr>
        <p:spPr>
          <a:xfrm>
            <a:off x="2670810" y="430085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3432175" y="425767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1" name="Straight Connector 20"/>
          <p:cNvCxnSpPr>
            <a:stCxn id="8" idx="5"/>
            <a:endCxn id="20" idx="0"/>
          </p:cNvCxnSpPr>
          <p:nvPr/>
        </p:nvCxnSpPr>
        <p:spPr>
          <a:xfrm>
            <a:off x="3371850" y="3713480"/>
            <a:ext cx="314960" cy="544195"/>
          </a:xfrm>
          <a:prstGeom prst="line">
            <a:avLst/>
          </a:prstGeom>
        </p:spPr>
        <p:style>
          <a:lnRef idx="2">
            <a:schemeClr val="dk1"/>
          </a:lnRef>
          <a:fillRef idx="0">
            <a:schemeClr val="dk1"/>
          </a:fillRef>
          <a:effectRef idx="1">
            <a:schemeClr val="dk1"/>
          </a:effectRef>
          <a:fontRef idx="minor">
            <a:schemeClr val="tx1"/>
          </a:fontRef>
        </p:style>
      </p:cxnSp>
      <p:sp>
        <p:nvSpPr>
          <p:cNvPr id="25" name="Oval 24"/>
          <p:cNvSpPr/>
          <p:nvPr/>
        </p:nvSpPr>
        <p:spPr>
          <a:xfrm>
            <a:off x="860425" y="415798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26" name="Rectangle 25"/>
          <p:cNvSpPr/>
          <p:nvPr/>
        </p:nvSpPr>
        <p:spPr>
          <a:xfrm>
            <a:off x="170815" y="5267960"/>
            <a:ext cx="5619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 name="Straight Connector 28"/>
          <p:cNvCxnSpPr>
            <a:stCxn id="25" idx="3"/>
            <a:endCxn id="26" idx="0"/>
          </p:cNvCxnSpPr>
          <p:nvPr/>
        </p:nvCxnSpPr>
        <p:spPr>
          <a:xfrm flipH="1">
            <a:off x="452120" y="4677410"/>
            <a:ext cx="509270" cy="590550"/>
          </a:xfrm>
          <a:prstGeom prst="line">
            <a:avLst/>
          </a:prstGeom>
        </p:spPr>
        <p:style>
          <a:lnRef idx="2">
            <a:schemeClr val="dk1"/>
          </a:lnRef>
          <a:fillRef idx="0">
            <a:schemeClr val="dk1"/>
          </a:fillRef>
          <a:effectRef idx="1">
            <a:schemeClr val="dk1"/>
          </a:effectRef>
          <a:fontRef idx="minor">
            <a:schemeClr val="tx1"/>
          </a:fontRef>
        </p:style>
      </p:cxnSp>
      <p:sp>
        <p:nvSpPr>
          <p:cNvPr id="34" name="Text Box 33"/>
          <p:cNvSpPr txBox="1"/>
          <p:nvPr/>
        </p:nvSpPr>
        <p:spPr>
          <a:xfrm>
            <a:off x="170815" y="3325495"/>
            <a:ext cx="864870" cy="368300"/>
          </a:xfrm>
          <a:prstGeom prst="rect">
            <a:avLst/>
          </a:prstGeom>
          <a:noFill/>
        </p:spPr>
        <p:txBody>
          <a:bodyPr wrap="square" rtlCol="0">
            <a:spAutoFit/>
          </a:bodyPr>
          <a:lstStyle/>
          <a:p>
            <a:pPr algn="l"/>
            <a:r>
              <a:rPr lang="en-US">
                <a:sym typeface="+mn-ea"/>
              </a:rPr>
              <a:t>case 4</a:t>
            </a:r>
            <a:endParaRPr lang="en-US"/>
          </a:p>
        </p:txBody>
      </p:sp>
      <p:sp>
        <p:nvSpPr>
          <p:cNvPr id="43" name="Oval 42"/>
          <p:cNvSpPr/>
          <p:nvPr/>
        </p:nvSpPr>
        <p:spPr>
          <a:xfrm>
            <a:off x="6241415" y="4047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51" name="Rectangle 50"/>
          <p:cNvSpPr/>
          <p:nvPr/>
        </p:nvSpPr>
        <p:spPr>
          <a:xfrm>
            <a:off x="663321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2" name="Rectangle 51"/>
          <p:cNvSpPr/>
          <p:nvPr/>
        </p:nvSpPr>
        <p:spPr>
          <a:xfrm>
            <a:off x="8253095"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 name="Oval 3"/>
          <p:cNvSpPr/>
          <p:nvPr/>
        </p:nvSpPr>
        <p:spPr>
          <a:xfrm>
            <a:off x="1833245" y="420116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5" name="Rectangle 4"/>
          <p:cNvSpPr/>
          <p:nvPr/>
        </p:nvSpPr>
        <p:spPr>
          <a:xfrm>
            <a:off x="1548765" y="526796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 name="Rectangle 5"/>
          <p:cNvSpPr/>
          <p:nvPr/>
        </p:nvSpPr>
        <p:spPr>
          <a:xfrm>
            <a:off x="2388235" y="526796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0" name="Straight Connector 9"/>
          <p:cNvCxnSpPr>
            <a:stCxn id="4" idx="5"/>
            <a:endCxn id="6" idx="0"/>
          </p:cNvCxnSpPr>
          <p:nvPr/>
        </p:nvCxnSpPr>
        <p:spPr>
          <a:xfrm>
            <a:off x="2420620" y="4720590"/>
            <a:ext cx="222250" cy="54737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5" idx="0"/>
          </p:cNvCxnSpPr>
          <p:nvPr/>
        </p:nvCxnSpPr>
        <p:spPr>
          <a:xfrm flipH="1">
            <a:off x="1803400" y="4720590"/>
            <a:ext cx="130810" cy="54737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a:stCxn id="8" idx="3"/>
            <a:endCxn id="8" idx="3"/>
          </p:cNvCxnSpPr>
          <p:nvPr/>
        </p:nvCxnSpPr>
        <p:spPr>
          <a:xfrm>
            <a:off x="2885440" y="37134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endCxn id="17" idx="0"/>
          </p:cNvCxnSpPr>
          <p:nvPr/>
        </p:nvCxnSpPr>
        <p:spPr>
          <a:xfrm flipH="1">
            <a:off x="2925445" y="3776980"/>
            <a:ext cx="64135" cy="523875"/>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p:cNvCxnSpPr>
            <a:stCxn id="37" idx="3"/>
            <a:endCxn id="41" idx="0"/>
          </p:cNvCxnSpPr>
          <p:nvPr/>
        </p:nvCxnSpPr>
        <p:spPr>
          <a:xfrm flipH="1">
            <a:off x="8704580" y="3624580"/>
            <a:ext cx="147955" cy="522605"/>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p:cNvCxnSpPr>
            <a:stCxn id="35" idx="3"/>
            <a:endCxn id="43" idx="0"/>
          </p:cNvCxnSpPr>
          <p:nvPr/>
        </p:nvCxnSpPr>
        <p:spPr>
          <a:xfrm flipH="1">
            <a:off x="6585585" y="3581400"/>
            <a:ext cx="445135" cy="466090"/>
          </a:xfrm>
          <a:prstGeom prst="line">
            <a:avLst/>
          </a:prstGeom>
        </p:spPr>
        <p:style>
          <a:lnRef idx="2">
            <a:schemeClr val="dk1"/>
          </a:lnRef>
          <a:fillRef idx="0">
            <a:schemeClr val="dk1"/>
          </a:fillRef>
          <a:effectRef idx="1">
            <a:schemeClr val="dk1"/>
          </a:effectRef>
          <a:fontRef idx="minor">
            <a:schemeClr val="tx1"/>
          </a:fontRef>
        </p:style>
      </p:cxnSp>
      <p:sp>
        <p:nvSpPr>
          <p:cNvPr id="32" name="Oval 31"/>
          <p:cNvSpPr/>
          <p:nvPr/>
        </p:nvSpPr>
        <p:spPr>
          <a:xfrm flipH="1">
            <a:off x="7594600" y="410146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6" name="Rectangle 35"/>
          <p:cNvSpPr/>
          <p:nvPr/>
        </p:nvSpPr>
        <p:spPr>
          <a:xfrm>
            <a:off x="732155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ight Arrow 22"/>
          <p:cNvSpPr/>
          <p:nvPr/>
        </p:nvSpPr>
        <p:spPr>
          <a:xfrm>
            <a:off x="-430530" y="3643630"/>
            <a:ext cx="1465580" cy="1390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Box 26"/>
          <p:cNvSpPr txBox="1"/>
          <p:nvPr/>
        </p:nvSpPr>
        <p:spPr>
          <a:xfrm>
            <a:off x="6549390" y="1489075"/>
            <a:ext cx="2705735" cy="521970"/>
          </a:xfrm>
          <a:prstGeom prst="rect">
            <a:avLst/>
          </a:prstGeom>
          <a:noFill/>
        </p:spPr>
        <p:txBody>
          <a:bodyPr wrap="square" rtlCol="0" anchor="t">
            <a:spAutoFit/>
          </a:bodyPr>
          <a:lstStyle/>
          <a:p>
            <a:r>
              <a:rPr lang="en-US" sz="2400">
                <a:solidFill>
                  <a:schemeClr val="tx1"/>
                </a:solidFill>
                <a:uFillTx/>
                <a:sym typeface="+mn-ea"/>
              </a:rPr>
              <a:t> step 6:inserting 78  </a:t>
            </a:r>
            <a:r>
              <a:rPr lang="en-US" sz="2800">
                <a:solidFill>
                  <a:schemeClr val="tx1"/>
                </a:solidFill>
                <a:uFillTx/>
                <a:sym typeface="+mn-ea"/>
              </a:rPr>
              <a:t>    </a:t>
            </a:r>
          </a:p>
        </p:txBody>
      </p:sp>
      <p:cxnSp>
        <p:nvCxnSpPr>
          <p:cNvPr id="28" name="Straight Connector 27"/>
          <p:cNvCxnSpPr>
            <a:stCxn id="35" idx="5"/>
            <a:endCxn id="32" idx="0"/>
          </p:cNvCxnSpPr>
          <p:nvPr/>
        </p:nvCxnSpPr>
        <p:spPr>
          <a:xfrm>
            <a:off x="7517130" y="3581400"/>
            <a:ext cx="384810" cy="520065"/>
          </a:xfrm>
          <a:prstGeom prst="line">
            <a:avLst/>
          </a:prstGeom>
        </p:spPr>
        <p:style>
          <a:lnRef idx="2">
            <a:schemeClr val="dk1"/>
          </a:lnRef>
          <a:fillRef idx="0">
            <a:schemeClr val="dk1"/>
          </a:fillRef>
          <a:effectRef idx="1">
            <a:schemeClr val="dk1"/>
          </a:effectRef>
          <a:fontRef idx="minor">
            <a:schemeClr val="tx1"/>
          </a:fontRef>
        </p:style>
      </p:cxnSp>
      <p:sp>
        <p:nvSpPr>
          <p:cNvPr id="31" name="Oval 30"/>
          <p:cNvSpPr/>
          <p:nvPr/>
        </p:nvSpPr>
        <p:spPr>
          <a:xfrm flipH="1">
            <a:off x="9554210" y="40474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sp>
        <p:nvSpPr>
          <p:cNvPr id="59" name="Rectangle 58"/>
          <p:cNvSpPr/>
          <p:nvPr/>
        </p:nvSpPr>
        <p:spPr>
          <a:xfrm>
            <a:off x="923290" y="5267960"/>
            <a:ext cx="5619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0" name="Straight Connector 59"/>
          <p:cNvCxnSpPr>
            <a:stCxn id="25" idx="4"/>
            <a:endCxn id="59" idx="0"/>
          </p:cNvCxnSpPr>
          <p:nvPr/>
        </p:nvCxnSpPr>
        <p:spPr>
          <a:xfrm>
            <a:off x="1204595" y="4766310"/>
            <a:ext cx="0" cy="501650"/>
          </a:xfrm>
          <a:prstGeom prst="line">
            <a:avLst/>
          </a:prstGeom>
        </p:spPr>
        <p:style>
          <a:lnRef idx="2">
            <a:schemeClr val="dk1"/>
          </a:lnRef>
          <a:fillRef idx="0">
            <a:schemeClr val="dk1"/>
          </a:fillRef>
          <a:effectRef idx="1">
            <a:schemeClr val="dk1"/>
          </a:effectRef>
          <a:fontRef idx="minor">
            <a:schemeClr val="tx1"/>
          </a:fontRef>
        </p:style>
      </p:cxnSp>
      <p:sp>
        <p:nvSpPr>
          <p:cNvPr id="61" name="Rectangle 60"/>
          <p:cNvSpPr/>
          <p:nvPr/>
        </p:nvSpPr>
        <p:spPr>
          <a:xfrm>
            <a:off x="574294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2" name="Rectangle 61"/>
          <p:cNvSpPr/>
          <p:nvPr/>
        </p:nvSpPr>
        <p:spPr>
          <a:xfrm>
            <a:off x="918845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3" name="Rectangle 62"/>
          <p:cNvSpPr/>
          <p:nvPr/>
        </p:nvSpPr>
        <p:spPr>
          <a:xfrm>
            <a:off x="10169525"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4" name="Straight Connector 63"/>
          <p:cNvCxnSpPr>
            <a:stCxn id="43" idx="3"/>
            <a:endCxn id="61" idx="0"/>
          </p:cNvCxnSpPr>
          <p:nvPr/>
        </p:nvCxnSpPr>
        <p:spPr>
          <a:xfrm flipH="1">
            <a:off x="5992495" y="4566920"/>
            <a:ext cx="349885" cy="701040"/>
          </a:xfrm>
          <a:prstGeom prst="line">
            <a:avLst/>
          </a:prstGeom>
        </p:spPr>
        <p:style>
          <a:lnRef idx="2">
            <a:schemeClr val="dk1"/>
          </a:lnRef>
          <a:fillRef idx="0">
            <a:schemeClr val="dk1"/>
          </a:fillRef>
          <a:effectRef idx="1">
            <a:schemeClr val="dk1"/>
          </a:effectRef>
          <a:fontRef idx="minor">
            <a:schemeClr val="tx1"/>
          </a:fontRef>
        </p:style>
      </p:cxnSp>
      <p:cxnSp>
        <p:nvCxnSpPr>
          <p:cNvPr id="65" name="Straight Connector 64"/>
          <p:cNvCxnSpPr>
            <a:stCxn id="43" idx="5"/>
            <a:endCxn id="51" idx="0"/>
          </p:cNvCxnSpPr>
          <p:nvPr/>
        </p:nvCxnSpPr>
        <p:spPr>
          <a:xfrm>
            <a:off x="6828790" y="456692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p:cNvCxnSpPr>
            <a:stCxn id="32" idx="4"/>
            <a:endCxn id="36" idx="0"/>
          </p:cNvCxnSpPr>
          <p:nvPr/>
        </p:nvCxnSpPr>
        <p:spPr>
          <a:xfrm flipH="1">
            <a:off x="7571105" y="4709795"/>
            <a:ext cx="330835" cy="558165"/>
          </a:xfrm>
          <a:prstGeom prst="line">
            <a:avLst/>
          </a:prstGeom>
        </p:spPr>
        <p:style>
          <a:lnRef idx="2">
            <a:schemeClr val="dk1"/>
          </a:lnRef>
          <a:fillRef idx="0">
            <a:schemeClr val="dk1"/>
          </a:fillRef>
          <a:effectRef idx="1">
            <a:schemeClr val="dk1"/>
          </a:effectRef>
          <a:fontRef idx="minor">
            <a:schemeClr val="tx1"/>
          </a:fontRef>
        </p:style>
      </p:cxnSp>
      <p:cxnSp>
        <p:nvCxnSpPr>
          <p:cNvPr id="67" name="Straight Connector 66"/>
          <p:cNvCxnSpPr>
            <a:stCxn id="32" idx="4"/>
            <a:endCxn id="52" idx="0"/>
          </p:cNvCxnSpPr>
          <p:nvPr/>
        </p:nvCxnSpPr>
        <p:spPr>
          <a:xfrm>
            <a:off x="7901940" y="4709795"/>
            <a:ext cx="600710" cy="558165"/>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p:cNvCxnSpPr>
            <a:stCxn id="31" idx="4"/>
            <a:endCxn id="62" idx="0"/>
          </p:cNvCxnSpPr>
          <p:nvPr/>
        </p:nvCxnSpPr>
        <p:spPr>
          <a:xfrm flipH="1">
            <a:off x="9438005" y="4655820"/>
            <a:ext cx="423545" cy="612140"/>
          </a:xfrm>
          <a:prstGeom prst="line">
            <a:avLst/>
          </a:prstGeom>
        </p:spPr>
        <p:style>
          <a:lnRef idx="2">
            <a:schemeClr val="dk1"/>
          </a:lnRef>
          <a:fillRef idx="0">
            <a:schemeClr val="dk1"/>
          </a:fillRef>
          <a:effectRef idx="1">
            <a:schemeClr val="dk1"/>
          </a:effectRef>
          <a:fontRef idx="minor">
            <a:schemeClr val="tx1"/>
          </a:fontRef>
        </p:style>
      </p:cxnSp>
      <p:cxnSp>
        <p:nvCxnSpPr>
          <p:cNvPr id="69" name="Straight Connector 68"/>
          <p:cNvCxnSpPr>
            <a:stCxn id="31" idx="4"/>
            <a:endCxn id="63" idx="0"/>
          </p:cNvCxnSpPr>
          <p:nvPr/>
        </p:nvCxnSpPr>
        <p:spPr>
          <a:xfrm>
            <a:off x="9861550" y="4655820"/>
            <a:ext cx="557530" cy="61214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192186155"/>
      </p:ext>
    </p:extLst>
  </p:cSld>
  <p:clrMapOvr>
    <a:masterClrMapping/>
  </p:clrMapOvr>
  <p:transition>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2"/>
          <p:cNvSpPr>
            <a:spLocks noGrp="1" noChangeArrowheads="1"/>
          </p:cNvSpPr>
          <p:nvPr>
            <p:ph type="title"/>
          </p:nvPr>
        </p:nvSpPr>
        <p:spPr>
          <a:xfrm>
            <a:off x="634030" y="255919"/>
            <a:ext cx="8596668" cy="1320800"/>
          </a:xfrm>
        </p:spPr>
        <p:txBody>
          <a:bodyPr>
            <a:normAutofit/>
          </a:bodyPr>
          <a:lstStyle/>
          <a:p>
            <a:r>
              <a:rPr lang="en-US" dirty="0"/>
              <a:t>Deletion - Leaf </a:t>
            </a:r>
            <a:r>
              <a:rPr lang="en-US" dirty="0" smtClean="0"/>
              <a:t>Case</a:t>
            </a:r>
            <a:br>
              <a:rPr lang="en-US" dirty="0" smtClean="0"/>
            </a:br>
            <a:r>
              <a:rPr lang="en-US" dirty="0" smtClean="0"/>
              <a:t>           </a:t>
            </a:r>
            <a:r>
              <a:rPr lang="en-US" sz="2700" dirty="0" smtClean="0">
                <a:solidFill>
                  <a:schemeClr val="tx1"/>
                </a:solidFill>
                <a:latin typeface="Times New Roman" panose="02020603050405020304" pitchFamily="18" charset="0"/>
                <a:cs typeface="Times New Roman" panose="02020603050405020304" pitchFamily="18" charset="0"/>
              </a:rPr>
              <a:t>You can directly delete if it is leaf node</a:t>
            </a:r>
            <a:endParaRPr lang="en-US" sz="2700" dirty="0">
              <a:solidFill>
                <a:schemeClr val="tx1"/>
              </a:solidFill>
              <a:latin typeface="Times New Roman" panose="02020603050405020304" pitchFamily="18" charset="0"/>
              <a:cs typeface="Times New Roman" panose="02020603050405020304" pitchFamily="18" charset="0"/>
            </a:endParaRPr>
          </a:p>
        </p:txBody>
      </p:sp>
      <p:sp>
        <p:nvSpPr>
          <p:cNvPr id="266243" name="Oval 3"/>
          <p:cNvSpPr>
            <a:spLocks noChangeAspect="1" noChangeArrowheads="1"/>
          </p:cNvSpPr>
          <p:nvPr/>
        </p:nvSpPr>
        <p:spPr bwMode="auto">
          <a:xfrm>
            <a:off x="75438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20</a:t>
            </a:r>
          </a:p>
        </p:txBody>
      </p:sp>
      <p:sp>
        <p:nvSpPr>
          <p:cNvPr id="266244" name="Oval 4"/>
          <p:cNvSpPr>
            <a:spLocks noChangeAspect="1" noChangeArrowheads="1"/>
          </p:cNvSpPr>
          <p:nvPr/>
        </p:nvSpPr>
        <p:spPr bwMode="auto">
          <a:xfrm>
            <a:off x="54102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9</a:t>
            </a:r>
          </a:p>
        </p:txBody>
      </p:sp>
      <p:sp>
        <p:nvSpPr>
          <p:cNvPr id="266245" name="Oval 5"/>
          <p:cNvSpPr>
            <a:spLocks noChangeAspect="1" noChangeArrowheads="1"/>
          </p:cNvSpPr>
          <p:nvPr/>
        </p:nvSpPr>
        <p:spPr bwMode="auto">
          <a:xfrm>
            <a:off x="43434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a:t>
            </a:r>
          </a:p>
        </p:txBody>
      </p:sp>
      <p:sp>
        <p:nvSpPr>
          <p:cNvPr id="266246" name="Oval 6"/>
          <p:cNvSpPr>
            <a:spLocks noChangeAspect="1" noChangeArrowheads="1"/>
          </p:cNvSpPr>
          <p:nvPr/>
        </p:nvSpPr>
        <p:spPr bwMode="auto">
          <a:xfrm>
            <a:off x="7010400" y="2794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15</a:t>
            </a:r>
          </a:p>
        </p:txBody>
      </p:sp>
      <p:sp>
        <p:nvSpPr>
          <p:cNvPr id="266247" name="Oval 7"/>
          <p:cNvSpPr>
            <a:spLocks noChangeAspect="1" noChangeArrowheads="1"/>
          </p:cNvSpPr>
          <p:nvPr/>
        </p:nvSpPr>
        <p:spPr bwMode="auto">
          <a:xfrm>
            <a:off x="4876800" y="2794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5</a:t>
            </a:r>
          </a:p>
        </p:txBody>
      </p:sp>
      <p:sp>
        <p:nvSpPr>
          <p:cNvPr id="266248" name="Oval 8"/>
          <p:cNvSpPr>
            <a:spLocks noChangeAspect="1" noChangeArrowheads="1"/>
          </p:cNvSpPr>
          <p:nvPr/>
        </p:nvSpPr>
        <p:spPr bwMode="auto">
          <a:xfrm>
            <a:off x="5943600" y="1905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10</a:t>
            </a:r>
          </a:p>
        </p:txBody>
      </p:sp>
      <p:cxnSp>
        <p:nvCxnSpPr>
          <p:cNvPr id="266249" name="AutoShape 9"/>
          <p:cNvCxnSpPr>
            <a:cxnSpLocks noChangeShapeType="1"/>
            <a:stCxn id="266248" idx="3"/>
            <a:endCxn id="266247" idx="0"/>
          </p:cNvCxnSpPr>
          <p:nvPr/>
        </p:nvCxnSpPr>
        <p:spPr bwMode="auto">
          <a:xfrm flipH="1">
            <a:off x="5067301" y="2249488"/>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6250" name="AutoShape 10"/>
          <p:cNvCxnSpPr>
            <a:cxnSpLocks noChangeShapeType="1"/>
            <a:stCxn id="266248" idx="5"/>
            <a:endCxn id="266246" idx="0"/>
          </p:cNvCxnSpPr>
          <p:nvPr/>
        </p:nvCxnSpPr>
        <p:spPr bwMode="auto">
          <a:xfrm>
            <a:off x="6269038" y="2249488"/>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6251" name="AutoShape 11"/>
          <p:cNvCxnSpPr>
            <a:cxnSpLocks noChangeShapeType="1"/>
            <a:stCxn id="266246" idx="5"/>
            <a:endCxn id="266243" idx="0"/>
          </p:cNvCxnSpPr>
          <p:nvPr/>
        </p:nvCxnSpPr>
        <p:spPr bwMode="auto">
          <a:xfrm>
            <a:off x="7335838" y="31384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6252" name="AutoShape 12"/>
          <p:cNvCxnSpPr>
            <a:cxnSpLocks noChangeShapeType="1"/>
            <a:stCxn id="266247" idx="3"/>
            <a:endCxn id="266245" idx="0"/>
          </p:cNvCxnSpPr>
          <p:nvPr/>
        </p:nvCxnSpPr>
        <p:spPr bwMode="auto">
          <a:xfrm flipH="1">
            <a:off x="4533901" y="31384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6253" name="AutoShape 13"/>
          <p:cNvCxnSpPr>
            <a:cxnSpLocks noChangeShapeType="1"/>
            <a:stCxn id="266247" idx="5"/>
            <a:endCxn id="266244" idx="0"/>
          </p:cNvCxnSpPr>
          <p:nvPr/>
        </p:nvCxnSpPr>
        <p:spPr bwMode="auto">
          <a:xfrm>
            <a:off x="5202238" y="31384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6254" name="Oval 14"/>
          <p:cNvSpPr>
            <a:spLocks noChangeAspect="1" noChangeArrowheads="1"/>
          </p:cNvSpPr>
          <p:nvPr/>
        </p:nvSpPr>
        <p:spPr bwMode="auto">
          <a:xfrm>
            <a:off x="7810500" y="4572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30</a:t>
            </a:r>
          </a:p>
        </p:txBody>
      </p:sp>
      <p:cxnSp>
        <p:nvCxnSpPr>
          <p:cNvPr id="266255" name="AutoShape 15"/>
          <p:cNvCxnSpPr>
            <a:cxnSpLocks noChangeShapeType="1"/>
            <a:stCxn id="266243" idx="5"/>
            <a:endCxn id="266254" idx="0"/>
          </p:cNvCxnSpPr>
          <p:nvPr/>
        </p:nvCxnSpPr>
        <p:spPr bwMode="auto">
          <a:xfrm>
            <a:off x="7869238" y="40274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6256" name="Oval 16"/>
          <p:cNvSpPr>
            <a:spLocks noChangeAspect="1" noChangeArrowheads="1"/>
          </p:cNvSpPr>
          <p:nvPr/>
        </p:nvSpPr>
        <p:spPr bwMode="auto">
          <a:xfrm>
            <a:off x="5143500" y="4572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7</a:t>
            </a:r>
          </a:p>
        </p:txBody>
      </p:sp>
      <p:cxnSp>
        <p:nvCxnSpPr>
          <p:cNvPr id="266257" name="AutoShape 17"/>
          <p:cNvCxnSpPr>
            <a:cxnSpLocks noChangeShapeType="1"/>
            <a:stCxn id="266244" idx="3"/>
            <a:endCxn id="266256" idx="0"/>
          </p:cNvCxnSpPr>
          <p:nvPr/>
        </p:nvCxnSpPr>
        <p:spPr bwMode="auto">
          <a:xfrm flipH="1">
            <a:off x="5334001" y="4027488"/>
            <a:ext cx="1317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6258" name="Oval 18"/>
          <p:cNvSpPr>
            <a:spLocks noChangeAspect="1" noChangeArrowheads="1"/>
          </p:cNvSpPr>
          <p:nvPr/>
        </p:nvSpPr>
        <p:spPr bwMode="auto">
          <a:xfrm>
            <a:off x="7277100" y="4564063"/>
            <a:ext cx="381000" cy="381000"/>
          </a:xfrm>
          <a:prstGeom prst="ellipse">
            <a:avLst/>
          </a:prstGeom>
          <a:noFill/>
          <a:ln w="381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rgbClr val="FF0000"/>
                </a:solidFill>
                <a:latin typeface="Times New Roman" panose="02020603050405020304" pitchFamily="18" charset="0"/>
              </a:rPr>
              <a:t>17</a:t>
            </a:r>
          </a:p>
        </p:txBody>
      </p:sp>
      <p:cxnSp>
        <p:nvCxnSpPr>
          <p:cNvPr id="266259" name="AutoShape 19"/>
          <p:cNvCxnSpPr>
            <a:cxnSpLocks noChangeShapeType="1"/>
            <a:stCxn id="266243" idx="3"/>
            <a:endCxn id="266258" idx="0"/>
          </p:cNvCxnSpPr>
          <p:nvPr/>
        </p:nvCxnSpPr>
        <p:spPr bwMode="auto">
          <a:xfrm flipH="1">
            <a:off x="7467601" y="4027489"/>
            <a:ext cx="131763" cy="517525"/>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6260" name="Text Box 20"/>
          <p:cNvSpPr txBox="1">
            <a:spLocks noChangeArrowheads="1"/>
          </p:cNvSpPr>
          <p:nvPr/>
        </p:nvSpPr>
        <p:spPr bwMode="auto">
          <a:xfrm>
            <a:off x="2476500" y="1905000"/>
            <a:ext cx="14859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anose="02020603050405020304" pitchFamily="18" charset="0"/>
              </a:rPr>
              <a:t>Delete(</a:t>
            </a:r>
            <a:r>
              <a:rPr lang="en-US" sz="2400">
                <a:solidFill>
                  <a:srgbClr val="FF0000"/>
                </a:solidFill>
                <a:latin typeface="Times New Roman" panose="02020603050405020304" pitchFamily="18" charset="0"/>
              </a:rPr>
              <a:t>17</a:t>
            </a:r>
            <a:r>
              <a:rPr lang="en-US" sz="2400">
                <a:latin typeface="Times New Roman" panose="02020603050405020304" pitchFamily="18" charset="0"/>
              </a:rPr>
              <a:t>)</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7</a:t>
            </a:fld>
            <a:endParaRPr lang="en-US"/>
          </a:p>
        </p:txBody>
      </p:sp>
    </p:spTree>
    <p:extLst>
      <p:ext uri="{BB962C8B-B14F-4D97-AF65-F5344CB8AC3E}">
        <p14:creationId xmlns:p14="http://schemas.microsoft.com/office/powerpoint/2010/main" xmlns="" val="412531730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75615"/>
            <a:ext cx="9144000" cy="1013460"/>
          </a:xfrm>
        </p:spPr>
        <p:txBody>
          <a:bodyPr>
            <a:normAutofit/>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451485" y="1637030"/>
            <a:ext cx="5252720" cy="739140"/>
          </a:xfrm>
        </p:spPr>
        <p:txBody>
          <a:bodyPr>
            <a:normAutofit/>
          </a:bodyPr>
          <a:lstStyle/>
          <a:p>
            <a:r>
              <a:rPr lang="en-US" dirty="0">
                <a:uFillTx/>
                <a:sym typeface="+mn-ea"/>
              </a:rPr>
              <a:t>step 7:inserting 32</a:t>
            </a:r>
            <a:r>
              <a:rPr lang="en-US" dirty="0"/>
              <a:t>                                                           </a:t>
            </a:r>
          </a:p>
        </p:txBody>
      </p:sp>
      <p:sp>
        <p:nvSpPr>
          <p:cNvPr id="19" name="Footer Placeholder 18"/>
          <p:cNvSpPr>
            <a:spLocks noGrp="1"/>
          </p:cNvSpPr>
          <p:nvPr>
            <p:ph type="ftr" sz="quarter" idx="11"/>
          </p:nvPr>
        </p:nvSpPr>
        <p:spPr/>
        <p:txBody>
          <a:bodyPr/>
          <a:lstStyle/>
          <a:p>
            <a:r>
              <a:rPr lang="en-US" smtClean="0"/>
              <a:t>Data Structures-T.Anil Kumar</a:t>
            </a:r>
            <a:endParaRPr lang="en-US"/>
          </a:p>
        </p:txBody>
      </p:sp>
      <p:sp>
        <p:nvSpPr>
          <p:cNvPr id="20" name="Slide Number Placeholder 19"/>
          <p:cNvSpPr>
            <a:spLocks noGrp="1"/>
          </p:cNvSpPr>
          <p:nvPr>
            <p:ph type="sldNum" sz="quarter" idx="12"/>
          </p:nvPr>
        </p:nvSpPr>
        <p:spPr/>
        <p:txBody>
          <a:bodyPr/>
          <a:lstStyle/>
          <a:p>
            <a:fld id="{659B9B6F-D550-41FB-97A3-3F5EDBC6875D}" type="slidenum">
              <a:rPr lang="en-US" smtClean="0"/>
              <a:pPr/>
              <a:t>70</a:t>
            </a:fld>
            <a:endParaRPr lang="en-US"/>
          </a:p>
        </p:txBody>
      </p:sp>
      <p:sp>
        <p:nvSpPr>
          <p:cNvPr id="9" name="Oval 8"/>
          <p:cNvSpPr/>
          <p:nvPr/>
        </p:nvSpPr>
        <p:spPr>
          <a:xfrm>
            <a:off x="2208530" y="228663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2" name="Straight Connector 11"/>
          <p:cNvCxnSpPr>
            <a:stCxn id="9" idx="5"/>
            <a:endCxn id="8" idx="0"/>
          </p:cNvCxnSpPr>
          <p:nvPr/>
        </p:nvCxnSpPr>
        <p:spPr>
          <a:xfrm>
            <a:off x="2795905" y="2806065"/>
            <a:ext cx="332740" cy="387985"/>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9" idx="3"/>
            <a:endCxn id="7" idx="0"/>
          </p:cNvCxnSpPr>
          <p:nvPr/>
        </p:nvCxnSpPr>
        <p:spPr>
          <a:xfrm flipH="1">
            <a:off x="1791970" y="2806065"/>
            <a:ext cx="517525" cy="344805"/>
          </a:xfrm>
          <a:prstGeom prst="line">
            <a:avLst/>
          </a:prstGeom>
        </p:spPr>
        <p:style>
          <a:lnRef idx="2">
            <a:schemeClr val="dk1"/>
          </a:lnRef>
          <a:fillRef idx="0">
            <a:schemeClr val="dk1"/>
          </a:fillRef>
          <a:effectRef idx="1">
            <a:schemeClr val="dk1"/>
          </a:effectRef>
          <a:fontRef idx="minor">
            <a:schemeClr val="tx1"/>
          </a:fontRef>
        </p:style>
      </p:cxnSp>
      <p:sp>
        <p:nvSpPr>
          <p:cNvPr id="7" name="Oval 6"/>
          <p:cNvSpPr/>
          <p:nvPr/>
        </p:nvSpPr>
        <p:spPr>
          <a:xfrm>
            <a:off x="1447800" y="31508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cxnSp>
        <p:nvCxnSpPr>
          <p:cNvPr id="18" name="Straight Connector 17"/>
          <p:cNvCxnSpPr>
            <a:stCxn id="7" idx="5"/>
            <a:endCxn id="16" idx="0"/>
          </p:cNvCxnSpPr>
          <p:nvPr/>
        </p:nvCxnSpPr>
        <p:spPr>
          <a:xfrm>
            <a:off x="2035175" y="3670300"/>
            <a:ext cx="173355" cy="587375"/>
          </a:xfrm>
          <a:prstGeom prst="line">
            <a:avLst/>
          </a:prstGeom>
        </p:spPr>
        <p:style>
          <a:lnRef idx="2">
            <a:schemeClr val="dk1"/>
          </a:lnRef>
          <a:fillRef idx="0">
            <a:schemeClr val="dk1"/>
          </a:fillRef>
          <a:effectRef idx="1">
            <a:schemeClr val="dk1"/>
          </a:effectRef>
          <a:fontRef idx="minor">
            <a:schemeClr val="tx1"/>
          </a:fontRef>
        </p:style>
      </p:cxnSp>
      <p:sp>
        <p:nvSpPr>
          <p:cNvPr id="33" name="Oval 32"/>
          <p:cNvSpPr/>
          <p:nvPr/>
        </p:nvSpPr>
        <p:spPr>
          <a:xfrm>
            <a:off x="7766685" y="2197735"/>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6929755" y="306197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37" name="Oval 36"/>
          <p:cNvSpPr/>
          <p:nvPr/>
        </p:nvSpPr>
        <p:spPr>
          <a:xfrm>
            <a:off x="8751570" y="31051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41" name="Rectangle 40"/>
          <p:cNvSpPr/>
          <p:nvPr/>
        </p:nvSpPr>
        <p:spPr>
          <a:xfrm>
            <a:off x="8455025" y="4147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8354060" y="2715895"/>
            <a:ext cx="741680" cy="389255"/>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7273925" y="2715895"/>
            <a:ext cx="593725" cy="346075"/>
          </a:xfrm>
          <a:prstGeom prst="line">
            <a:avLst/>
          </a:prstGeom>
        </p:spPr>
        <p:style>
          <a:lnRef idx="2">
            <a:schemeClr val="dk1"/>
          </a:lnRef>
          <a:fillRef idx="0">
            <a:schemeClr val="dk1"/>
          </a:fillRef>
          <a:effectRef idx="1">
            <a:schemeClr val="dk1"/>
          </a:effectRef>
          <a:fontRef idx="minor">
            <a:schemeClr val="tx1"/>
          </a:fontRef>
        </p:style>
      </p:cxnSp>
      <p:sp>
        <p:nvSpPr>
          <p:cNvPr id="8" name="Oval 7"/>
          <p:cNvSpPr/>
          <p:nvPr/>
        </p:nvSpPr>
        <p:spPr>
          <a:xfrm>
            <a:off x="2784475" y="31940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17" name="Rectangle 16"/>
          <p:cNvSpPr/>
          <p:nvPr/>
        </p:nvSpPr>
        <p:spPr>
          <a:xfrm>
            <a:off x="2670810" y="430085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1" name="Straight Connector 20"/>
          <p:cNvCxnSpPr>
            <a:stCxn id="8" idx="5"/>
          </p:cNvCxnSpPr>
          <p:nvPr/>
        </p:nvCxnSpPr>
        <p:spPr>
          <a:xfrm>
            <a:off x="3371850" y="3713480"/>
            <a:ext cx="314960" cy="544195"/>
          </a:xfrm>
          <a:prstGeom prst="line">
            <a:avLst/>
          </a:prstGeom>
        </p:spPr>
        <p:style>
          <a:lnRef idx="2">
            <a:schemeClr val="dk1"/>
          </a:lnRef>
          <a:fillRef idx="0">
            <a:schemeClr val="dk1"/>
          </a:fillRef>
          <a:effectRef idx="1">
            <a:schemeClr val="dk1"/>
          </a:effectRef>
          <a:fontRef idx="minor">
            <a:schemeClr val="tx1"/>
          </a:fontRef>
        </p:style>
      </p:cxnSp>
      <p:sp>
        <p:nvSpPr>
          <p:cNvPr id="25" name="Oval 24"/>
          <p:cNvSpPr/>
          <p:nvPr/>
        </p:nvSpPr>
        <p:spPr>
          <a:xfrm>
            <a:off x="860425" y="415798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26" name="Rectangle 25"/>
          <p:cNvSpPr/>
          <p:nvPr/>
        </p:nvSpPr>
        <p:spPr>
          <a:xfrm>
            <a:off x="170815" y="5267960"/>
            <a:ext cx="5619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 name="Straight Connector 28"/>
          <p:cNvCxnSpPr>
            <a:stCxn id="25" idx="3"/>
            <a:endCxn id="26" idx="0"/>
          </p:cNvCxnSpPr>
          <p:nvPr/>
        </p:nvCxnSpPr>
        <p:spPr>
          <a:xfrm flipH="1">
            <a:off x="452120" y="4677410"/>
            <a:ext cx="509270" cy="590550"/>
          </a:xfrm>
          <a:prstGeom prst="line">
            <a:avLst/>
          </a:prstGeom>
        </p:spPr>
        <p:style>
          <a:lnRef idx="2">
            <a:schemeClr val="dk1"/>
          </a:lnRef>
          <a:fillRef idx="0">
            <a:schemeClr val="dk1"/>
          </a:fillRef>
          <a:effectRef idx="1">
            <a:schemeClr val="dk1"/>
          </a:effectRef>
          <a:fontRef idx="minor">
            <a:schemeClr val="tx1"/>
          </a:fontRef>
        </p:style>
      </p:cxnSp>
      <p:sp>
        <p:nvSpPr>
          <p:cNvPr id="43" name="Oval 42"/>
          <p:cNvSpPr/>
          <p:nvPr/>
        </p:nvSpPr>
        <p:spPr>
          <a:xfrm>
            <a:off x="6241415" y="404749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52" name="Rectangle 51"/>
          <p:cNvSpPr/>
          <p:nvPr/>
        </p:nvSpPr>
        <p:spPr>
          <a:xfrm>
            <a:off x="8253095"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 name="Oval 3"/>
          <p:cNvSpPr/>
          <p:nvPr/>
        </p:nvSpPr>
        <p:spPr>
          <a:xfrm>
            <a:off x="1833245" y="420116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5" name="Rectangle 4"/>
          <p:cNvSpPr/>
          <p:nvPr/>
        </p:nvSpPr>
        <p:spPr>
          <a:xfrm>
            <a:off x="1627505" y="526796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 name="Rectangle 5"/>
          <p:cNvSpPr/>
          <p:nvPr/>
        </p:nvSpPr>
        <p:spPr>
          <a:xfrm>
            <a:off x="2388235" y="526796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0" name="Straight Connector 9"/>
          <p:cNvCxnSpPr>
            <a:stCxn id="4" idx="5"/>
            <a:endCxn id="6" idx="0"/>
          </p:cNvCxnSpPr>
          <p:nvPr/>
        </p:nvCxnSpPr>
        <p:spPr>
          <a:xfrm>
            <a:off x="2420620" y="4720590"/>
            <a:ext cx="222250" cy="54737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5" idx="0"/>
          </p:cNvCxnSpPr>
          <p:nvPr/>
        </p:nvCxnSpPr>
        <p:spPr>
          <a:xfrm flipH="1">
            <a:off x="1882140" y="4720590"/>
            <a:ext cx="52070" cy="54737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a:stCxn id="8" idx="3"/>
            <a:endCxn id="8" idx="3"/>
          </p:cNvCxnSpPr>
          <p:nvPr/>
        </p:nvCxnSpPr>
        <p:spPr>
          <a:xfrm>
            <a:off x="2885440" y="37134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endCxn id="17" idx="0"/>
          </p:cNvCxnSpPr>
          <p:nvPr/>
        </p:nvCxnSpPr>
        <p:spPr>
          <a:xfrm flipH="1">
            <a:off x="2925445" y="3776980"/>
            <a:ext cx="64135" cy="523875"/>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p:cNvCxnSpPr>
            <a:stCxn id="37" idx="3"/>
            <a:endCxn id="41" idx="0"/>
          </p:cNvCxnSpPr>
          <p:nvPr/>
        </p:nvCxnSpPr>
        <p:spPr>
          <a:xfrm flipH="1">
            <a:off x="8704580" y="3624580"/>
            <a:ext cx="147955" cy="522605"/>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p:cNvCxnSpPr>
            <a:stCxn id="35" idx="3"/>
            <a:endCxn id="43" idx="0"/>
          </p:cNvCxnSpPr>
          <p:nvPr/>
        </p:nvCxnSpPr>
        <p:spPr>
          <a:xfrm flipH="1">
            <a:off x="6585585" y="3581400"/>
            <a:ext cx="445135" cy="466090"/>
          </a:xfrm>
          <a:prstGeom prst="line">
            <a:avLst/>
          </a:prstGeom>
        </p:spPr>
        <p:style>
          <a:lnRef idx="2">
            <a:schemeClr val="dk1"/>
          </a:lnRef>
          <a:fillRef idx="0">
            <a:schemeClr val="dk1"/>
          </a:fillRef>
          <a:effectRef idx="1">
            <a:schemeClr val="dk1"/>
          </a:effectRef>
          <a:fontRef idx="minor">
            <a:schemeClr val="tx1"/>
          </a:fontRef>
        </p:style>
      </p:cxnSp>
      <p:sp>
        <p:nvSpPr>
          <p:cNvPr id="32" name="Oval 31"/>
          <p:cNvSpPr/>
          <p:nvPr/>
        </p:nvSpPr>
        <p:spPr>
          <a:xfrm flipH="1">
            <a:off x="7594600" y="4101465"/>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6" name="Rectangle 35"/>
          <p:cNvSpPr/>
          <p:nvPr/>
        </p:nvSpPr>
        <p:spPr>
          <a:xfrm>
            <a:off x="732155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7" name="Text Box 26"/>
          <p:cNvSpPr txBox="1"/>
          <p:nvPr/>
        </p:nvSpPr>
        <p:spPr>
          <a:xfrm>
            <a:off x="6549390" y="148907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28" name="Straight Connector 27"/>
          <p:cNvCxnSpPr>
            <a:stCxn id="35" idx="5"/>
            <a:endCxn id="32" idx="0"/>
          </p:cNvCxnSpPr>
          <p:nvPr/>
        </p:nvCxnSpPr>
        <p:spPr>
          <a:xfrm>
            <a:off x="7517130" y="3581400"/>
            <a:ext cx="384810" cy="520065"/>
          </a:xfrm>
          <a:prstGeom prst="line">
            <a:avLst/>
          </a:prstGeom>
        </p:spPr>
        <p:style>
          <a:lnRef idx="2">
            <a:schemeClr val="dk1"/>
          </a:lnRef>
          <a:fillRef idx="0">
            <a:schemeClr val="dk1"/>
          </a:fillRef>
          <a:effectRef idx="1">
            <a:schemeClr val="dk1"/>
          </a:effectRef>
          <a:fontRef idx="minor">
            <a:schemeClr val="tx1"/>
          </a:fontRef>
        </p:style>
      </p:cxnSp>
      <p:sp>
        <p:nvSpPr>
          <p:cNvPr id="31" name="Oval 30"/>
          <p:cNvSpPr/>
          <p:nvPr/>
        </p:nvSpPr>
        <p:spPr>
          <a:xfrm flipH="1">
            <a:off x="9554210" y="40474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0" name="Straight Connector 59"/>
          <p:cNvCxnSpPr>
            <a:stCxn id="25" idx="4"/>
          </p:cNvCxnSpPr>
          <p:nvPr/>
        </p:nvCxnSpPr>
        <p:spPr>
          <a:xfrm>
            <a:off x="1204595" y="4766310"/>
            <a:ext cx="0" cy="501650"/>
          </a:xfrm>
          <a:prstGeom prst="line">
            <a:avLst/>
          </a:prstGeom>
        </p:spPr>
        <p:style>
          <a:lnRef idx="2">
            <a:schemeClr val="dk1"/>
          </a:lnRef>
          <a:fillRef idx="0">
            <a:schemeClr val="dk1"/>
          </a:fillRef>
          <a:effectRef idx="1">
            <a:schemeClr val="dk1"/>
          </a:effectRef>
          <a:fontRef idx="minor">
            <a:schemeClr val="tx1"/>
          </a:fontRef>
        </p:style>
      </p:cxnSp>
      <p:sp>
        <p:nvSpPr>
          <p:cNvPr id="61" name="Rectangle 60"/>
          <p:cNvSpPr/>
          <p:nvPr/>
        </p:nvSpPr>
        <p:spPr>
          <a:xfrm>
            <a:off x="574294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2" name="Rectangle 61"/>
          <p:cNvSpPr/>
          <p:nvPr/>
        </p:nvSpPr>
        <p:spPr>
          <a:xfrm>
            <a:off x="9188450"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3" name="Rectangle 62"/>
          <p:cNvSpPr/>
          <p:nvPr/>
        </p:nvSpPr>
        <p:spPr>
          <a:xfrm>
            <a:off x="10169525"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4" name="Straight Connector 63"/>
          <p:cNvCxnSpPr>
            <a:stCxn id="43" idx="3"/>
            <a:endCxn id="61" idx="0"/>
          </p:cNvCxnSpPr>
          <p:nvPr/>
        </p:nvCxnSpPr>
        <p:spPr>
          <a:xfrm flipH="1">
            <a:off x="5992495" y="4566920"/>
            <a:ext cx="349885" cy="701040"/>
          </a:xfrm>
          <a:prstGeom prst="line">
            <a:avLst/>
          </a:prstGeom>
        </p:spPr>
        <p:style>
          <a:lnRef idx="2">
            <a:schemeClr val="dk1"/>
          </a:lnRef>
          <a:fillRef idx="0">
            <a:schemeClr val="dk1"/>
          </a:fillRef>
          <a:effectRef idx="1">
            <a:schemeClr val="dk1"/>
          </a:effectRef>
          <a:fontRef idx="minor">
            <a:schemeClr val="tx1"/>
          </a:fontRef>
        </p:style>
      </p:cxnSp>
      <p:cxnSp>
        <p:nvCxnSpPr>
          <p:cNvPr id="65" name="Straight Connector 64"/>
          <p:cNvCxnSpPr>
            <a:stCxn id="43" idx="5"/>
          </p:cNvCxnSpPr>
          <p:nvPr/>
        </p:nvCxnSpPr>
        <p:spPr>
          <a:xfrm>
            <a:off x="6828790" y="456692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p:cNvCxnSpPr>
            <a:stCxn id="32" idx="4"/>
            <a:endCxn id="36" idx="0"/>
          </p:cNvCxnSpPr>
          <p:nvPr/>
        </p:nvCxnSpPr>
        <p:spPr>
          <a:xfrm flipH="1">
            <a:off x="7571105" y="4709795"/>
            <a:ext cx="330835" cy="558165"/>
          </a:xfrm>
          <a:prstGeom prst="line">
            <a:avLst/>
          </a:prstGeom>
        </p:spPr>
        <p:style>
          <a:lnRef idx="2">
            <a:schemeClr val="dk1"/>
          </a:lnRef>
          <a:fillRef idx="0">
            <a:schemeClr val="dk1"/>
          </a:fillRef>
          <a:effectRef idx="1">
            <a:schemeClr val="dk1"/>
          </a:effectRef>
          <a:fontRef idx="minor">
            <a:schemeClr val="tx1"/>
          </a:fontRef>
        </p:style>
      </p:cxnSp>
      <p:cxnSp>
        <p:nvCxnSpPr>
          <p:cNvPr id="67" name="Straight Connector 66"/>
          <p:cNvCxnSpPr>
            <a:stCxn id="32" idx="4"/>
            <a:endCxn id="52" idx="0"/>
          </p:cNvCxnSpPr>
          <p:nvPr/>
        </p:nvCxnSpPr>
        <p:spPr>
          <a:xfrm>
            <a:off x="7901940" y="4709795"/>
            <a:ext cx="600710" cy="558165"/>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p:cNvCxnSpPr>
            <a:stCxn id="31" idx="4"/>
            <a:endCxn id="62" idx="0"/>
          </p:cNvCxnSpPr>
          <p:nvPr/>
        </p:nvCxnSpPr>
        <p:spPr>
          <a:xfrm flipH="1">
            <a:off x="9438005" y="4655820"/>
            <a:ext cx="423545" cy="612140"/>
          </a:xfrm>
          <a:prstGeom prst="line">
            <a:avLst/>
          </a:prstGeom>
        </p:spPr>
        <p:style>
          <a:lnRef idx="2">
            <a:schemeClr val="dk1"/>
          </a:lnRef>
          <a:fillRef idx="0">
            <a:schemeClr val="dk1"/>
          </a:fillRef>
          <a:effectRef idx="1">
            <a:schemeClr val="dk1"/>
          </a:effectRef>
          <a:fontRef idx="minor">
            <a:schemeClr val="tx1"/>
          </a:fontRef>
        </p:style>
      </p:cxnSp>
      <p:cxnSp>
        <p:nvCxnSpPr>
          <p:cNvPr id="69" name="Straight Connector 68"/>
          <p:cNvCxnSpPr>
            <a:stCxn id="31" idx="4"/>
            <a:endCxn id="63" idx="0"/>
          </p:cNvCxnSpPr>
          <p:nvPr/>
        </p:nvCxnSpPr>
        <p:spPr>
          <a:xfrm>
            <a:off x="9861550" y="4655820"/>
            <a:ext cx="557530" cy="612140"/>
          </a:xfrm>
          <a:prstGeom prst="line">
            <a:avLst/>
          </a:prstGeom>
        </p:spPr>
        <p:style>
          <a:lnRef idx="2">
            <a:schemeClr val="dk1"/>
          </a:lnRef>
          <a:fillRef idx="0">
            <a:schemeClr val="dk1"/>
          </a:fillRef>
          <a:effectRef idx="1">
            <a:schemeClr val="dk1"/>
          </a:effectRef>
          <a:fontRef idx="minor">
            <a:schemeClr val="tx1"/>
          </a:fontRef>
        </p:style>
      </p:cxnSp>
      <p:sp>
        <p:nvSpPr>
          <p:cNvPr id="14" name="Oval 13"/>
          <p:cNvSpPr/>
          <p:nvPr/>
        </p:nvSpPr>
        <p:spPr>
          <a:xfrm flipH="1">
            <a:off x="3371850" y="41579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6" name="Straight Connector 15"/>
          <p:cNvCxnSpPr>
            <a:stCxn id="7" idx="3"/>
            <a:endCxn id="25" idx="0"/>
          </p:cNvCxnSpPr>
          <p:nvPr/>
        </p:nvCxnSpPr>
        <p:spPr>
          <a:xfrm flipH="1">
            <a:off x="1204595" y="3670300"/>
            <a:ext cx="344170" cy="487680"/>
          </a:xfrm>
          <a:prstGeom prst="line">
            <a:avLst/>
          </a:prstGeom>
        </p:spPr>
        <p:style>
          <a:lnRef idx="2">
            <a:schemeClr val="dk1"/>
          </a:lnRef>
          <a:fillRef idx="0">
            <a:schemeClr val="dk1"/>
          </a:fillRef>
          <a:effectRef idx="1">
            <a:schemeClr val="dk1"/>
          </a:effectRef>
          <a:fontRef idx="minor">
            <a:schemeClr val="tx1"/>
          </a:fontRef>
        </p:style>
      </p:cxnSp>
      <p:sp>
        <p:nvSpPr>
          <p:cNvPr id="38" name="Oval 37"/>
          <p:cNvSpPr/>
          <p:nvPr/>
        </p:nvSpPr>
        <p:spPr>
          <a:xfrm>
            <a:off x="860425" y="516826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39" name="Rectangle 38"/>
          <p:cNvSpPr/>
          <p:nvPr/>
        </p:nvSpPr>
        <p:spPr>
          <a:xfrm>
            <a:off x="462915" y="61163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1324610" y="611632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2" name="Rectangle 41"/>
          <p:cNvSpPr/>
          <p:nvPr/>
        </p:nvSpPr>
        <p:spPr>
          <a:xfrm>
            <a:off x="3128645" y="5267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4" name="Rectangle 43"/>
          <p:cNvSpPr/>
          <p:nvPr/>
        </p:nvSpPr>
        <p:spPr>
          <a:xfrm>
            <a:off x="3987165" y="522795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8" name="Straight Connector 47"/>
          <p:cNvCxnSpPr>
            <a:stCxn id="38" idx="4"/>
            <a:endCxn id="39" idx="0"/>
          </p:cNvCxnSpPr>
          <p:nvPr/>
        </p:nvCxnSpPr>
        <p:spPr>
          <a:xfrm flipH="1">
            <a:off x="712470" y="5776595"/>
            <a:ext cx="492125" cy="339725"/>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p:cNvCxnSpPr>
            <a:stCxn id="38" idx="4"/>
            <a:endCxn id="40" idx="0"/>
          </p:cNvCxnSpPr>
          <p:nvPr/>
        </p:nvCxnSpPr>
        <p:spPr>
          <a:xfrm>
            <a:off x="1204595" y="5776595"/>
            <a:ext cx="374650" cy="339725"/>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p:cNvCxnSpPr>
            <a:stCxn id="14" idx="4"/>
            <a:endCxn id="42" idx="0"/>
          </p:cNvCxnSpPr>
          <p:nvPr/>
        </p:nvCxnSpPr>
        <p:spPr>
          <a:xfrm flipH="1">
            <a:off x="3378200" y="4766310"/>
            <a:ext cx="300990" cy="501650"/>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p:cNvCxnSpPr/>
          <p:nvPr/>
        </p:nvCxnSpPr>
        <p:spPr>
          <a:xfrm>
            <a:off x="3759200" y="4760595"/>
            <a:ext cx="538480" cy="46736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p:cNvCxnSpPr>
            <a:stCxn id="37" idx="5"/>
            <a:endCxn id="31" idx="0"/>
          </p:cNvCxnSpPr>
          <p:nvPr/>
        </p:nvCxnSpPr>
        <p:spPr>
          <a:xfrm>
            <a:off x="9338945" y="3624580"/>
            <a:ext cx="522605" cy="422910"/>
          </a:xfrm>
          <a:prstGeom prst="line">
            <a:avLst/>
          </a:prstGeom>
        </p:spPr>
        <p:style>
          <a:lnRef idx="2">
            <a:schemeClr val="dk1"/>
          </a:lnRef>
          <a:fillRef idx="0">
            <a:schemeClr val="dk1"/>
          </a:fillRef>
          <a:effectRef idx="1">
            <a:schemeClr val="dk1"/>
          </a:effectRef>
          <a:fontRef idx="minor">
            <a:schemeClr val="tx1"/>
          </a:fontRef>
        </p:style>
      </p:cxnSp>
      <p:sp>
        <p:nvSpPr>
          <p:cNvPr id="55" name="Oval 54"/>
          <p:cNvSpPr/>
          <p:nvPr/>
        </p:nvSpPr>
        <p:spPr>
          <a:xfrm>
            <a:off x="6511290" y="516826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56" name="Text Box 55"/>
          <p:cNvSpPr txBox="1"/>
          <p:nvPr/>
        </p:nvSpPr>
        <p:spPr>
          <a:xfrm>
            <a:off x="4795520" y="3529330"/>
            <a:ext cx="1546860" cy="368300"/>
          </a:xfrm>
          <a:prstGeom prst="rect">
            <a:avLst/>
          </a:prstGeom>
          <a:noFill/>
        </p:spPr>
        <p:txBody>
          <a:bodyPr wrap="square" rtlCol="0">
            <a:spAutoFit/>
          </a:bodyPr>
          <a:lstStyle/>
          <a:p>
            <a:pPr algn="l"/>
            <a:r>
              <a:rPr lang="en-US">
                <a:sym typeface="+mn-ea"/>
              </a:rPr>
              <a:t>case 3</a:t>
            </a:r>
            <a:endParaRPr lang="en-US"/>
          </a:p>
        </p:txBody>
      </p:sp>
      <p:sp>
        <p:nvSpPr>
          <p:cNvPr id="57" name="Right Arrow 56"/>
          <p:cNvSpPr/>
          <p:nvPr/>
        </p:nvSpPr>
        <p:spPr>
          <a:xfrm>
            <a:off x="4582160" y="388175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6087110" y="61163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70" name="Rectangle 69"/>
          <p:cNvSpPr/>
          <p:nvPr/>
        </p:nvSpPr>
        <p:spPr>
          <a:xfrm>
            <a:off x="7018655" y="61163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71" name="Straight Connector 70"/>
          <p:cNvCxnSpPr>
            <a:stCxn id="55" idx="4"/>
            <a:endCxn id="58" idx="0"/>
          </p:cNvCxnSpPr>
          <p:nvPr/>
        </p:nvCxnSpPr>
        <p:spPr>
          <a:xfrm flipH="1">
            <a:off x="6336665" y="5776595"/>
            <a:ext cx="518795" cy="339725"/>
          </a:xfrm>
          <a:prstGeom prst="line">
            <a:avLst/>
          </a:prstGeom>
        </p:spPr>
        <p:style>
          <a:lnRef idx="2">
            <a:schemeClr val="dk1"/>
          </a:lnRef>
          <a:fillRef idx="0">
            <a:schemeClr val="dk1"/>
          </a:fillRef>
          <a:effectRef idx="1">
            <a:schemeClr val="dk1"/>
          </a:effectRef>
          <a:fontRef idx="minor">
            <a:schemeClr val="tx1"/>
          </a:fontRef>
        </p:style>
      </p:cxnSp>
      <p:cxnSp>
        <p:nvCxnSpPr>
          <p:cNvPr id="72" name="Straight Connector 71"/>
          <p:cNvCxnSpPr>
            <a:endCxn id="70" idx="0"/>
          </p:cNvCxnSpPr>
          <p:nvPr/>
        </p:nvCxnSpPr>
        <p:spPr>
          <a:xfrm>
            <a:off x="6847840" y="5796280"/>
            <a:ext cx="420370" cy="32004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682391058"/>
      </p:ext>
    </p:extLst>
  </p:cSld>
  <p:clrMapOvr>
    <a:masterClrMapping/>
  </p:clrMapOvr>
  <p:transition>
    <p:cut/>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75615"/>
            <a:ext cx="9144000" cy="1013460"/>
          </a:xfrm>
        </p:spPr>
        <p:txBody>
          <a:bodyPr>
            <a:normAutofit/>
          </a:bodyPr>
          <a:lstStyle/>
          <a:p>
            <a:pPr algn="ctr"/>
            <a:r>
              <a:rPr lang="en-US" dirty="0">
                <a:solidFill>
                  <a:schemeClr val="accent1"/>
                </a:solidFill>
                <a:uFillTx/>
              </a:rPr>
              <a:t>INSERTION</a:t>
            </a:r>
          </a:p>
        </p:txBody>
      </p:sp>
      <p:sp>
        <p:nvSpPr>
          <p:cNvPr id="3" name="Subtitle 2"/>
          <p:cNvSpPr>
            <a:spLocks noGrp="1"/>
          </p:cNvSpPr>
          <p:nvPr>
            <p:ph type="subTitle" idx="1"/>
          </p:nvPr>
        </p:nvSpPr>
        <p:spPr>
          <a:xfrm>
            <a:off x="451485" y="1637030"/>
            <a:ext cx="5252720" cy="739140"/>
          </a:xfrm>
        </p:spPr>
        <p:txBody>
          <a:bodyPr>
            <a:normAutofit/>
          </a:bodyPr>
          <a:lstStyle/>
          <a:p>
            <a:r>
              <a:rPr lang="en-US">
                <a:uFillTx/>
                <a:sym typeface="+mn-ea"/>
              </a:rPr>
              <a:t>step 8:inserting 10</a:t>
            </a:r>
            <a:r>
              <a:rPr lang="en-US"/>
              <a:t>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71</a:t>
            </a:fld>
            <a:endParaRPr lang="en-US"/>
          </a:p>
        </p:txBody>
      </p:sp>
      <p:sp>
        <p:nvSpPr>
          <p:cNvPr id="33" name="Oval 32"/>
          <p:cNvSpPr/>
          <p:nvPr/>
        </p:nvSpPr>
        <p:spPr>
          <a:xfrm>
            <a:off x="5553075" y="2011045"/>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35" name="Oval 34"/>
          <p:cNvSpPr/>
          <p:nvPr/>
        </p:nvSpPr>
        <p:spPr>
          <a:xfrm>
            <a:off x="4592955" y="297307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37" name="Oval 36"/>
          <p:cNvSpPr/>
          <p:nvPr/>
        </p:nvSpPr>
        <p:spPr>
          <a:xfrm>
            <a:off x="6713855" y="288417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41" name="Rectangle 40"/>
          <p:cNvSpPr/>
          <p:nvPr/>
        </p:nvSpPr>
        <p:spPr>
          <a:xfrm>
            <a:off x="6559550" y="39674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3" idx="5"/>
            <a:endCxn id="37" idx="0"/>
          </p:cNvCxnSpPr>
          <p:nvPr/>
        </p:nvCxnSpPr>
        <p:spPr>
          <a:xfrm>
            <a:off x="6140450" y="2529205"/>
            <a:ext cx="917575" cy="354965"/>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3" idx="3"/>
            <a:endCxn id="35" idx="0"/>
          </p:cNvCxnSpPr>
          <p:nvPr/>
        </p:nvCxnSpPr>
        <p:spPr>
          <a:xfrm flipH="1">
            <a:off x="4937125" y="2529205"/>
            <a:ext cx="716915" cy="443865"/>
          </a:xfrm>
          <a:prstGeom prst="line">
            <a:avLst/>
          </a:prstGeom>
        </p:spPr>
        <p:style>
          <a:lnRef idx="2">
            <a:schemeClr val="dk1"/>
          </a:lnRef>
          <a:fillRef idx="0">
            <a:schemeClr val="dk1"/>
          </a:fillRef>
          <a:effectRef idx="1">
            <a:schemeClr val="dk1"/>
          </a:effectRef>
          <a:fontRef idx="minor">
            <a:schemeClr val="tx1"/>
          </a:fontRef>
        </p:style>
      </p:cxnSp>
      <p:sp>
        <p:nvSpPr>
          <p:cNvPr id="43" name="Oval 42"/>
          <p:cNvSpPr/>
          <p:nvPr/>
        </p:nvSpPr>
        <p:spPr>
          <a:xfrm>
            <a:off x="3538855" y="374269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52" name="Rectangle 51"/>
          <p:cNvSpPr/>
          <p:nvPr/>
        </p:nvSpPr>
        <p:spPr>
          <a:xfrm>
            <a:off x="6050915" y="48590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 name="Straight Connector 23"/>
          <p:cNvCxnSpPr>
            <a:stCxn id="37" idx="3"/>
            <a:endCxn id="41" idx="0"/>
          </p:cNvCxnSpPr>
          <p:nvPr/>
        </p:nvCxnSpPr>
        <p:spPr>
          <a:xfrm flipH="1">
            <a:off x="6809105" y="3403600"/>
            <a:ext cx="5715" cy="56388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p:cNvCxnSpPr>
            <a:stCxn id="35" idx="3"/>
            <a:endCxn id="43" idx="0"/>
          </p:cNvCxnSpPr>
          <p:nvPr/>
        </p:nvCxnSpPr>
        <p:spPr>
          <a:xfrm flipH="1">
            <a:off x="3883025" y="3492500"/>
            <a:ext cx="810895" cy="250190"/>
          </a:xfrm>
          <a:prstGeom prst="line">
            <a:avLst/>
          </a:prstGeom>
        </p:spPr>
        <p:style>
          <a:lnRef idx="2">
            <a:schemeClr val="dk1"/>
          </a:lnRef>
          <a:fillRef idx="0">
            <a:schemeClr val="dk1"/>
          </a:fillRef>
          <a:effectRef idx="1">
            <a:schemeClr val="dk1"/>
          </a:effectRef>
          <a:fontRef idx="minor">
            <a:schemeClr val="tx1"/>
          </a:fontRef>
        </p:style>
      </p:cxnSp>
      <p:sp>
        <p:nvSpPr>
          <p:cNvPr id="32" name="Oval 31"/>
          <p:cNvSpPr/>
          <p:nvPr/>
        </p:nvSpPr>
        <p:spPr>
          <a:xfrm flipH="1">
            <a:off x="5281295" y="3867785"/>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36" name="Rectangle 35"/>
          <p:cNvSpPr/>
          <p:nvPr/>
        </p:nvSpPr>
        <p:spPr>
          <a:xfrm>
            <a:off x="5046345" y="49631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7" name="Text Box 26"/>
          <p:cNvSpPr txBox="1"/>
          <p:nvPr/>
        </p:nvSpPr>
        <p:spPr>
          <a:xfrm>
            <a:off x="6549390" y="148907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28" name="Straight Connector 27"/>
          <p:cNvCxnSpPr>
            <a:stCxn id="35" idx="5"/>
            <a:endCxn id="32" idx="0"/>
          </p:cNvCxnSpPr>
          <p:nvPr/>
        </p:nvCxnSpPr>
        <p:spPr>
          <a:xfrm>
            <a:off x="5180330" y="3492500"/>
            <a:ext cx="408305" cy="375285"/>
          </a:xfrm>
          <a:prstGeom prst="line">
            <a:avLst/>
          </a:prstGeom>
        </p:spPr>
        <p:style>
          <a:lnRef idx="2">
            <a:schemeClr val="dk1"/>
          </a:lnRef>
          <a:fillRef idx="0">
            <a:schemeClr val="dk1"/>
          </a:fillRef>
          <a:effectRef idx="1">
            <a:schemeClr val="dk1"/>
          </a:effectRef>
          <a:fontRef idx="minor">
            <a:schemeClr val="tx1"/>
          </a:fontRef>
        </p:style>
      </p:cxnSp>
      <p:sp>
        <p:nvSpPr>
          <p:cNvPr id="31" name="Oval 30"/>
          <p:cNvSpPr/>
          <p:nvPr/>
        </p:nvSpPr>
        <p:spPr>
          <a:xfrm flipH="1">
            <a:off x="7664450" y="37680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sp>
        <p:nvSpPr>
          <p:cNvPr id="62" name="Rectangle 61"/>
          <p:cNvSpPr/>
          <p:nvPr/>
        </p:nvSpPr>
        <p:spPr>
          <a:xfrm>
            <a:off x="7473315" y="48590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3" name="Rectangle 62"/>
          <p:cNvSpPr/>
          <p:nvPr/>
        </p:nvSpPr>
        <p:spPr>
          <a:xfrm>
            <a:off x="8533765" y="48590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4" name="Straight Connector 63"/>
          <p:cNvCxnSpPr>
            <a:stCxn id="43" idx="3"/>
          </p:cNvCxnSpPr>
          <p:nvPr/>
        </p:nvCxnSpPr>
        <p:spPr>
          <a:xfrm flipH="1">
            <a:off x="2791460" y="4262120"/>
            <a:ext cx="848360" cy="596900"/>
          </a:xfrm>
          <a:prstGeom prst="line">
            <a:avLst/>
          </a:prstGeom>
        </p:spPr>
        <p:style>
          <a:lnRef idx="2">
            <a:schemeClr val="dk1"/>
          </a:lnRef>
          <a:fillRef idx="0">
            <a:schemeClr val="dk1"/>
          </a:fillRef>
          <a:effectRef idx="1">
            <a:schemeClr val="dk1"/>
          </a:effectRef>
          <a:fontRef idx="minor">
            <a:schemeClr val="tx1"/>
          </a:fontRef>
        </p:style>
      </p:cxnSp>
      <p:cxnSp>
        <p:nvCxnSpPr>
          <p:cNvPr id="65" name="Straight Connector 64"/>
          <p:cNvCxnSpPr>
            <a:stCxn id="43" idx="5"/>
            <a:endCxn id="51" idx="0"/>
          </p:cNvCxnSpPr>
          <p:nvPr/>
        </p:nvCxnSpPr>
        <p:spPr>
          <a:xfrm>
            <a:off x="4126230" y="426212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p:cNvCxnSpPr>
            <a:stCxn id="32" idx="4"/>
            <a:endCxn id="36" idx="0"/>
          </p:cNvCxnSpPr>
          <p:nvPr/>
        </p:nvCxnSpPr>
        <p:spPr>
          <a:xfrm flipH="1">
            <a:off x="5295900" y="4476115"/>
            <a:ext cx="292735" cy="487045"/>
          </a:xfrm>
          <a:prstGeom prst="line">
            <a:avLst/>
          </a:prstGeom>
        </p:spPr>
        <p:style>
          <a:lnRef idx="2">
            <a:schemeClr val="dk1"/>
          </a:lnRef>
          <a:fillRef idx="0">
            <a:schemeClr val="dk1"/>
          </a:fillRef>
          <a:effectRef idx="1">
            <a:schemeClr val="dk1"/>
          </a:effectRef>
          <a:fontRef idx="minor">
            <a:schemeClr val="tx1"/>
          </a:fontRef>
        </p:style>
      </p:cxnSp>
      <p:cxnSp>
        <p:nvCxnSpPr>
          <p:cNvPr id="67" name="Straight Connector 66"/>
          <p:cNvCxnSpPr>
            <a:stCxn id="32" idx="4"/>
            <a:endCxn id="52" idx="0"/>
          </p:cNvCxnSpPr>
          <p:nvPr/>
        </p:nvCxnSpPr>
        <p:spPr>
          <a:xfrm>
            <a:off x="5588635" y="4476115"/>
            <a:ext cx="711835" cy="382905"/>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p:cNvCxnSpPr>
            <a:stCxn id="31" idx="4"/>
            <a:endCxn id="62" idx="0"/>
          </p:cNvCxnSpPr>
          <p:nvPr/>
        </p:nvCxnSpPr>
        <p:spPr>
          <a:xfrm flipH="1">
            <a:off x="7722870" y="4376420"/>
            <a:ext cx="248920" cy="482600"/>
          </a:xfrm>
          <a:prstGeom prst="line">
            <a:avLst/>
          </a:prstGeom>
        </p:spPr>
        <p:style>
          <a:lnRef idx="2">
            <a:schemeClr val="dk1"/>
          </a:lnRef>
          <a:fillRef idx="0">
            <a:schemeClr val="dk1"/>
          </a:fillRef>
          <a:effectRef idx="1">
            <a:schemeClr val="dk1"/>
          </a:effectRef>
          <a:fontRef idx="minor">
            <a:schemeClr val="tx1"/>
          </a:fontRef>
        </p:style>
      </p:cxnSp>
      <p:cxnSp>
        <p:nvCxnSpPr>
          <p:cNvPr id="69" name="Straight Connector 68"/>
          <p:cNvCxnSpPr>
            <a:stCxn id="31" idx="4"/>
            <a:endCxn id="63" idx="0"/>
          </p:cNvCxnSpPr>
          <p:nvPr/>
        </p:nvCxnSpPr>
        <p:spPr>
          <a:xfrm>
            <a:off x="7971790" y="4376420"/>
            <a:ext cx="811530" cy="48260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p:cNvCxnSpPr>
            <a:stCxn id="37" idx="5"/>
            <a:endCxn id="31" idx="0"/>
          </p:cNvCxnSpPr>
          <p:nvPr/>
        </p:nvCxnSpPr>
        <p:spPr>
          <a:xfrm>
            <a:off x="7301230" y="3403600"/>
            <a:ext cx="670560" cy="364490"/>
          </a:xfrm>
          <a:prstGeom prst="line">
            <a:avLst/>
          </a:prstGeom>
        </p:spPr>
        <p:style>
          <a:lnRef idx="2">
            <a:schemeClr val="dk1"/>
          </a:lnRef>
          <a:fillRef idx="0">
            <a:schemeClr val="dk1"/>
          </a:fillRef>
          <a:effectRef idx="1">
            <a:schemeClr val="dk1"/>
          </a:effectRef>
          <a:fontRef idx="minor">
            <a:schemeClr val="tx1"/>
          </a:fontRef>
        </p:style>
      </p:cxnSp>
      <p:sp>
        <p:nvSpPr>
          <p:cNvPr id="55" name="Oval 54"/>
          <p:cNvSpPr/>
          <p:nvPr/>
        </p:nvSpPr>
        <p:spPr>
          <a:xfrm>
            <a:off x="3747770" y="485902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58" name="Rectangle 57"/>
          <p:cNvSpPr/>
          <p:nvPr/>
        </p:nvSpPr>
        <p:spPr>
          <a:xfrm>
            <a:off x="3384550" y="57962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70" name="Rectangle 69"/>
          <p:cNvSpPr/>
          <p:nvPr/>
        </p:nvSpPr>
        <p:spPr>
          <a:xfrm>
            <a:off x="4316095" y="57962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71" name="Straight Connector 70"/>
          <p:cNvCxnSpPr>
            <a:stCxn id="55" idx="4"/>
            <a:endCxn id="58" idx="0"/>
          </p:cNvCxnSpPr>
          <p:nvPr/>
        </p:nvCxnSpPr>
        <p:spPr>
          <a:xfrm flipH="1">
            <a:off x="3634105" y="5467350"/>
            <a:ext cx="457835" cy="328930"/>
          </a:xfrm>
          <a:prstGeom prst="line">
            <a:avLst/>
          </a:prstGeom>
        </p:spPr>
        <p:style>
          <a:lnRef idx="2">
            <a:schemeClr val="dk1"/>
          </a:lnRef>
          <a:fillRef idx="0">
            <a:schemeClr val="dk1"/>
          </a:fillRef>
          <a:effectRef idx="1">
            <a:schemeClr val="dk1"/>
          </a:effectRef>
          <a:fontRef idx="minor">
            <a:schemeClr val="tx1"/>
          </a:fontRef>
        </p:style>
      </p:cxnSp>
      <p:cxnSp>
        <p:nvCxnSpPr>
          <p:cNvPr id="72" name="Straight Connector 71"/>
          <p:cNvCxnSpPr>
            <a:endCxn id="70" idx="0"/>
          </p:cNvCxnSpPr>
          <p:nvPr/>
        </p:nvCxnSpPr>
        <p:spPr>
          <a:xfrm>
            <a:off x="4145280" y="5476240"/>
            <a:ext cx="420370" cy="320040"/>
          </a:xfrm>
          <a:prstGeom prst="line">
            <a:avLst/>
          </a:prstGeom>
        </p:spPr>
        <p:style>
          <a:lnRef idx="2">
            <a:schemeClr val="dk1"/>
          </a:lnRef>
          <a:fillRef idx="0">
            <a:schemeClr val="dk1"/>
          </a:fillRef>
          <a:effectRef idx="1">
            <a:schemeClr val="dk1"/>
          </a:effectRef>
          <a:fontRef idx="minor">
            <a:schemeClr val="tx1"/>
          </a:fontRef>
        </p:style>
      </p:cxnSp>
      <p:sp>
        <p:nvSpPr>
          <p:cNvPr id="19" name="Oval 18"/>
          <p:cNvSpPr/>
          <p:nvPr/>
        </p:nvSpPr>
        <p:spPr>
          <a:xfrm>
            <a:off x="2442210" y="485902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23" name="Rectangle 22"/>
          <p:cNvSpPr/>
          <p:nvPr/>
        </p:nvSpPr>
        <p:spPr>
          <a:xfrm>
            <a:off x="1760855" y="57302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4" name="Rectangle 33"/>
          <p:cNvSpPr/>
          <p:nvPr/>
        </p:nvSpPr>
        <p:spPr>
          <a:xfrm>
            <a:off x="2632075" y="57302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6" name="Straight Connector 45"/>
          <p:cNvCxnSpPr>
            <a:stCxn id="19" idx="4"/>
            <a:endCxn id="34" idx="0"/>
          </p:cNvCxnSpPr>
          <p:nvPr/>
        </p:nvCxnSpPr>
        <p:spPr>
          <a:xfrm>
            <a:off x="2786380" y="5467350"/>
            <a:ext cx="95250" cy="262890"/>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p:cNvCxnSpPr>
            <a:stCxn id="19" idx="3"/>
          </p:cNvCxnSpPr>
          <p:nvPr/>
        </p:nvCxnSpPr>
        <p:spPr>
          <a:xfrm flipH="1">
            <a:off x="1959610" y="5378450"/>
            <a:ext cx="583565" cy="35179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243720745"/>
      </p:ext>
    </p:extLst>
  </p:cSld>
  <p:clrMapOvr>
    <a:masterClrMapping/>
  </p:clrMapOvr>
  <p:transition>
    <p:cut/>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p:txBody>
          <a:bodyPr/>
          <a:lstStyle/>
          <a:p>
            <a:r>
              <a:rPr lang="en-US"/>
              <a:t> </a:t>
            </a:r>
          </a:p>
        </p:txBody>
      </p:sp>
      <p:sp>
        <p:nvSpPr>
          <p:cNvPr id="102" name="Subtitle 101"/>
          <p:cNvSpPr>
            <a:spLocks noGrp="1"/>
          </p:cNvSpPr>
          <p:nvPr>
            <p:ph type="subTitle" idx="1"/>
          </p:nvPr>
        </p:nvSpPr>
        <p:spPr/>
        <p:txBody>
          <a:bodyPr/>
          <a:lstStyle/>
          <a:p>
            <a:r>
              <a:rPr lang="en-US"/>
              <a:t> </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659B9B6F-D550-41FB-97A3-3F5EDBC6875D}" type="slidenum">
              <a:rPr lang="en-US" smtClean="0"/>
              <a:pPr/>
              <a:t>72</a:t>
            </a:fld>
            <a:endParaRPr lang="en-US"/>
          </a:p>
        </p:txBody>
      </p:sp>
      <p:sp>
        <p:nvSpPr>
          <p:cNvPr id="103" name="Title 1"/>
          <p:cNvSpPr>
            <a:spLocks noGrp="1"/>
          </p:cNvSpPr>
          <p:nvPr/>
        </p:nvSpPr>
        <p:spPr>
          <a:xfrm>
            <a:off x="1524000" y="475615"/>
            <a:ext cx="9144000" cy="10134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INSERTION</a:t>
            </a:r>
          </a:p>
        </p:txBody>
      </p:sp>
      <p:sp>
        <p:nvSpPr>
          <p:cNvPr id="104" name="Oval 103"/>
          <p:cNvSpPr/>
          <p:nvPr/>
        </p:nvSpPr>
        <p:spPr>
          <a:xfrm>
            <a:off x="3009900" y="178816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97275" y="2307590"/>
            <a:ext cx="325120" cy="613410"/>
          </a:xfrm>
          <a:prstGeom prst="line">
            <a:avLst/>
          </a:prstGeom>
        </p:spPr>
        <p:style>
          <a:lnRef idx="2">
            <a:schemeClr val="dk1"/>
          </a:lnRef>
          <a:fillRef idx="0">
            <a:schemeClr val="dk1"/>
          </a:fillRef>
          <a:effectRef idx="1">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589280" y="1403350"/>
            <a:ext cx="5577840" cy="9931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uFillTx/>
                <a:sym typeface="+mn-ea"/>
              </a:rPr>
              <a:t>step 9:inserting 89</a:t>
            </a:r>
            <a:r>
              <a:rPr lang="en-US"/>
              <a:t>                                                   </a:t>
            </a:r>
          </a:p>
        </p:txBody>
      </p:sp>
      <p:sp>
        <p:nvSpPr>
          <p:cNvPr id="110" name="Oval 109"/>
          <p:cNvSpPr/>
          <p:nvPr/>
        </p:nvSpPr>
        <p:spPr>
          <a:xfrm>
            <a:off x="8383905" y="141859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428230" y="26352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9596755" y="24828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8971280" y="1936750"/>
            <a:ext cx="969645" cy="54610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7772400" y="1936750"/>
            <a:ext cx="712470" cy="69850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578225" y="292100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117" name="Rectangle 116"/>
          <p:cNvSpPr/>
          <p:nvPr/>
        </p:nvSpPr>
        <p:spPr>
          <a:xfrm>
            <a:off x="3324860" y="406527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18" name="Straight Connector 117"/>
          <p:cNvCxnSpPr>
            <a:stCxn id="116" idx="5"/>
          </p:cNvCxnSpPr>
          <p:nvPr/>
        </p:nvCxnSpPr>
        <p:spPr>
          <a:xfrm>
            <a:off x="4165600" y="3440430"/>
            <a:ext cx="314960" cy="544195"/>
          </a:xfrm>
          <a:prstGeom prst="line">
            <a:avLst/>
          </a:prstGeom>
        </p:spPr>
        <p:style>
          <a:lnRef idx="2">
            <a:schemeClr val="dk1"/>
          </a:lnRef>
          <a:fillRef idx="0">
            <a:schemeClr val="dk1"/>
          </a:fillRef>
          <a:effectRef idx="1">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p:nvPr/>
        </p:nvCxnSpPr>
        <p:spPr>
          <a:xfrm flipH="1">
            <a:off x="695325" y="4474845"/>
            <a:ext cx="842645" cy="782955"/>
          </a:xfrm>
          <a:prstGeom prst="line">
            <a:avLst/>
          </a:prstGeom>
        </p:spPr>
        <p:style>
          <a:lnRef idx="2">
            <a:schemeClr val="dk1"/>
          </a:lnRef>
          <a:fillRef idx="0">
            <a:schemeClr val="dk1"/>
          </a:fillRef>
          <a:effectRef idx="1">
            <a:schemeClr val="dk1"/>
          </a:effectRef>
          <a:fontRef idx="minor">
            <a:schemeClr val="tx1"/>
          </a:fontRef>
        </p:style>
      </p:cxnSp>
      <p:sp>
        <p:nvSpPr>
          <p:cNvPr id="122" name="Oval 121"/>
          <p:cNvSpPr/>
          <p:nvPr/>
        </p:nvSpPr>
        <p:spPr>
          <a:xfrm>
            <a:off x="6511925" y="363093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123" name="Rectangle 122"/>
          <p:cNvSpPr/>
          <p:nvPr/>
        </p:nvSpPr>
        <p:spPr>
          <a:xfrm>
            <a:off x="8374380" y="49593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2">
            <a:schemeClr val="dk1"/>
          </a:lnRef>
          <a:fillRef idx="0">
            <a:schemeClr val="dk1"/>
          </a:fillRef>
          <a:effectRef idx="1">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2">
            <a:schemeClr val="dk1"/>
          </a:lnRef>
          <a:fillRef idx="0">
            <a:schemeClr val="dk1"/>
          </a:fillRef>
          <a:effectRef idx="1">
            <a:schemeClr val="dk1"/>
          </a:effectRef>
          <a:fontRef idx="minor">
            <a:schemeClr val="tx1"/>
          </a:fontRef>
        </p:style>
      </p:cxnSp>
      <p:cxnSp>
        <p:nvCxnSpPr>
          <p:cNvPr id="129" name="Straight Connector 128"/>
          <p:cNvCxnSpPr>
            <a:stCxn id="116" idx="3"/>
            <a:endCxn id="116" idx="3"/>
          </p:cNvCxnSpPr>
          <p:nvPr/>
        </p:nvCxnSpPr>
        <p:spPr>
          <a:xfrm>
            <a:off x="3679190" y="344043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a:endCxn id="117" idx="0"/>
          </p:cNvCxnSpPr>
          <p:nvPr/>
        </p:nvCxnSpPr>
        <p:spPr>
          <a:xfrm flipH="1">
            <a:off x="3579495" y="3423920"/>
            <a:ext cx="125730" cy="641350"/>
          </a:xfrm>
          <a:prstGeom prst="line">
            <a:avLst/>
          </a:prstGeom>
        </p:spPr>
        <p:style>
          <a:lnRef idx="2">
            <a:schemeClr val="dk1"/>
          </a:lnRef>
          <a:fillRef idx="0">
            <a:schemeClr val="dk1"/>
          </a:fillRef>
          <a:effectRef idx="1">
            <a:schemeClr val="dk1"/>
          </a:effectRef>
          <a:fontRef idx="minor">
            <a:schemeClr val="tx1"/>
          </a:fontRef>
        </p:style>
      </p:cxnSp>
      <p:cxnSp>
        <p:nvCxnSpPr>
          <p:cNvPr id="131" name="Straight Connector 130"/>
          <p:cNvCxnSpPr>
            <a:stCxn id="112" idx="3"/>
          </p:cNvCxnSpPr>
          <p:nvPr/>
        </p:nvCxnSpPr>
        <p:spPr>
          <a:xfrm flipH="1">
            <a:off x="9448800" y="300228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6856095" y="3154680"/>
            <a:ext cx="673100" cy="47625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7759065" y="37769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7686040" y="49593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015605" y="3154680"/>
            <a:ext cx="50800" cy="622300"/>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534015" y="365633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2">
            <a:schemeClr val="dk1"/>
          </a:lnRef>
          <a:fillRef idx="0">
            <a:schemeClr val="dk1"/>
          </a:fillRef>
          <a:effectRef idx="1">
            <a:schemeClr val="dk1"/>
          </a:effectRef>
          <a:fontRef idx="minor">
            <a:schemeClr val="tx1"/>
          </a:fontRef>
        </p:style>
      </p:cxnSp>
      <p:sp>
        <p:nvSpPr>
          <p:cNvPr id="140" name="Rectangle 139"/>
          <p:cNvSpPr/>
          <p:nvPr/>
        </p:nvSpPr>
        <p:spPr>
          <a:xfrm>
            <a:off x="10342880" y="485965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41" name="Rectangle 140"/>
          <p:cNvSpPr/>
          <p:nvPr/>
        </p:nvSpPr>
        <p:spPr>
          <a:xfrm>
            <a:off x="11334750" y="48488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p:cNvCxnSpPr>
          <p:nvPr/>
        </p:nvCxnSpPr>
        <p:spPr>
          <a:xfrm flipH="1">
            <a:off x="6096635" y="4150360"/>
            <a:ext cx="516255" cy="90868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099300" y="415036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144" name="Straight Connector 143"/>
          <p:cNvCxnSpPr>
            <a:stCxn id="133" idx="4"/>
            <a:endCxn id="134" idx="0"/>
          </p:cNvCxnSpPr>
          <p:nvPr/>
        </p:nvCxnSpPr>
        <p:spPr>
          <a:xfrm flipH="1">
            <a:off x="7935595" y="4385310"/>
            <a:ext cx="130810" cy="574040"/>
          </a:xfrm>
          <a:prstGeom prst="line">
            <a:avLst/>
          </a:prstGeom>
        </p:spPr>
        <p:style>
          <a:lnRef idx="2">
            <a:schemeClr val="dk1"/>
          </a:lnRef>
          <a:fillRef idx="0">
            <a:schemeClr val="dk1"/>
          </a:fillRef>
          <a:effectRef idx="1">
            <a:schemeClr val="dk1"/>
          </a:effectRef>
          <a:fontRef idx="minor">
            <a:schemeClr val="tx1"/>
          </a:fontRef>
        </p:style>
      </p:cxnSp>
      <p:cxnSp>
        <p:nvCxnSpPr>
          <p:cNvPr id="145" name="Straight Connector 144"/>
          <p:cNvCxnSpPr>
            <a:stCxn id="133" idx="4"/>
            <a:endCxn id="123" idx="0"/>
          </p:cNvCxnSpPr>
          <p:nvPr/>
        </p:nvCxnSpPr>
        <p:spPr>
          <a:xfrm>
            <a:off x="8066405" y="4385310"/>
            <a:ext cx="557530" cy="574040"/>
          </a:xfrm>
          <a:prstGeom prst="line">
            <a:avLst/>
          </a:prstGeom>
        </p:spPr>
        <p:style>
          <a:lnRef idx="2">
            <a:schemeClr val="dk1"/>
          </a:lnRef>
          <a:fillRef idx="0">
            <a:schemeClr val="dk1"/>
          </a:fillRef>
          <a:effectRef idx="1">
            <a:schemeClr val="dk1"/>
          </a:effectRef>
          <a:fontRef idx="minor">
            <a:schemeClr val="tx1"/>
          </a:fontRef>
        </p:style>
      </p:cxnSp>
      <p:cxnSp>
        <p:nvCxnSpPr>
          <p:cNvPr id="146" name="Straight Connector 145"/>
          <p:cNvCxnSpPr>
            <a:stCxn id="137" idx="4"/>
            <a:endCxn id="140" idx="0"/>
          </p:cNvCxnSpPr>
          <p:nvPr/>
        </p:nvCxnSpPr>
        <p:spPr>
          <a:xfrm flipH="1">
            <a:off x="10592435" y="4264660"/>
            <a:ext cx="248920" cy="594995"/>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0841355" y="4264660"/>
            <a:ext cx="742950" cy="584200"/>
          </a:xfrm>
          <a:prstGeom prst="line">
            <a:avLst/>
          </a:prstGeom>
        </p:spPr>
        <p:style>
          <a:lnRef idx="2">
            <a:schemeClr val="dk1"/>
          </a:lnRef>
          <a:fillRef idx="0">
            <a:schemeClr val="dk1"/>
          </a:fillRef>
          <a:effectRef idx="1">
            <a:schemeClr val="dk1"/>
          </a:effectRef>
          <a:fontRef idx="minor">
            <a:schemeClr val="tx1"/>
          </a:fontRef>
        </p:style>
      </p:cxnSp>
      <p:sp>
        <p:nvSpPr>
          <p:cNvPr id="148" name="Oval 147"/>
          <p:cNvSpPr/>
          <p:nvPr/>
        </p:nvSpPr>
        <p:spPr>
          <a:xfrm flipH="1">
            <a:off x="4266565" y="387667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2">
            <a:schemeClr val="dk1"/>
          </a:lnRef>
          <a:fillRef idx="0">
            <a:schemeClr val="dk1"/>
          </a:fillRef>
          <a:effectRef idx="1">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3" name="Rectangle 152"/>
          <p:cNvSpPr/>
          <p:nvPr/>
        </p:nvSpPr>
        <p:spPr>
          <a:xfrm>
            <a:off x="3579495" y="50507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24141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2">
            <a:schemeClr val="dk1"/>
          </a:lnRef>
          <a:fillRef idx="0">
            <a:schemeClr val="dk1"/>
          </a:fillRef>
          <a:effectRef idx="1">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2">
            <a:schemeClr val="dk1"/>
          </a:lnRef>
          <a:fillRef idx="0">
            <a:schemeClr val="dk1"/>
          </a:fillRef>
          <a:effectRef idx="1">
            <a:schemeClr val="dk1"/>
          </a:effectRef>
          <a:fontRef idx="minor">
            <a:schemeClr val="tx1"/>
          </a:fontRef>
        </p:style>
      </p:cxnSp>
      <p:cxnSp>
        <p:nvCxnSpPr>
          <p:cNvPr id="157" name="Straight Connector 156"/>
          <p:cNvCxnSpPr>
            <a:stCxn id="148" idx="4"/>
            <a:endCxn id="153" idx="0"/>
          </p:cNvCxnSpPr>
          <p:nvPr/>
        </p:nvCxnSpPr>
        <p:spPr>
          <a:xfrm flipH="1">
            <a:off x="3829050" y="4485005"/>
            <a:ext cx="744855" cy="565785"/>
          </a:xfrm>
          <a:prstGeom prst="line">
            <a:avLst/>
          </a:prstGeom>
        </p:spPr>
        <p:style>
          <a:lnRef idx="2">
            <a:schemeClr val="dk1"/>
          </a:lnRef>
          <a:fillRef idx="0">
            <a:schemeClr val="dk1"/>
          </a:fillRef>
          <a:effectRef idx="1">
            <a:schemeClr val="dk1"/>
          </a:effectRef>
          <a:fontRef idx="minor">
            <a:schemeClr val="tx1"/>
          </a:fontRef>
        </p:style>
      </p:cxnSp>
      <p:cxnSp>
        <p:nvCxnSpPr>
          <p:cNvPr id="159" name="Straight Connector 158"/>
          <p:cNvCxnSpPr>
            <a:stCxn id="112" idx="5"/>
            <a:endCxn id="137" idx="0"/>
          </p:cNvCxnSpPr>
          <p:nvPr/>
        </p:nvCxnSpPr>
        <p:spPr>
          <a:xfrm>
            <a:off x="10184130" y="3002280"/>
            <a:ext cx="657225" cy="654050"/>
          </a:xfrm>
          <a:prstGeom prst="line">
            <a:avLst/>
          </a:prstGeom>
        </p:spPr>
        <p:style>
          <a:lnRef idx="2">
            <a:schemeClr val="dk1"/>
          </a:lnRef>
          <a:fillRef idx="0">
            <a:schemeClr val="dk1"/>
          </a:fillRef>
          <a:effectRef idx="1">
            <a:schemeClr val="dk1"/>
          </a:effectRef>
          <a:fontRef idx="minor">
            <a:schemeClr val="tx1"/>
          </a:fontRef>
        </p:style>
      </p:cxnSp>
      <p:sp>
        <p:nvSpPr>
          <p:cNvPr id="160" name="Oval 159"/>
          <p:cNvSpPr/>
          <p:nvPr/>
        </p:nvSpPr>
        <p:spPr>
          <a:xfrm>
            <a:off x="6929755" y="475996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61" name="Text Box 160"/>
          <p:cNvSpPr txBox="1"/>
          <p:nvPr/>
        </p:nvSpPr>
        <p:spPr>
          <a:xfrm>
            <a:off x="5102860" y="3529330"/>
            <a:ext cx="1239520" cy="368300"/>
          </a:xfrm>
          <a:prstGeom prst="rect">
            <a:avLst/>
          </a:prstGeom>
          <a:noFill/>
        </p:spPr>
        <p:txBody>
          <a:bodyPr wrap="square" rtlCol="0">
            <a:spAutoFit/>
          </a:bodyPr>
          <a:lstStyle/>
          <a:p>
            <a:pPr algn="l"/>
            <a:r>
              <a:rPr lang="en-US">
                <a:sym typeface="+mn-ea"/>
              </a:rPr>
              <a:t>    case 4</a:t>
            </a:r>
            <a:endParaRPr lang="en-US"/>
          </a:p>
        </p:txBody>
      </p:sp>
      <p:sp>
        <p:nvSpPr>
          <p:cNvPr id="162" name="Right Arrow 161"/>
          <p:cNvSpPr/>
          <p:nvPr/>
        </p:nvSpPr>
        <p:spPr>
          <a:xfrm>
            <a:off x="5103495" y="3897630"/>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677545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4" name="Rectangle 163"/>
          <p:cNvSpPr/>
          <p:nvPr/>
        </p:nvSpPr>
        <p:spPr>
          <a:xfrm>
            <a:off x="761809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65" name="Straight Connector 164"/>
          <p:cNvCxnSpPr>
            <a:stCxn id="160" idx="4"/>
            <a:endCxn id="163" idx="0"/>
          </p:cNvCxnSpPr>
          <p:nvPr/>
        </p:nvCxnSpPr>
        <p:spPr>
          <a:xfrm flipH="1">
            <a:off x="7025005" y="5368290"/>
            <a:ext cx="248920" cy="412750"/>
          </a:xfrm>
          <a:prstGeom prst="line">
            <a:avLst/>
          </a:prstGeom>
        </p:spPr>
        <p:style>
          <a:lnRef idx="2">
            <a:schemeClr val="dk1"/>
          </a:lnRef>
          <a:fillRef idx="0">
            <a:schemeClr val="dk1"/>
          </a:fillRef>
          <a:effectRef idx="1">
            <a:schemeClr val="dk1"/>
          </a:effectRef>
          <a:fontRef idx="minor">
            <a:schemeClr val="tx1"/>
          </a:fontRef>
        </p:style>
      </p:cxnSp>
      <p:cxnSp>
        <p:nvCxnSpPr>
          <p:cNvPr id="166" name="Straight Connector 165"/>
          <p:cNvCxnSpPr>
            <a:stCxn id="160" idx="4"/>
            <a:endCxn id="164" idx="0"/>
          </p:cNvCxnSpPr>
          <p:nvPr/>
        </p:nvCxnSpPr>
        <p:spPr>
          <a:xfrm>
            <a:off x="7273925" y="5368290"/>
            <a:ext cx="593725" cy="412750"/>
          </a:xfrm>
          <a:prstGeom prst="line">
            <a:avLst/>
          </a:prstGeom>
        </p:spPr>
        <p:style>
          <a:lnRef idx="2">
            <a:schemeClr val="dk1"/>
          </a:lnRef>
          <a:fillRef idx="0">
            <a:schemeClr val="dk1"/>
          </a:fillRef>
          <a:effectRef idx="1">
            <a:schemeClr val="dk1"/>
          </a:effectRef>
          <a:fontRef idx="minor">
            <a:schemeClr val="tx1"/>
          </a:fontRef>
        </p:style>
      </p:cxnSp>
      <p:sp>
        <p:nvSpPr>
          <p:cNvPr id="295" name="Oval 294"/>
          <p:cNvSpPr/>
          <p:nvPr/>
        </p:nvSpPr>
        <p:spPr>
          <a:xfrm flipH="1">
            <a:off x="4367530" y="495109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307590"/>
            <a:ext cx="558165" cy="505460"/>
          </a:xfrm>
          <a:prstGeom prst="line">
            <a:avLst/>
          </a:prstGeom>
        </p:spPr>
        <p:style>
          <a:lnRef idx="2">
            <a:schemeClr val="dk1"/>
          </a:lnRef>
          <a:fillRef idx="0">
            <a:schemeClr val="dk1"/>
          </a:fillRef>
          <a:effectRef idx="1">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2">
            <a:schemeClr val="dk1"/>
          </a:lnRef>
          <a:fillRef idx="0">
            <a:schemeClr val="dk1"/>
          </a:fillRef>
          <a:effectRef idx="1">
            <a:schemeClr val="dk1"/>
          </a:effectRef>
          <a:fontRef idx="minor">
            <a:schemeClr val="tx1"/>
          </a:fontRef>
        </p:style>
      </p:cxnSp>
      <p:cxnSp>
        <p:nvCxnSpPr>
          <p:cNvPr id="299" name="Straight Connector 298"/>
          <p:cNvCxnSpPr>
            <a:stCxn id="148" idx="4"/>
            <a:endCxn id="295" idx="0"/>
          </p:cNvCxnSpPr>
          <p:nvPr/>
        </p:nvCxnSpPr>
        <p:spPr>
          <a:xfrm>
            <a:off x="4573905" y="4485005"/>
            <a:ext cx="100965" cy="466090"/>
          </a:xfrm>
          <a:prstGeom prst="line">
            <a:avLst/>
          </a:prstGeom>
        </p:spPr>
        <p:style>
          <a:lnRef idx="2">
            <a:schemeClr val="dk1"/>
          </a:lnRef>
          <a:fillRef idx="0">
            <a:schemeClr val="dk1"/>
          </a:fillRef>
          <a:effectRef idx="1">
            <a:schemeClr val="dk1"/>
          </a:effectRef>
          <a:fontRef idx="minor">
            <a:schemeClr val="tx1"/>
          </a:fontRef>
        </p:style>
      </p:cxnSp>
      <p:sp>
        <p:nvSpPr>
          <p:cNvPr id="300" name="Oval 299"/>
          <p:cNvSpPr/>
          <p:nvPr/>
        </p:nvSpPr>
        <p:spPr>
          <a:xfrm>
            <a:off x="5924550" y="475996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6" name="Rectangle 305"/>
          <p:cNvSpPr/>
          <p:nvPr/>
        </p:nvSpPr>
        <p:spPr>
          <a:xfrm>
            <a:off x="3869055" y="58642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4663440" y="58642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559816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09" name="Straight Connector 308"/>
          <p:cNvCxnSpPr>
            <a:stCxn id="295" idx="4"/>
            <a:endCxn id="306" idx="0"/>
          </p:cNvCxnSpPr>
          <p:nvPr/>
        </p:nvCxnSpPr>
        <p:spPr>
          <a:xfrm flipH="1">
            <a:off x="4118610" y="5559425"/>
            <a:ext cx="556260" cy="304800"/>
          </a:xfrm>
          <a:prstGeom prst="line">
            <a:avLst/>
          </a:prstGeom>
        </p:spPr>
        <p:style>
          <a:lnRef idx="2">
            <a:schemeClr val="dk1"/>
          </a:lnRef>
          <a:fillRef idx="0">
            <a:schemeClr val="dk1"/>
          </a:fillRef>
          <a:effectRef idx="1">
            <a:schemeClr val="dk1"/>
          </a:effectRef>
          <a:fontRef idx="minor">
            <a:schemeClr val="tx1"/>
          </a:fontRef>
        </p:style>
      </p:cxnSp>
      <p:cxnSp>
        <p:nvCxnSpPr>
          <p:cNvPr id="310" name="Straight Connector 309"/>
          <p:cNvCxnSpPr>
            <a:stCxn id="295" idx="4"/>
            <a:endCxn id="307" idx="0"/>
          </p:cNvCxnSpPr>
          <p:nvPr/>
        </p:nvCxnSpPr>
        <p:spPr>
          <a:xfrm>
            <a:off x="4674870" y="5559425"/>
            <a:ext cx="238125" cy="304800"/>
          </a:xfrm>
          <a:prstGeom prst="line">
            <a:avLst/>
          </a:prstGeom>
        </p:spPr>
        <p:style>
          <a:lnRef idx="2">
            <a:schemeClr val="dk1"/>
          </a:lnRef>
          <a:fillRef idx="0">
            <a:schemeClr val="dk1"/>
          </a:fillRef>
          <a:effectRef idx="1">
            <a:schemeClr val="dk1"/>
          </a:effectRef>
          <a:fontRef idx="minor">
            <a:schemeClr val="tx1"/>
          </a:fontRef>
        </p:style>
      </p:cxnSp>
      <p:cxnSp>
        <p:nvCxnSpPr>
          <p:cNvPr id="311" name="Straight Connector 310"/>
          <p:cNvCxnSpPr>
            <a:stCxn id="300" idx="4"/>
            <a:endCxn id="308" idx="0"/>
          </p:cNvCxnSpPr>
          <p:nvPr/>
        </p:nvCxnSpPr>
        <p:spPr>
          <a:xfrm flipH="1">
            <a:off x="5847715" y="5368290"/>
            <a:ext cx="421005" cy="412750"/>
          </a:xfrm>
          <a:prstGeom prst="line">
            <a:avLst/>
          </a:prstGeom>
        </p:spPr>
        <p:style>
          <a:lnRef idx="2">
            <a:schemeClr val="dk1"/>
          </a:lnRef>
          <a:fillRef idx="0">
            <a:schemeClr val="dk1"/>
          </a:fillRef>
          <a:effectRef idx="1">
            <a:schemeClr val="dk1"/>
          </a:effectRef>
          <a:fontRef idx="minor">
            <a:schemeClr val="tx1"/>
          </a:fontRef>
        </p:style>
      </p:cxnSp>
      <p:cxnSp>
        <p:nvCxnSpPr>
          <p:cNvPr id="312" name="Straight Connector 311"/>
          <p:cNvCxnSpPr>
            <a:stCxn id="300" idx="4"/>
            <a:endCxn id="154" idx="0"/>
          </p:cNvCxnSpPr>
          <p:nvPr/>
        </p:nvCxnSpPr>
        <p:spPr>
          <a:xfrm>
            <a:off x="6268720" y="5368290"/>
            <a:ext cx="222250" cy="412750"/>
          </a:xfrm>
          <a:prstGeom prst="line">
            <a:avLst/>
          </a:prstGeom>
        </p:spPr>
        <p:style>
          <a:lnRef idx="2">
            <a:schemeClr val="dk1"/>
          </a:lnRef>
          <a:fillRef idx="0">
            <a:schemeClr val="dk1"/>
          </a:fillRef>
          <a:effectRef idx="1">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2">
            <a:schemeClr val="dk1"/>
          </a:lnRef>
          <a:fillRef idx="0">
            <a:schemeClr val="dk1"/>
          </a:fillRef>
          <a:effectRef idx="1">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2">
            <a:schemeClr val="dk1"/>
          </a:lnRef>
          <a:fillRef idx="0">
            <a:schemeClr val="dk1"/>
          </a:fillRef>
          <a:effectRef idx="1">
            <a:schemeClr val="dk1"/>
          </a:effectRef>
          <a:fontRef idx="minor">
            <a:schemeClr val="tx1"/>
          </a:fontRef>
        </p:style>
      </p:cxnSp>
      <p:sp>
        <p:nvSpPr>
          <p:cNvPr id="317" name="Oval 316"/>
          <p:cNvSpPr/>
          <p:nvPr/>
        </p:nvSpPr>
        <p:spPr>
          <a:xfrm flipH="1">
            <a:off x="9072245" y="363093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319" name="Rectangle 318"/>
          <p:cNvSpPr/>
          <p:nvPr/>
        </p:nvSpPr>
        <p:spPr>
          <a:xfrm>
            <a:off x="9685655" y="49510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20" name="Rectangle 319"/>
          <p:cNvSpPr/>
          <p:nvPr/>
        </p:nvSpPr>
        <p:spPr>
          <a:xfrm>
            <a:off x="8971280" y="49510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1" name="Straight Connector 320"/>
          <p:cNvCxnSpPr>
            <a:stCxn id="317" idx="4"/>
            <a:endCxn id="320" idx="0"/>
          </p:cNvCxnSpPr>
          <p:nvPr/>
        </p:nvCxnSpPr>
        <p:spPr>
          <a:xfrm flipH="1">
            <a:off x="9220835" y="4239260"/>
            <a:ext cx="158750" cy="711835"/>
          </a:xfrm>
          <a:prstGeom prst="line">
            <a:avLst/>
          </a:prstGeom>
        </p:spPr>
        <p:style>
          <a:lnRef idx="2">
            <a:schemeClr val="dk1"/>
          </a:lnRef>
          <a:fillRef idx="0">
            <a:schemeClr val="dk1"/>
          </a:fillRef>
          <a:effectRef idx="1">
            <a:schemeClr val="dk1"/>
          </a:effectRef>
          <a:fontRef idx="minor">
            <a:schemeClr val="tx1"/>
          </a:fontRef>
        </p:style>
      </p:cxnSp>
      <p:cxnSp>
        <p:nvCxnSpPr>
          <p:cNvPr id="322" name="Straight Connector 321"/>
          <p:cNvCxnSpPr>
            <a:endCxn id="319" idx="0"/>
          </p:cNvCxnSpPr>
          <p:nvPr/>
        </p:nvCxnSpPr>
        <p:spPr>
          <a:xfrm>
            <a:off x="9366250" y="4236720"/>
            <a:ext cx="568960" cy="714375"/>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0050717"/>
      </p:ext>
    </p:extLst>
  </p:cSld>
  <p:clrMapOvr>
    <a:masterClrMapping/>
  </p:clrMapOvr>
  <p:transition>
    <p:cut/>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p:txBody>
          <a:bodyPr/>
          <a:lstStyle/>
          <a:p>
            <a:r>
              <a:rPr lang="en-US"/>
              <a:t> </a:t>
            </a:r>
          </a:p>
        </p:txBody>
      </p:sp>
      <p:sp>
        <p:nvSpPr>
          <p:cNvPr id="102" name="Subtitle 101"/>
          <p:cNvSpPr>
            <a:spLocks noGrp="1"/>
          </p:cNvSpPr>
          <p:nvPr>
            <p:ph type="subTitle" idx="1"/>
          </p:nvPr>
        </p:nvSpPr>
        <p:spPr/>
        <p:txBody>
          <a:bodyPr/>
          <a:lstStyle/>
          <a:p>
            <a:r>
              <a:rPr lang="en-US"/>
              <a:t>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73</a:t>
            </a:fld>
            <a:endParaRPr lang="en-US"/>
          </a:p>
        </p:txBody>
      </p:sp>
      <p:sp>
        <p:nvSpPr>
          <p:cNvPr id="103" name="Title 1"/>
          <p:cNvSpPr>
            <a:spLocks noGrp="1"/>
          </p:cNvSpPr>
          <p:nvPr/>
        </p:nvSpPr>
        <p:spPr>
          <a:xfrm>
            <a:off x="1524000" y="475615"/>
            <a:ext cx="9144000" cy="10134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INSERTION</a:t>
            </a:r>
          </a:p>
        </p:txBody>
      </p:sp>
      <p:sp>
        <p:nvSpPr>
          <p:cNvPr id="104" name="Oval 103"/>
          <p:cNvSpPr/>
          <p:nvPr/>
        </p:nvSpPr>
        <p:spPr>
          <a:xfrm>
            <a:off x="3009900" y="178816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97275" y="2307590"/>
            <a:ext cx="580390" cy="601345"/>
          </a:xfrm>
          <a:prstGeom prst="line">
            <a:avLst/>
          </a:prstGeom>
        </p:spPr>
        <p:style>
          <a:lnRef idx="2">
            <a:schemeClr val="dk1"/>
          </a:lnRef>
          <a:fillRef idx="0">
            <a:schemeClr val="dk1"/>
          </a:fillRef>
          <a:effectRef idx="1">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589280" y="1403350"/>
            <a:ext cx="5577840" cy="9931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uFillTx/>
                <a:sym typeface="+mn-ea"/>
              </a:rPr>
              <a:t>step 10:inserting 54</a:t>
            </a:r>
            <a:r>
              <a:rPr lang="en-US"/>
              <a:t>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10153015" y="23939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1001395" cy="62992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833495" y="290893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405130" cy="558165"/>
          </a:xfrm>
          <a:prstGeom prst="line">
            <a:avLst/>
          </a:prstGeom>
        </p:spPr>
        <p:style>
          <a:lnRef idx="2">
            <a:schemeClr val="dk1"/>
          </a:lnRef>
          <a:fillRef idx="0">
            <a:schemeClr val="dk1"/>
          </a:fillRef>
          <a:effectRef idx="1">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a:stCxn id="119" idx="3"/>
          </p:cNvCxnSpPr>
          <p:nvPr/>
        </p:nvCxnSpPr>
        <p:spPr>
          <a:xfrm flipH="1">
            <a:off x="695325" y="4485005"/>
            <a:ext cx="515620" cy="772795"/>
          </a:xfrm>
          <a:prstGeom prst="line">
            <a:avLst/>
          </a:prstGeom>
        </p:spPr>
        <p:style>
          <a:lnRef idx="2">
            <a:schemeClr val="dk1"/>
          </a:lnRef>
          <a:fillRef idx="0">
            <a:schemeClr val="dk1"/>
          </a:fillRef>
          <a:effectRef idx="1">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123" name="Rectangle 122"/>
          <p:cNvSpPr/>
          <p:nvPr/>
        </p:nvSpPr>
        <p:spPr>
          <a:xfrm>
            <a:off x="872807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2">
            <a:schemeClr val="dk1"/>
          </a:lnRef>
          <a:fillRef idx="0">
            <a:schemeClr val="dk1"/>
          </a:fillRef>
          <a:effectRef idx="1">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2">
            <a:schemeClr val="dk1"/>
          </a:lnRef>
          <a:fillRef idx="0">
            <a:schemeClr val="dk1"/>
          </a:fillRef>
          <a:effectRef idx="1">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2">
            <a:schemeClr val="dk1"/>
          </a:lnRef>
          <a:fillRef idx="0">
            <a:schemeClr val="dk1"/>
          </a:fillRef>
          <a:effectRef idx="1">
            <a:schemeClr val="dk1"/>
          </a:effectRef>
          <a:fontRef idx="minor">
            <a:schemeClr val="tx1"/>
          </a:fontRef>
        </p:style>
      </p:cxnSp>
      <p:cxnSp>
        <p:nvCxnSpPr>
          <p:cNvPr id="131" name="Straight Connector 130"/>
          <p:cNvCxnSpPr>
            <a:stCxn id="112" idx="3"/>
          </p:cNvCxnSpPr>
          <p:nvPr/>
        </p:nvCxnSpPr>
        <p:spPr>
          <a:xfrm flipH="1">
            <a:off x="10005060" y="291338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847852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812546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522970" y="2915920"/>
            <a:ext cx="262890" cy="594360"/>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841355" y="352933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2">
            <a:schemeClr val="dk1"/>
          </a:lnRef>
          <a:fillRef idx="0">
            <a:schemeClr val="dk1"/>
          </a:fillRef>
          <a:effectRef idx="1">
            <a:schemeClr val="dk1"/>
          </a:effectRef>
          <a:fontRef idx="minor">
            <a:schemeClr val="tx1"/>
          </a:fontRef>
        </p:style>
      </p:cxnSp>
      <p:sp>
        <p:nvSpPr>
          <p:cNvPr id="140" name="Rectangle 139"/>
          <p:cNvSpPr/>
          <p:nvPr/>
        </p:nvSpPr>
        <p:spPr>
          <a:xfrm>
            <a:off x="10695305" y="47498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41" name="Rectangle 140"/>
          <p:cNvSpPr/>
          <p:nvPr/>
        </p:nvSpPr>
        <p:spPr>
          <a:xfrm>
            <a:off x="1151763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585585" y="4029710"/>
            <a:ext cx="629920" cy="60134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144" name="Straight Connector 143"/>
          <p:cNvCxnSpPr>
            <a:stCxn id="133" idx="4"/>
            <a:endCxn id="134" idx="0"/>
          </p:cNvCxnSpPr>
          <p:nvPr/>
        </p:nvCxnSpPr>
        <p:spPr>
          <a:xfrm flipH="1">
            <a:off x="8375015" y="4118610"/>
            <a:ext cx="410845" cy="654685"/>
          </a:xfrm>
          <a:prstGeom prst="line">
            <a:avLst/>
          </a:prstGeom>
        </p:spPr>
        <p:style>
          <a:lnRef idx="2">
            <a:schemeClr val="dk1"/>
          </a:lnRef>
          <a:fillRef idx="0">
            <a:schemeClr val="dk1"/>
          </a:fillRef>
          <a:effectRef idx="1">
            <a:schemeClr val="dk1"/>
          </a:effectRef>
          <a:fontRef idx="minor">
            <a:schemeClr val="tx1"/>
          </a:fontRef>
        </p:style>
      </p:cxnSp>
      <p:cxnSp>
        <p:nvCxnSpPr>
          <p:cNvPr id="145" name="Straight Connector 144"/>
          <p:cNvCxnSpPr>
            <a:stCxn id="133" idx="4"/>
            <a:endCxn id="123" idx="0"/>
          </p:cNvCxnSpPr>
          <p:nvPr/>
        </p:nvCxnSpPr>
        <p:spPr>
          <a:xfrm>
            <a:off x="8785860" y="4118610"/>
            <a:ext cx="191770" cy="654685"/>
          </a:xfrm>
          <a:prstGeom prst="line">
            <a:avLst/>
          </a:prstGeom>
        </p:spPr>
        <p:style>
          <a:lnRef idx="2">
            <a:schemeClr val="dk1"/>
          </a:lnRef>
          <a:fillRef idx="0">
            <a:schemeClr val="dk1"/>
          </a:fillRef>
          <a:effectRef idx="1">
            <a:schemeClr val="dk1"/>
          </a:effectRef>
          <a:fontRef idx="minor">
            <a:schemeClr val="tx1"/>
          </a:fontRef>
        </p:style>
      </p:cxnSp>
      <p:cxnSp>
        <p:nvCxnSpPr>
          <p:cNvPr id="146" name="Straight Connector 145"/>
          <p:cNvCxnSpPr>
            <a:stCxn id="137" idx="4"/>
            <a:endCxn id="140" idx="0"/>
          </p:cNvCxnSpPr>
          <p:nvPr/>
        </p:nvCxnSpPr>
        <p:spPr>
          <a:xfrm flipH="1">
            <a:off x="10944860" y="4137660"/>
            <a:ext cx="203835" cy="612140"/>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1148695" y="4137660"/>
            <a:ext cx="618490" cy="59309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735830" y="389763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2">
            <a:schemeClr val="dk1"/>
          </a:lnRef>
          <a:fillRef idx="0">
            <a:schemeClr val="dk1"/>
          </a:fillRef>
          <a:effectRef idx="1">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53224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2">
            <a:schemeClr val="dk1"/>
          </a:lnRef>
          <a:fillRef idx="0">
            <a:schemeClr val="dk1"/>
          </a:fillRef>
          <a:effectRef idx="1">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2">
            <a:schemeClr val="dk1"/>
          </a:lnRef>
          <a:fillRef idx="0">
            <a:schemeClr val="dk1"/>
          </a:fillRef>
          <a:effectRef idx="1">
            <a:schemeClr val="dk1"/>
          </a:effectRef>
          <a:fontRef idx="minor">
            <a:schemeClr val="tx1"/>
          </a:fontRef>
        </p:style>
      </p:cxnSp>
      <p:cxnSp>
        <p:nvCxnSpPr>
          <p:cNvPr id="159" name="Straight Connector 158"/>
          <p:cNvCxnSpPr>
            <a:stCxn id="112" idx="5"/>
            <a:endCxn id="137" idx="0"/>
          </p:cNvCxnSpPr>
          <p:nvPr/>
        </p:nvCxnSpPr>
        <p:spPr>
          <a:xfrm>
            <a:off x="10740390" y="2913380"/>
            <a:ext cx="408305" cy="615950"/>
          </a:xfrm>
          <a:prstGeom prst="line">
            <a:avLst/>
          </a:prstGeom>
        </p:spPr>
        <p:style>
          <a:lnRef idx="2">
            <a:schemeClr val="dk1"/>
          </a:lnRef>
          <a:fillRef idx="0">
            <a:schemeClr val="dk1"/>
          </a:fillRef>
          <a:effectRef idx="1">
            <a:schemeClr val="dk1"/>
          </a:effectRef>
          <a:fontRef idx="minor">
            <a:schemeClr val="tx1"/>
          </a:fontRef>
        </p:style>
      </p:cxnSp>
      <p:sp>
        <p:nvSpPr>
          <p:cNvPr id="160" name="Oval 159"/>
          <p:cNvSpPr/>
          <p:nvPr/>
        </p:nvSpPr>
        <p:spPr>
          <a:xfrm>
            <a:off x="7273925"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61" name="Text Box 160"/>
          <p:cNvSpPr txBox="1"/>
          <p:nvPr/>
        </p:nvSpPr>
        <p:spPr>
          <a:xfrm>
            <a:off x="5102860" y="3529330"/>
            <a:ext cx="1239520" cy="368300"/>
          </a:xfrm>
          <a:prstGeom prst="rect">
            <a:avLst/>
          </a:prstGeom>
          <a:noFill/>
        </p:spPr>
        <p:txBody>
          <a:bodyPr wrap="square" rtlCol="0">
            <a:spAutoFit/>
          </a:bodyPr>
          <a:lstStyle/>
          <a:p>
            <a:pPr algn="l"/>
            <a:r>
              <a:rPr lang="en-US">
                <a:sym typeface="+mn-ea"/>
              </a:rPr>
              <a:t>         case 2</a:t>
            </a:r>
            <a:endParaRPr lang="en-US"/>
          </a:p>
        </p:txBody>
      </p:sp>
      <p:sp>
        <p:nvSpPr>
          <p:cNvPr id="162" name="Right Arrow 161"/>
          <p:cNvSpPr/>
          <p:nvPr/>
        </p:nvSpPr>
        <p:spPr>
          <a:xfrm>
            <a:off x="5527040" y="387667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30440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4" name="Rectangle 163"/>
          <p:cNvSpPr/>
          <p:nvPr/>
        </p:nvSpPr>
        <p:spPr>
          <a:xfrm>
            <a:off x="802449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65" name="Straight Connector 164"/>
          <p:cNvCxnSpPr>
            <a:stCxn id="160" idx="4"/>
            <a:endCxn id="163" idx="0"/>
          </p:cNvCxnSpPr>
          <p:nvPr/>
        </p:nvCxnSpPr>
        <p:spPr>
          <a:xfrm flipH="1">
            <a:off x="7553960" y="5239385"/>
            <a:ext cx="64135" cy="541655"/>
          </a:xfrm>
          <a:prstGeom prst="line">
            <a:avLst/>
          </a:prstGeom>
        </p:spPr>
        <p:style>
          <a:lnRef idx="2">
            <a:schemeClr val="dk1"/>
          </a:lnRef>
          <a:fillRef idx="0">
            <a:schemeClr val="dk1"/>
          </a:fillRef>
          <a:effectRef idx="1">
            <a:schemeClr val="dk1"/>
          </a:effectRef>
          <a:fontRef idx="minor">
            <a:schemeClr val="tx1"/>
          </a:fontRef>
        </p:style>
      </p:cxnSp>
      <p:cxnSp>
        <p:nvCxnSpPr>
          <p:cNvPr id="166" name="Straight Connector 165"/>
          <p:cNvCxnSpPr>
            <a:stCxn id="160" idx="4"/>
            <a:endCxn id="164" idx="0"/>
          </p:cNvCxnSpPr>
          <p:nvPr/>
        </p:nvCxnSpPr>
        <p:spPr>
          <a:xfrm>
            <a:off x="7618095" y="5239385"/>
            <a:ext cx="655955" cy="541655"/>
          </a:xfrm>
          <a:prstGeom prst="line">
            <a:avLst/>
          </a:prstGeom>
        </p:spPr>
        <p:style>
          <a:lnRef idx="2">
            <a:schemeClr val="dk1"/>
          </a:lnRef>
          <a:fillRef idx="0">
            <a:schemeClr val="dk1"/>
          </a:fillRef>
          <a:effectRef idx="1">
            <a:schemeClr val="dk1"/>
          </a:effectRef>
          <a:fontRef idx="minor">
            <a:schemeClr val="tx1"/>
          </a:fontRef>
        </p:style>
      </p:cxnSp>
      <p:sp>
        <p:nvSpPr>
          <p:cNvPr id="295" name="Oval 294"/>
          <p:cNvSpPr/>
          <p:nvPr/>
        </p:nvSpPr>
        <p:spPr>
          <a:xfrm flipH="1">
            <a:off x="3444875" y="50590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54</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307590"/>
            <a:ext cx="558165" cy="505460"/>
          </a:xfrm>
          <a:prstGeom prst="line">
            <a:avLst/>
          </a:prstGeom>
        </p:spPr>
        <p:style>
          <a:lnRef idx="2">
            <a:schemeClr val="dk1"/>
          </a:lnRef>
          <a:fillRef idx="0">
            <a:schemeClr val="dk1"/>
          </a:fillRef>
          <a:effectRef idx="1">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2">
            <a:schemeClr val="dk1"/>
          </a:lnRef>
          <a:fillRef idx="0">
            <a:schemeClr val="dk1"/>
          </a:fillRef>
          <a:effectRef idx="1">
            <a:schemeClr val="dk1"/>
          </a:effectRef>
          <a:fontRef idx="minor">
            <a:schemeClr val="tx1"/>
          </a:fontRef>
        </p:style>
      </p:cxnSp>
      <p:sp>
        <p:nvSpPr>
          <p:cNvPr id="300" name="Oval 299"/>
          <p:cNvSpPr/>
          <p:nvPr/>
        </p:nvSpPr>
        <p:spPr>
          <a:xfrm>
            <a:off x="6241415"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6" name="Rectangle 305"/>
          <p:cNvSpPr/>
          <p:nvPr/>
        </p:nvSpPr>
        <p:spPr>
          <a:xfrm>
            <a:off x="310896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934460" y="58642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584390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09" name="Straight Connector 308"/>
          <p:cNvCxnSpPr>
            <a:stCxn id="295" idx="4"/>
            <a:endCxn id="306" idx="0"/>
          </p:cNvCxnSpPr>
          <p:nvPr/>
        </p:nvCxnSpPr>
        <p:spPr>
          <a:xfrm flipH="1">
            <a:off x="3358515" y="5667375"/>
            <a:ext cx="393700" cy="257810"/>
          </a:xfrm>
          <a:prstGeom prst="line">
            <a:avLst/>
          </a:prstGeom>
        </p:spPr>
        <p:style>
          <a:lnRef idx="2">
            <a:schemeClr val="dk1"/>
          </a:lnRef>
          <a:fillRef idx="0">
            <a:schemeClr val="dk1"/>
          </a:fillRef>
          <a:effectRef idx="1">
            <a:schemeClr val="dk1"/>
          </a:effectRef>
          <a:fontRef idx="minor">
            <a:schemeClr val="tx1"/>
          </a:fontRef>
        </p:style>
      </p:cxnSp>
      <p:cxnSp>
        <p:nvCxnSpPr>
          <p:cNvPr id="310" name="Straight Connector 309"/>
          <p:cNvCxnSpPr>
            <a:stCxn id="295" idx="4"/>
            <a:endCxn id="307" idx="0"/>
          </p:cNvCxnSpPr>
          <p:nvPr/>
        </p:nvCxnSpPr>
        <p:spPr>
          <a:xfrm>
            <a:off x="3752215" y="5667375"/>
            <a:ext cx="431800" cy="196850"/>
          </a:xfrm>
          <a:prstGeom prst="line">
            <a:avLst/>
          </a:prstGeom>
        </p:spPr>
        <p:style>
          <a:lnRef idx="2">
            <a:schemeClr val="dk1"/>
          </a:lnRef>
          <a:fillRef idx="0">
            <a:schemeClr val="dk1"/>
          </a:fillRef>
          <a:effectRef idx="1">
            <a:schemeClr val="dk1"/>
          </a:effectRef>
          <a:fontRef idx="minor">
            <a:schemeClr val="tx1"/>
          </a:fontRef>
        </p:style>
      </p:cxnSp>
      <p:cxnSp>
        <p:nvCxnSpPr>
          <p:cNvPr id="311" name="Straight Connector 310"/>
          <p:cNvCxnSpPr>
            <a:stCxn id="300" idx="4"/>
            <a:endCxn id="308" idx="0"/>
          </p:cNvCxnSpPr>
          <p:nvPr/>
        </p:nvCxnSpPr>
        <p:spPr>
          <a:xfrm flipH="1">
            <a:off x="6093460" y="5239385"/>
            <a:ext cx="492125" cy="541655"/>
          </a:xfrm>
          <a:prstGeom prst="line">
            <a:avLst/>
          </a:prstGeom>
        </p:spPr>
        <p:style>
          <a:lnRef idx="2">
            <a:schemeClr val="dk1"/>
          </a:lnRef>
          <a:fillRef idx="0">
            <a:schemeClr val="dk1"/>
          </a:fillRef>
          <a:effectRef idx="1">
            <a:schemeClr val="dk1"/>
          </a:effectRef>
          <a:fontRef idx="minor">
            <a:schemeClr val="tx1"/>
          </a:fontRef>
        </p:style>
      </p:cxnSp>
      <p:cxnSp>
        <p:nvCxnSpPr>
          <p:cNvPr id="312" name="Straight Connector 311"/>
          <p:cNvCxnSpPr>
            <a:stCxn id="300" idx="4"/>
            <a:endCxn id="154" idx="0"/>
          </p:cNvCxnSpPr>
          <p:nvPr/>
        </p:nvCxnSpPr>
        <p:spPr>
          <a:xfrm>
            <a:off x="6585585" y="5239385"/>
            <a:ext cx="196215" cy="541655"/>
          </a:xfrm>
          <a:prstGeom prst="line">
            <a:avLst/>
          </a:prstGeom>
        </p:spPr>
        <p:style>
          <a:lnRef idx="2">
            <a:schemeClr val="dk1"/>
          </a:lnRef>
          <a:fillRef idx="0">
            <a:schemeClr val="dk1"/>
          </a:fillRef>
          <a:effectRef idx="1">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2">
            <a:schemeClr val="dk1"/>
          </a:lnRef>
          <a:fillRef idx="0">
            <a:schemeClr val="dk1"/>
          </a:fillRef>
          <a:effectRef idx="1">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2">
            <a:schemeClr val="dk1"/>
          </a:lnRef>
          <a:fillRef idx="0">
            <a:schemeClr val="dk1"/>
          </a:fillRef>
          <a:effectRef idx="1">
            <a:schemeClr val="dk1"/>
          </a:effectRef>
          <a:fontRef idx="minor">
            <a:schemeClr val="tx1"/>
          </a:fontRef>
        </p:style>
      </p:cxnSp>
      <p:sp>
        <p:nvSpPr>
          <p:cNvPr id="317" name="Oval 316"/>
          <p:cNvSpPr/>
          <p:nvPr/>
        </p:nvSpPr>
        <p:spPr>
          <a:xfrm flipH="1">
            <a:off x="9688830" y="354203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319" name="Rectangle 318"/>
          <p:cNvSpPr/>
          <p:nvPr/>
        </p:nvSpPr>
        <p:spPr>
          <a:xfrm>
            <a:off x="99961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1" name="Straight Connector 320"/>
          <p:cNvCxnSpPr>
            <a:stCxn id="317" idx="4"/>
          </p:cNvCxnSpPr>
          <p:nvPr/>
        </p:nvCxnSpPr>
        <p:spPr>
          <a:xfrm flipH="1">
            <a:off x="9377680" y="4150360"/>
            <a:ext cx="618490" cy="680085"/>
          </a:xfrm>
          <a:prstGeom prst="line">
            <a:avLst/>
          </a:prstGeom>
        </p:spPr>
        <p:style>
          <a:lnRef idx="2">
            <a:schemeClr val="dk1"/>
          </a:lnRef>
          <a:fillRef idx="0">
            <a:schemeClr val="dk1"/>
          </a:fillRef>
          <a:effectRef idx="1">
            <a:schemeClr val="dk1"/>
          </a:effectRef>
          <a:fontRef idx="minor">
            <a:schemeClr val="tx1"/>
          </a:fontRef>
        </p:style>
      </p:cxnSp>
      <p:cxnSp>
        <p:nvCxnSpPr>
          <p:cNvPr id="322" name="Straight Connector 321"/>
          <p:cNvCxnSpPr>
            <a:endCxn id="319" idx="0"/>
          </p:cNvCxnSpPr>
          <p:nvPr/>
        </p:nvCxnSpPr>
        <p:spPr>
          <a:xfrm>
            <a:off x="10057130" y="4164330"/>
            <a:ext cx="188595" cy="566420"/>
          </a:xfrm>
          <a:prstGeom prst="line">
            <a:avLst/>
          </a:prstGeom>
        </p:spPr>
        <p:style>
          <a:lnRef idx="2">
            <a:schemeClr val="dk1"/>
          </a:lnRef>
          <a:fillRef idx="0">
            <a:schemeClr val="dk1"/>
          </a:fillRef>
          <a:effectRef idx="1">
            <a:schemeClr val="dk1"/>
          </a:effectRef>
          <a:fontRef idx="minor">
            <a:schemeClr val="tx1"/>
          </a:fontRef>
        </p:style>
      </p:cxnSp>
      <p:sp>
        <p:nvSpPr>
          <p:cNvPr id="2" name="Oval 1"/>
          <p:cNvSpPr/>
          <p:nvPr/>
        </p:nvSpPr>
        <p:spPr>
          <a:xfrm flipH="1">
            <a:off x="9257030" y="457390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54</a:t>
            </a:r>
          </a:p>
        </p:txBody>
      </p:sp>
      <p:sp>
        <p:nvSpPr>
          <p:cNvPr id="3" name="Oval 2"/>
          <p:cNvSpPr/>
          <p:nvPr/>
        </p:nvSpPr>
        <p:spPr>
          <a:xfrm flipH="1">
            <a:off x="3689350" y="40259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7" name="Rectangle 6"/>
          <p:cNvSpPr/>
          <p:nvPr/>
        </p:nvSpPr>
        <p:spPr>
          <a:xfrm>
            <a:off x="4852670" y="48304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 name="Rectangle 7"/>
          <p:cNvSpPr/>
          <p:nvPr/>
        </p:nvSpPr>
        <p:spPr>
          <a:xfrm>
            <a:off x="4237355" y="5139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a:endCxn id="295" idx="0"/>
          </p:cNvCxnSpPr>
          <p:nvPr/>
        </p:nvCxnSpPr>
        <p:spPr>
          <a:xfrm flipH="1">
            <a:off x="3752215" y="4634230"/>
            <a:ext cx="244475" cy="424815"/>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p:cNvCxnSpPr>
            <a:endCxn id="8" idx="0"/>
          </p:cNvCxnSpPr>
          <p:nvPr/>
        </p:nvCxnSpPr>
        <p:spPr>
          <a:xfrm>
            <a:off x="4022090" y="4643120"/>
            <a:ext cx="464820" cy="49657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148" idx="4"/>
            <a:endCxn id="7" idx="0"/>
          </p:cNvCxnSpPr>
          <p:nvPr/>
        </p:nvCxnSpPr>
        <p:spPr>
          <a:xfrm>
            <a:off x="5043170" y="4505960"/>
            <a:ext cx="59055" cy="324485"/>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p:cNvCxnSpPr>
            <a:stCxn id="148" idx="4"/>
            <a:endCxn id="6" idx="0"/>
          </p:cNvCxnSpPr>
          <p:nvPr/>
        </p:nvCxnSpPr>
        <p:spPr>
          <a:xfrm>
            <a:off x="5043170" y="4505960"/>
            <a:ext cx="733425" cy="267335"/>
          </a:xfrm>
          <a:prstGeom prst="line">
            <a:avLst/>
          </a:prstGeom>
        </p:spPr>
        <p:style>
          <a:lnRef idx="2">
            <a:schemeClr val="dk1"/>
          </a:lnRef>
          <a:fillRef idx="0">
            <a:schemeClr val="dk1"/>
          </a:fillRef>
          <a:effectRef idx="1">
            <a:schemeClr val="dk1"/>
          </a:effectRef>
          <a:fontRef idx="minor">
            <a:schemeClr val="tx1"/>
          </a:fontRef>
        </p:style>
      </p:cxnSp>
      <p:sp>
        <p:nvSpPr>
          <p:cNvPr id="13" name="Rectangle 12"/>
          <p:cNvSpPr/>
          <p:nvPr/>
        </p:nvSpPr>
        <p:spPr>
          <a:xfrm>
            <a:off x="9009380" y="56229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4" name="Rectangle 13"/>
          <p:cNvSpPr/>
          <p:nvPr/>
        </p:nvSpPr>
        <p:spPr>
          <a:xfrm>
            <a:off x="9755505" y="56229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 name="Straight Connector 14"/>
          <p:cNvCxnSpPr>
            <a:stCxn id="2" idx="4"/>
            <a:endCxn id="13" idx="0"/>
          </p:cNvCxnSpPr>
          <p:nvPr/>
        </p:nvCxnSpPr>
        <p:spPr>
          <a:xfrm flipH="1">
            <a:off x="9258935" y="5182235"/>
            <a:ext cx="305435" cy="44069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p:cNvCxnSpPr>
            <a:stCxn id="2" idx="4"/>
            <a:endCxn id="14" idx="0"/>
          </p:cNvCxnSpPr>
          <p:nvPr/>
        </p:nvCxnSpPr>
        <p:spPr>
          <a:xfrm>
            <a:off x="9564370" y="5182235"/>
            <a:ext cx="440690" cy="44069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3793724463"/>
      </p:ext>
    </p:extLst>
  </p:cSld>
  <p:clrMapOvr>
    <a:masterClrMapping/>
  </p:clrMapOvr>
  <p:transition>
    <p:cut/>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p:txBody>
          <a:bodyPr/>
          <a:lstStyle/>
          <a:p>
            <a:r>
              <a:rPr lang="en-US"/>
              <a:t>  </a:t>
            </a:r>
          </a:p>
        </p:txBody>
      </p:sp>
      <p:sp>
        <p:nvSpPr>
          <p:cNvPr id="102" name="Subtitle 101"/>
          <p:cNvSpPr>
            <a:spLocks noGrp="1"/>
          </p:cNvSpPr>
          <p:nvPr>
            <p:ph type="subTitle" idx="1"/>
          </p:nvPr>
        </p:nvSpPr>
        <p:spPr/>
        <p:txBody>
          <a:bodyPr/>
          <a:lstStyle/>
          <a:p>
            <a:r>
              <a:rPr lang="en-US"/>
              <a:t> </a:t>
            </a:r>
          </a:p>
        </p:txBody>
      </p:sp>
      <p:sp>
        <p:nvSpPr>
          <p:cNvPr id="8" name="Footer Placeholder 7"/>
          <p:cNvSpPr>
            <a:spLocks noGrp="1"/>
          </p:cNvSpPr>
          <p:nvPr>
            <p:ph type="ftr" sz="quarter" idx="11"/>
          </p:nvPr>
        </p:nvSpPr>
        <p:spPr/>
        <p:txBody>
          <a:bodyPr/>
          <a:lstStyle/>
          <a:p>
            <a:r>
              <a:rPr lang="en-US" smtClean="0"/>
              <a:t>Data Structures-T.Anil Kumar</a:t>
            </a:r>
            <a:endParaRPr lang="en-US"/>
          </a:p>
        </p:txBody>
      </p:sp>
      <p:sp>
        <p:nvSpPr>
          <p:cNvPr id="30" name="Slide Number Placeholder 29"/>
          <p:cNvSpPr>
            <a:spLocks noGrp="1"/>
          </p:cNvSpPr>
          <p:nvPr>
            <p:ph type="sldNum" sz="quarter" idx="12"/>
          </p:nvPr>
        </p:nvSpPr>
        <p:spPr/>
        <p:txBody>
          <a:bodyPr/>
          <a:lstStyle/>
          <a:p>
            <a:fld id="{659B9B6F-D550-41FB-97A3-3F5EDBC6875D}" type="slidenum">
              <a:rPr lang="en-US" smtClean="0"/>
              <a:pPr/>
              <a:t>74</a:t>
            </a:fld>
            <a:endParaRPr lang="en-US"/>
          </a:p>
        </p:txBody>
      </p:sp>
      <p:sp>
        <p:nvSpPr>
          <p:cNvPr id="103" name="Title 1"/>
          <p:cNvSpPr>
            <a:spLocks noGrp="1"/>
          </p:cNvSpPr>
          <p:nvPr/>
        </p:nvSpPr>
        <p:spPr>
          <a:xfrm>
            <a:off x="1524000" y="300355"/>
            <a:ext cx="9144000" cy="60071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INSERTION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2">
            <a:schemeClr val="dk1"/>
          </a:lnRef>
          <a:fillRef idx="0">
            <a:schemeClr val="dk1"/>
          </a:fillRef>
          <a:effectRef idx="1">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243205" y="900430"/>
            <a:ext cx="11595100" cy="78549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uFillTx/>
                <a:sym typeface="+mn-ea"/>
              </a:rPr>
              <a:t>step 11:inserting 67                                   step 12:inserting 81</a:t>
            </a:r>
            <a:r>
              <a:rPr lang="en-US"/>
              <a:t>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10153015" y="23939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1001395" cy="62992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405130" cy="558165"/>
          </a:xfrm>
          <a:prstGeom prst="line">
            <a:avLst/>
          </a:prstGeom>
        </p:spPr>
        <p:style>
          <a:lnRef idx="2">
            <a:schemeClr val="dk1"/>
          </a:lnRef>
          <a:fillRef idx="0">
            <a:schemeClr val="dk1"/>
          </a:fillRef>
          <a:effectRef idx="1">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p:nvPr/>
        </p:nvCxnSpPr>
        <p:spPr>
          <a:xfrm flipH="1">
            <a:off x="695325" y="4474845"/>
            <a:ext cx="842645" cy="782955"/>
          </a:xfrm>
          <a:prstGeom prst="line">
            <a:avLst/>
          </a:prstGeom>
        </p:spPr>
        <p:style>
          <a:lnRef idx="2">
            <a:schemeClr val="dk1"/>
          </a:lnRef>
          <a:fillRef idx="0">
            <a:schemeClr val="dk1"/>
          </a:fillRef>
          <a:effectRef idx="1">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123" name="Rectangle 122"/>
          <p:cNvSpPr/>
          <p:nvPr/>
        </p:nvSpPr>
        <p:spPr>
          <a:xfrm>
            <a:off x="872807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2">
            <a:schemeClr val="dk1"/>
          </a:lnRef>
          <a:fillRef idx="0">
            <a:schemeClr val="dk1"/>
          </a:fillRef>
          <a:effectRef idx="1">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2">
            <a:schemeClr val="dk1"/>
          </a:lnRef>
          <a:fillRef idx="0">
            <a:schemeClr val="dk1"/>
          </a:fillRef>
          <a:effectRef idx="1">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2">
            <a:schemeClr val="dk1"/>
          </a:lnRef>
          <a:fillRef idx="0">
            <a:schemeClr val="dk1"/>
          </a:fillRef>
          <a:effectRef idx="1">
            <a:schemeClr val="dk1"/>
          </a:effectRef>
          <a:fontRef idx="minor">
            <a:schemeClr val="tx1"/>
          </a:fontRef>
        </p:style>
      </p:cxnSp>
      <p:cxnSp>
        <p:nvCxnSpPr>
          <p:cNvPr id="131" name="Straight Connector 130"/>
          <p:cNvCxnSpPr>
            <a:stCxn id="112" idx="3"/>
          </p:cNvCxnSpPr>
          <p:nvPr/>
        </p:nvCxnSpPr>
        <p:spPr>
          <a:xfrm flipH="1">
            <a:off x="10005060" y="291338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847852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812546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522970" y="2915920"/>
            <a:ext cx="262890" cy="594360"/>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841355" y="352933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2">
            <a:schemeClr val="dk1"/>
          </a:lnRef>
          <a:fillRef idx="0">
            <a:schemeClr val="dk1"/>
          </a:fillRef>
          <a:effectRef idx="1">
            <a:schemeClr val="dk1"/>
          </a:effectRef>
          <a:fontRef idx="minor">
            <a:schemeClr val="tx1"/>
          </a:fontRef>
        </p:style>
      </p:cxnSp>
      <p:sp>
        <p:nvSpPr>
          <p:cNvPr id="141" name="Rectangle 140"/>
          <p:cNvSpPr/>
          <p:nvPr/>
        </p:nvSpPr>
        <p:spPr>
          <a:xfrm>
            <a:off x="1151763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585585" y="4029710"/>
            <a:ext cx="629920" cy="60134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144" name="Straight Connector 143"/>
          <p:cNvCxnSpPr>
            <a:stCxn id="133" idx="4"/>
            <a:endCxn id="134" idx="0"/>
          </p:cNvCxnSpPr>
          <p:nvPr/>
        </p:nvCxnSpPr>
        <p:spPr>
          <a:xfrm flipH="1">
            <a:off x="8375015" y="4118610"/>
            <a:ext cx="410845" cy="654685"/>
          </a:xfrm>
          <a:prstGeom prst="line">
            <a:avLst/>
          </a:prstGeom>
        </p:spPr>
        <p:style>
          <a:lnRef idx="2">
            <a:schemeClr val="dk1"/>
          </a:lnRef>
          <a:fillRef idx="0">
            <a:schemeClr val="dk1"/>
          </a:fillRef>
          <a:effectRef idx="1">
            <a:schemeClr val="dk1"/>
          </a:effectRef>
          <a:fontRef idx="minor">
            <a:schemeClr val="tx1"/>
          </a:fontRef>
        </p:style>
      </p:cxnSp>
      <p:cxnSp>
        <p:nvCxnSpPr>
          <p:cNvPr id="145" name="Straight Connector 144"/>
          <p:cNvCxnSpPr>
            <a:stCxn id="133" idx="4"/>
            <a:endCxn id="123" idx="0"/>
          </p:cNvCxnSpPr>
          <p:nvPr/>
        </p:nvCxnSpPr>
        <p:spPr>
          <a:xfrm>
            <a:off x="8785860" y="4118610"/>
            <a:ext cx="191770" cy="654685"/>
          </a:xfrm>
          <a:prstGeom prst="line">
            <a:avLst/>
          </a:prstGeom>
        </p:spPr>
        <p:style>
          <a:lnRef idx="2">
            <a:schemeClr val="dk1"/>
          </a:lnRef>
          <a:fillRef idx="0">
            <a:schemeClr val="dk1"/>
          </a:fillRef>
          <a:effectRef idx="1">
            <a:schemeClr val="dk1"/>
          </a:effectRef>
          <a:fontRef idx="minor">
            <a:schemeClr val="tx1"/>
          </a:fontRef>
        </p:style>
      </p:cxnSp>
      <p:cxnSp>
        <p:nvCxnSpPr>
          <p:cNvPr id="146" name="Straight Connector 145"/>
          <p:cNvCxnSpPr>
            <a:stCxn id="137" idx="4"/>
          </p:cNvCxnSpPr>
          <p:nvPr/>
        </p:nvCxnSpPr>
        <p:spPr>
          <a:xfrm flipH="1">
            <a:off x="10944860" y="4137660"/>
            <a:ext cx="203835" cy="612140"/>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1148695" y="4137660"/>
            <a:ext cx="618490" cy="59309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735830" y="3897630"/>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2">
            <a:schemeClr val="dk1"/>
          </a:lnRef>
          <a:fillRef idx="0">
            <a:schemeClr val="dk1"/>
          </a:fillRef>
          <a:effectRef idx="1">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53224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2">
            <a:schemeClr val="dk1"/>
          </a:lnRef>
          <a:fillRef idx="0">
            <a:schemeClr val="dk1"/>
          </a:fillRef>
          <a:effectRef idx="1">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2">
            <a:schemeClr val="dk1"/>
          </a:lnRef>
          <a:fillRef idx="0">
            <a:schemeClr val="dk1"/>
          </a:fillRef>
          <a:effectRef idx="1">
            <a:schemeClr val="dk1"/>
          </a:effectRef>
          <a:fontRef idx="minor">
            <a:schemeClr val="tx1"/>
          </a:fontRef>
        </p:style>
      </p:cxnSp>
      <p:cxnSp>
        <p:nvCxnSpPr>
          <p:cNvPr id="159" name="Straight Connector 158"/>
          <p:cNvCxnSpPr>
            <a:stCxn id="112" idx="5"/>
            <a:endCxn id="137" idx="0"/>
          </p:cNvCxnSpPr>
          <p:nvPr/>
        </p:nvCxnSpPr>
        <p:spPr>
          <a:xfrm>
            <a:off x="10740390" y="2913380"/>
            <a:ext cx="408305" cy="615950"/>
          </a:xfrm>
          <a:prstGeom prst="line">
            <a:avLst/>
          </a:prstGeom>
        </p:spPr>
        <p:style>
          <a:lnRef idx="2">
            <a:schemeClr val="dk1"/>
          </a:lnRef>
          <a:fillRef idx="0">
            <a:schemeClr val="dk1"/>
          </a:fillRef>
          <a:effectRef idx="1">
            <a:schemeClr val="dk1"/>
          </a:effectRef>
          <a:fontRef idx="minor">
            <a:schemeClr val="tx1"/>
          </a:fontRef>
        </p:style>
      </p:cxnSp>
      <p:sp>
        <p:nvSpPr>
          <p:cNvPr id="160" name="Oval 159"/>
          <p:cNvSpPr/>
          <p:nvPr/>
        </p:nvSpPr>
        <p:spPr>
          <a:xfrm>
            <a:off x="7273925"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61" name="Text Box 160"/>
          <p:cNvSpPr txBox="1"/>
          <p:nvPr/>
        </p:nvSpPr>
        <p:spPr>
          <a:xfrm>
            <a:off x="5102860" y="3529330"/>
            <a:ext cx="1239520" cy="368300"/>
          </a:xfrm>
          <a:prstGeom prst="rect">
            <a:avLst/>
          </a:prstGeom>
          <a:noFill/>
        </p:spPr>
        <p:txBody>
          <a:bodyPr wrap="square" rtlCol="0">
            <a:spAutoFit/>
          </a:bodyPr>
          <a:lstStyle/>
          <a:p>
            <a:pPr algn="l"/>
            <a:r>
              <a:rPr lang="en-US">
                <a:sym typeface="+mn-ea"/>
              </a:rPr>
              <a:t>         case 2</a:t>
            </a:r>
            <a:endParaRPr lang="en-US"/>
          </a:p>
        </p:txBody>
      </p:sp>
      <p:sp>
        <p:nvSpPr>
          <p:cNvPr id="162" name="Right Arrow 161"/>
          <p:cNvSpPr/>
          <p:nvPr/>
        </p:nvSpPr>
        <p:spPr>
          <a:xfrm>
            <a:off x="5527040" y="387667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30440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4" name="Rectangle 163"/>
          <p:cNvSpPr/>
          <p:nvPr/>
        </p:nvSpPr>
        <p:spPr>
          <a:xfrm>
            <a:off x="802449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65" name="Straight Connector 164"/>
          <p:cNvCxnSpPr>
            <a:stCxn id="160" idx="4"/>
            <a:endCxn id="163" idx="0"/>
          </p:cNvCxnSpPr>
          <p:nvPr/>
        </p:nvCxnSpPr>
        <p:spPr>
          <a:xfrm flipH="1">
            <a:off x="7553960" y="5239385"/>
            <a:ext cx="64135" cy="541655"/>
          </a:xfrm>
          <a:prstGeom prst="line">
            <a:avLst/>
          </a:prstGeom>
        </p:spPr>
        <p:style>
          <a:lnRef idx="2">
            <a:schemeClr val="dk1"/>
          </a:lnRef>
          <a:fillRef idx="0">
            <a:schemeClr val="dk1"/>
          </a:fillRef>
          <a:effectRef idx="1">
            <a:schemeClr val="dk1"/>
          </a:effectRef>
          <a:fontRef idx="minor">
            <a:schemeClr val="tx1"/>
          </a:fontRef>
        </p:style>
      </p:cxnSp>
      <p:cxnSp>
        <p:nvCxnSpPr>
          <p:cNvPr id="166" name="Straight Connector 165"/>
          <p:cNvCxnSpPr>
            <a:stCxn id="160" idx="4"/>
            <a:endCxn id="164" idx="0"/>
          </p:cNvCxnSpPr>
          <p:nvPr/>
        </p:nvCxnSpPr>
        <p:spPr>
          <a:xfrm>
            <a:off x="7618095" y="5239385"/>
            <a:ext cx="655955" cy="541655"/>
          </a:xfrm>
          <a:prstGeom prst="line">
            <a:avLst/>
          </a:prstGeom>
        </p:spPr>
        <p:style>
          <a:lnRef idx="2">
            <a:schemeClr val="dk1"/>
          </a:lnRef>
          <a:fillRef idx="0">
            <a:schemeClr val="dk1"/>
          </a:fillRef>
          <a:effectRef idx="1">
            <a:schemeClr val="dk1"/>
          </a:effectRef>
          <a:fontRef idx="minor">
            <a:schemeClr val="tx1"/>
          </a:fontRef>
        </p:style>
      </p:cxnSp>
      <p:sp>
        <p:nvSpPr>
          <p:cNvPr id="295" name="Oval 294"/>
          <p:cNvSpPr/>
          <p:nvPr/>
        </p:nvSpPr>
        <p:spPr>
          <a:xfrm flipH="1">
            <a:off x="3444875" y="50590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54</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294255"/>
            <a:ext cx="549275" cy="518795"/>
          </a:xfrm>
          <a:prstGeom prst="line">
            <a:avLst/>
          </a:prstGeom>
        </p:spPr>
        <p:style>
          <a:lnRef idx="2">
            <a:schemeClr val="dk1"/>
          </a:lnRef>
          <a:fillRef idx="0">
            <a:schemeClr val="dk1"/>
          </a:fillRef>
          <a:effectRef idx="1">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2">
            <a:schemeClr val="dk1"/>
          </a:lnRef>
          <a:fillRef idx="0">
            <a:schemeClr val="dk1"/>
          </a:fillRef>
          <a:effectRef idx="1">
            <a:schemeClr val="dk1"/>
          </a:effectRef>
          <a:fontRef idx="minor">
            <a:schemeClr val="tx1"/>
          </a:fontRef>
        </p:style>
      </p:cxnSp>
      <p:sp>
        <p:nvSpPr>
          <p:cNvPr id="300" name="Oval 299"/>
          <p:cNvSpPr/>
          <p:nvPr/>
        </p:nvSpPr>
        <p:spPr>
          <a:xfrm>
            <a:off x="6241415"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6" name="Rectangle 305"/>
          <p:cNvSpPr/>
          <p:nvPr/>
        </p:nvSpPr>
        <p:spPr>
          <a:xfrm>
            <a:off x="294640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752215"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5843905"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09" name="Straight Connector 308"/>
          <p:cNvCxnSpPr>
            <a:stCxn id="295" idx="4"/>
            <a:endCxn id="306" idx="0"/>
          </p:cNvCxnSpPr>
          <p:nvPr/>
        </p:nvCxnSpPr>
        <p:spPr>
          <a:xfrm flipH="1">
            <a:off x="3195955" y="5667375"/>
            <a:ext cx="556260" cy="257810"/>
          </a:xfrm>
          <a:prstGeom prst="line">
            <a:avLst/>
          </a:prstGeom>
        </p:spPr>
        <p:style>
          <a:lnRef idx="2">
            <a:schemeClr val="dk1"/>
          </a:lnRef>
          <a:fillRef idx="0">
            <a:schemeClr val="dk1"/>
          </a:fillRef>
          <a:effectRef idx="1">
            <a:schemeClr val="dk1"/>
          </a:effectRef>
          <a:fontRef idx="minor">
            <a:schemeClr val="tx1"/>
          </a:fontRef>
        </p:style>
      </p:cxnSp>
      <p:cxnSp>
        <p:nvCxnSpPr>
          <p:cNvPr id="310" name="Straight Connector 309"/>
          <p:cNvCxnSpPr>
            <a:stCxn id="295" idx="4"/>
            <a:endCxn id="307" idx="0"/>
          </p:cNvCxnSpPr>
          <p:nvPr/>
        </p:nvCxnSpPr>
        <p:spPr>
          <a:xfrm>
            <a:off x="3752215" y="5667375"/>
            <a:ext cx="249555" cy="257810"/>
          </a:xfrm>
          <a:prstGeom prst="line">
            <a:avLst/>
          </a:prstGeom>
        </p:spPr>
        <p:style>
          <a:lnRef idx="2">
            <a:schemeClr val="dk1"/>
          </a:lnRef>
          <a:fillRef idx="0">
            <a:schemeClr val="dk1"/>
          </a:fillRef>
          <a:effectRef idx="1">
            <a:schemeClr val="dk1"/>
          </a:effectRef>
          <a:fontRef idx="minor">
            <a:schemeClr val="tx1"/>
          </a:fontRef>
        </p:style>
      </p:cxnSp>
      <p:cxnSp>
        <p:nvCxnSpPr>
          <p:cNvPr id="311" name="Straight Connector 310"/>
          <p:cNvCxnSpPr>
            <a:stCxn id="300" idx="4"/>
            <a:endCxn id="308" idx="0"/>
          </p:cNvCxnSpPr>
          <p:nvPr/>
        </p:nvCxnSpPr>
        <p:spPr>
          <a:xfrm flipH="1">
            <a:off x="6093460" y="5239385"/>
            <a:ext cx="492125" cy="541655"/>
          </a:xfrm>
          <a:prstGeom prst="line">
            <a:avLst/>
          </a:prstGeom>
        </p:spPr>
        <p:style>
          <a:lnRef idx="2">
            <a:schemeClr val="dk1"/>
          </a:lnRef>
          <a:fillRef idx="0">
            <a:schemeClr val="dk1"/>
          </a:fillRef>
          <a:effectRef idx="1">
            <a:schemeClr val="dk1"/>
          </a:effectRef>
          <a:fontRef idx="minor">
            <a:schemeClr val="tx1"/>
          </a:fontRef>
        </p:style>
      </p:cxnSp>
      <p:cxnSp>
        <p:nvCxnSpPr>
          <p:cNvPr id="312" name="Straight Connector 311"/>
          <p:cNvCxnSpPr>
            <a:stCxn id="300" idx="4"/>
            <a:endCxn id="154" idx="0"/>
          </p:cNvCxnSpPr>
          <p:nvPr/>
        </p:nvCxnSpPr>
        <p:spPr>
          <a:xfrm>
            <a:off x="6585585" y="5239385"/>
            <a:ext cx="196215" cy="541655"/>
          </a:xfrm>
          <a:prstGeom prst="line">
            <a:avLst/>
          </a:prstGeom>
        </p:spPr>
        <p:style>
          <a:lnRef idx="2">
            <a:schemeClr val="dk1"/>
          </a:lnRef>
          <a:fillRef idx="0">
            <a:schemeClr val="dk1"/>
          </a:fillRef>
          <a:effectRef idx="1">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2">
            <a:schemeClr val="dk1"/>
          </a:lnRef>
          <a:fillRef idx="0">
            <a:schemeClr val="dk1"/>
          </a:fillRef>
          <a:effectRef idx="1">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2">
            <a:schemeClr val="dk1"/>
          </a:lnRef>
          <a:fillRef idx="0">
            <a:schemeClr val="dk1"/>
          </a:fillRef>
          <a:effectRef idx="1">
            <a:schemeClr val="dk1"/>
          </a:effectRef>
          <a:fontRef idx="minor">
            <a:schemeClr val="tx1"/>
          </a:fontRef>
        </p:style>
      </p:cxnSp>
      <p:sp>
        <p:nvSpPr>
          <p:cNvPr id="317" name="Oval 316"/>
          <p:cNvSpPr/>
          <p:nvPr/>
        </p:nvSpPr>
        <p:spPr>
          <a:xfrm flipH="1">
            <a:off x="9688830" y="354203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cxnSp>
        <p:nvCxnSpPr>
          <p:cNvPr id="321" name="Straight Connector 320"/>
          <p:cNvCxnSpPr>
            <a:stCxn id="317" idx="4"/>
          </p:cNvCxnSpPr>
          <p:nvPr/>
        </p:nvCxnSpPr>
        <p:spPr>
          <a:xfrm flipH="1">
            <a:off x="9377680" y="4150360"/>
            <a:ext cx="618490" cy="680085"/>
          </a:xfrm>
          <a:prstGeom prst="line">
            <a:avLst/>
          </a:prstGeom>
        </p:spPr>
        <p:style>
          <a:lnRef idx="2">
            <a:schemeClr val="dk1"/>
          </a:lnRef>
          <a:fillRef idx="0">
            <a:schemeClr val="dk1"/>
          </a:fillRef>
          <a:effectRef idx="1">
            <a:schemeClr val="dk1"/>
          </a:effectRef>
          <a:fontRef idx="minor">
            <a:schemeClr val="tx1"/>
          </a:fontRef>
        </p:style>
      </p:cxnSp>
      <p:cxnSp>
        <p:nvCxnSpPr>
          <p:cNvPr id="322" name="Straight Connector 321"/>
          <p:cNvCxnSpPr/>
          <p:nvPr/>
        </p:nvCxnSpPr>
        <p:spPr>
          <a:xfrm>
            <a:off x="10057130" y="4164330"/>
            <a:ext cx="188595" cy="566420"/>
          </a:xfrm>
          <a:prstGeom prst="line">
            <a:avLst/>
          </a:prstGeom>
        </p:spPr>
        <p:style>
          <a:lnRef idx="2">
            <a:schemeClr val="dk1"/>
          </a:lnRef>
          <a:fillRef idx="0">
            <a:schemeClr val="dk1"/>
          </a:fillRef>
          <a:effectRef idx="1">
            <a:schemeClr val="dk1"/>
          </a:effectRef>
          <a:fontRef idx="minor">
            <a:schemeClr val="tx1"/>
          </a:fontRef>
        </p:style>
      </p:cxnSp>
      <p:sp>
        <p:nvSpPr>
          <p:cNvPr id="2" name="Oval 1"/>
          <p:cNvSpPr/>
          <p:nvPr/>
        </p:nvSpPr>
        <p:spPr>
          <a:xfrm flipH="1">
            <a:off x="9257030" y="457390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54</a:t>
            </a:r>
          </a:p>
        </p:txBody>
      </p:sp>
      <p:sp>
        <p:nvSpPr>
          <p:cNvPr id="3" name="Oval 2"/>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7" name="Rectangle 6"/>
          <p:cNvSpPr/>
          <p:nvPr/>
        </p:nvSpPr>
        <p:spPr>
          <a:xfrm>
            <a:off x="4852670" y="48304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a:endCxn id="295" idx="0"/>
          </p:cNvCxnSpPr>
          <p:nvPr/>
        </p:nvCxnSpPr>
        <p:spPr>
          <a:xfrm flipH="1">
            <a:off x="3752215" y="4634230"/>
            <a:ext cx="244475" cy="424815"/>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p:cNvCxnSpPr/>
          <p:nvPr/>
        </p:nvCxnSpPr>
        <p:spPr>
          <a:xfrm>
            <a:off x="4022090" y="4643120"/>
            <a:ext cx="464820" cy="49657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148" idx="4"/>
            <a:endCxn id="7" idx="0"/>
          </p:cNvCxnSpPr>
          <p:nvPr/>
        </p:nvCxnSpPr>
        <p:spPr>
          <a:xfrm>
            <a:off x="5043170" y="4505960"/>
            <a:ext cx="59055" cy="324485"/>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p:cNvCxnSpPr>
            <a:stCxn id="148" idx="4"/>
            <a:endCxn id="6" idx="0"/>
          </p:cNvCxnSpPr>
          <p:nvPr/>
        </p:nvCxnSpPr>
        <p:spPr>
          <a:xfrm>
            <a:off x="5043170" y="4505960"/>
            <a:ext cx="733425" cy="267335"/>
          </a:xfrm>
          <a:prstGeom prst="line">
            <a:avLst/>
          </a:prstGeom>
        </p:spPr>
        <p:style>
          <a:lnRef idx="2">
            <a:schemeClr val="dk1"/>
          </a:lnRef>
          <a:fillRef idx="0">
            <a:schemeClr val="dk1"/>
          </a:fillRef>
          <a:effectRef idx="1">
            <a:schemeClr val="dk1"/>
          </a:effectRef>
          <a:fontRef idx="minor">
            <a:schemeClr val="tx1"/>
          </a:fontRef>
        </p:style>
      </p:cxnSp>
      <p:sp>
        <p:nvSpPr>
          <p:cNvPr id="13" name="Rectangle 12"/>
          <p:cNvSpPr/>
          <p:nvPr/>
        </p:nvSpPr>
        <p:spPr>
          <a:xfrm>
            <a:off x="8785860" y="56229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4" name="Rectangle 13"/>
          <p:cNvSpPr/>
          <p:nvPr/>
        </p:nvSpPr>
        <p:spPr>
          <a:xfrm>
            <a:off x="9425305" y="56229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 name="Straight Connector 14"/>
          <p:cNvCxnSpPr>
            <a:stCxn id="2" idx="4"/>
            <a:endCxn id="13" idx="0"/>
          </p:cNvCxnSpPr>
          <p:nvPr/>
        </p:nvCxnSpPr>
        <p:spPr>
          <a:xfrm flipH="1">
            <a:off x="9035415" y="5182235"/>
            <a:ext cx="528955" cy="44069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p:cNvCxnSpPr>
            <a:stCxn id="2" idx="4"/>
            <a:endCxn id="14" idx="0"/>
          </p:cNvCxnSpPr>
          <p:nvPr/>
        </p:nvCxnSpPr>
        <p:spPr>
          <a:xfrm>
            <a:off x="9564370" y="5182235"/>
            <a:ext cx="110490" cy="440690"/>
          </a:xfrm>
          <a:prstGeom prst="line">
            <a:avLst/>
          </a:prstGeom>
        </p:spPr>
        <p:style>
          <a:lnRef idx="2">
            <a:schemeClr val="dk1"/>
          </a:lnRef>
          <a:fillRef idx="0">
            <a:schemeClr val="dk1"/>
          </a:fillRef>
          <a:effectRef idx="1">
            <a:schemeClr val="dk1"/>
          </a:effectRef>
          <a:fontRef idx="minor">
            <a:schemeClr val="tx1"/>
          </a:fontRef>
        </p:style>
      </p:cxnSp>
      <p:sp>
        <p:nvSpPr>
          <p:cNvPr id="4" name="Oval 3"/>
          <p:cNvSpPr/>
          <p:nvPr/>
        </p:nvSpPr>
        <p:spPr>
          <a:xfrm>
            <a:off x="4184015" y="509841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5" name="Oval 4"/>
          <p:cNvSpPr/>
          <p:nvPr/>
        </p:nvSpPr>
        <p:spPr>
          <a:xfrm flipH="1">
            <a:off x="9996170" y="473075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17" name="Oval 16"/>
          <p:cNvSpPr/>
          <p:nvPr/>
        </p:nvSpPr>
        <p:spPr>
          <a:xfrm flipH="1">
            <a:off x="10740390" y="473075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5028565"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9" name="Rectangle 18"/>
          <p:cNvSpPr/>
          <p:nvPr/>
        </p:nvSpPr>
        <p:spPr>
          <a:xfrm>
            <a:off x="4304665"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11617325" y="55918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993120" y="56534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2" name="Rectangle 21"/>
          <p:cNvSpPr/>
          <p:nvPr/>
        </p:nvSpPr>
        <p:spPr>
          <a:xfrm>
            <a:off x="9923780" y="57067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ectangle 22"/>
          <p:cNvSpPr/>
          <p:nvPr/>
        </p:nvSpPr>
        <p:spPr>
          <a:xfrm>
            <a:off x="10494645" y="57067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 name="Straight Connector 23"/>
          <p:cNvCxnSpPr>
            <a:stCxn id="4" idx="4"/>
            <a:endCxn id="19" idx="0"/>
          </p:cNvCxnSpPr>
          <p:nvPr/>
        </p:nvCxnSpPr>
        <p:spPr>
          <a:xfrm>
            <a:off x="4528185" y="5706745"/>
            <a:ext cx="26035" cy="21844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p:cNvCxnSpPr>
            <a:endCxn id="18" idx="0"/>
          </p:cNvCxnSpPr>
          <p:nvPr/>
        </p:nvCxnSpPr>
        <p:spPr>
          <a:xfrm>
            <a:off x="4619625" y="5704840"/>
            <a:ext cx="658495" cy="220345"/>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p:cNvCxnSpPr>
            <a:stCxn id="5" idx="4"/>
            <a:endCxn id="22" idx="0"/>
          </p:cNvCxnSpPr>
          <p:nvPr/>
        </p:nvCxnSpPr>
        <p:spPr>
          <a:xfrm flipH="1">
            <a:off x="10173335" y="5339080"/>
            <a:ext cx="130175" cy="367665"/>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p:cNvCxnSpPr>
            <a:endCxn id="23" idx="0"/>
          </p:cNvCxnSpPr>
          <p:nvPr/>
        </p:nvCxnSpPr>
        <p:spPr>
          <a:xfrm>
            <a:off x="10329545" y="5359400"/>
            <a:ext cx="414655" cy="347345"/>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p:cNvCxnSpPr>
            <a:stCxn id="17" idx="4"/>
            <a:endCxn id="21" idx="0"/>
          </p:cNvCxnSpPr>
          <p:nvPr/>
        </p:nvCxnSpPr>
        <p:spPr>
          <a:xfrm>
            <a:off x="11047730" y="5339080"/>
            <a:ext cx="194945" cy="314325"/>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p:cNvCxnSpPr>
            <a:stCxn id="17" idx="4"/>
            <a:endCxn id="20" idx="0"/>
          </p:cNvCxnSpPr>
          <p:nvPr/>
        </p:nvCxnSpPr>
        <p:spPr>
          <a:xfrm>
            <a:off x="11047730" y="5339080"/>
            <a:ext cx="819150" cy="25273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584523820"/>
      </p:ext>
    </p:extLst>
  </p:cSld>
  <p:clrMapOvr>
    <a:masterClrMapping/>
  </p:clrMapOvr>
  <p:transition>
    <p:cut/>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a:xfrm>
            <a:off x="579755" y="1122680"/>
            <a:ext cx="10088245" cy="467995"/>
          </a:xfrm>
        </p:spPr>
        <p:txBody>
          <a:bodyPr>
            <a:normAutofit fontScale="90000"/>
          </a:bodyPr>
          <a:lstStyle/>
          <a:p>
            <a:r>
              <a:rPr lang="en-US"/>
              <a:t>  </a:t>
            </a:r>
          </a:p>
        </p:txBody>
      </p:sp>
      <p:sp>
        <p:nvSpPr>
          <p:cNvPr id="102" name="Subtitle 101"/>
          <p:cNvSpPr>
            <a:spLocks noGrp="1"/>
          </p:cNvSpPr>
          <p:nvPr>
            <p:ph type="subTitle" idx="1"/>
          </p:nvPr>
        </p:nvSpPr>
        <p:spPr/>
        <p:txBody>
          <a:bodyPr/>
          <a:lstStyle/>
          <a:p>
            <a:r>
              <a:rPr lang="en-US"/>
              <a:t> </a:t>
            </a:r>
          </a:p>
        </p:txBody>
      </p:sp>
      <p:sp>
        <p:nvSpPr>
          <p:cNvPr id="15" name="Footer Placeholder 14"/>
          <p:cNvSpPr>
            <a:spLocks noGrp="1"/>
          </p:cNvSpPr>
          <p:nvPr>
            <p:ph type="ftr" sz="quarter" idx="11"/>
          </p:nvPr>
        </p:nvSpPr>
        <p:spPr/>
        <p:txBody>
          <a:bodyPr/>
          <a:lstStyle/>
          <a:p>
            <a:r>
              <a:rPr lang="en-US" smtClean="0"/>
              <a:t>Data Structures-T.Anil Kumar</a:t>
            </a:r>
            <a:endParaRPr lang="en-US"/>
          </a:p>
        </p:txBody>
      </p:sp>
      <p:sp>
        <p:nvSpPr>
          <p:cNvPr id="16" name="Slide Number Placeholder 15"/>
          <p:cNvSpPr>
            <a:spLocks noGrp="1"/>
          </p:cNvSpPr>
          <p:nvPr>
            <p:ph type="sldNum" sz="quarter" idx="12"/>
          </p:nvPr>
        </p:nvSpPr>
        <p:spPr/>
        <p:txBody>
          <a:bodyPr/>
          <a:lstStyle/>
          <a:p>
            <a:fld id="{659B9B6F-D550-41FB-97A3-3F5EDBC6875D}" type="slidenum">
              <a:rPr lang="en-US" smtClean="0"/>
              <a:pPr/>
              <a:t>75</a:t>
            </a:fld>
            <a:endParaRPr lang="en-US"/>
          </a:p>
        </p:txBody>
      </p:sp>
      <p:sp>
        <p:nvSpPr>
          <p:cNvPr id="103" name="Title 1"/>
          <p:cNvSpPr>
            <a:spLocks noGrp="1"/>
          </p:cNvSpPr>
          <p:nvPr/>
        </p:nvSpPr>
        <p:spPr>
          <a:xfrm>
            <a:off x="1524000" y="300355"/>
            <a:ext cx="9144000" cy="60071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DELETION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243205" y="822325"/>
            <a:ext cx="9252585" cy="767715"/>
          </a:xfrm>
          <a:prstGeom prst="rect">
            <a:avLst/>
          </a:prstGeom>
        </p:spPr>
        <p:txBody>
          <a:bodyPr vert="horz" lIns="91440" tIns="45720" rIns="91440" bIns="45720" rtlCol="0">
            <a:normAutofit fontScale="87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a:solidFill>
                  <a:schemeClr val="tx1"/>
                </a:solidFill>
                <a:uFillTx/>
              </a:rPr>
              <a:t>Deleting elements are 54,56,12,39,32,45,34,78,67,10   </a:t>
            </a:r>
          </a:p>
          <a:p>
            <a:r>
              <a:rPr lang="en-US"/>
              <a:t>1) deleting 54,here 54 is in red color with no childs so delete directly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10153015" y="23939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1001395" cy="629920"/>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1">
            <a:schemeClr val="dk1"/>
          </a:lnRef>
          <a:fillRef idx="0">
            <a:schemeClr val="dk1"/>
          </a:fillRef>
          <a:effectRef idx="0">
            <a:schemeClr val="dk1"/>
          </a:effectRef>
          <a:fontRef idx="minor">
            <a:schemeClr val="tx1"/>
          </a:fontRef>
        </p:style>
      </p:cxn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p:nvPr/>
        </p:nvCxnSpPr>
        <p:spPr>
          <a:xfrm flipH="1">
            <a:off x="695325" y="4577080"/>
            <a:ext cx="642620" cy="680720"/>
          </a:xfrm>
          <a:prstGeom prst="line">
            <a:avLst/>
          </a:prstGeom>
        </p:spPr>
        <p:style>
          <a:lnRef idx="1">
            <a:schemeClr val="dk1"/>
          </a:lnRef>
          <a:fillRef idx="0">
            <a:schemeClr val="dk1"/>
          </a:fillRef>
          <a:effectRef idx="0">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123" name="Rectangle 122"/>
          <p:cNvSpPr/>
          <p:nvPr/>
        </p:nvSpPr>
        <p:spPr>
          <a:xfrm>
            <a:off x="872807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cxnSp>
        <p:nvCxnSpPr>
          <p:cNvPr id="131" name="Straight Connector 130"/>
          <p:cNvCxnSpPr>
            <a:stCxn id="112" idx="3"/>
          </p:cNvCxnSpPr>
          <p:nvPr/>
        </p:nvCxnSpPr>
        <p:spPr>
          <a:xfrm flipH="1">
            <a:off x="10005060" y="2913380"/>
            <a:ext cx="248920" cy="654050"/>
          </a:xfrm>
          <a:prstGeom prst="line">
            <a:avLst/>
          </a:prstGeom>
        </p:spPr>
        <p:style>
          <a:lnRef idx="1">
            <a:schemeClr val="dk1"/>
          </a:lnRef>
          <a:fillRef idx="0">
            <a:schemeClr val="dk1"/>
          </a:fillRef>
          <a:effectRef idx="0">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1">
            <a:schemeClr val="dk1"/>
          </a:lnRef>
          <a:fillRef idx="0">
            <a:schemeClr val="dk1"/>
          </a:fillRef>
          <a:effectRef idx="0">
            <a:schemeClr val="dk1"/>
          </a:effectRef>
          <a:fontRef idx="minor">
            <a:schemeClr val="tx1"/>
          </a:fontRef>
        </p:style>
      </p:cxnSp>
      <p:sp>
        <p:nvSpPr>
          <p:cNvPr id="133" name="Oval 132"/>
          <p:cNvSpPr/>
          <p:nvPr/>
        </p:nvSpPr>
        <p:spPr>
          <a:xfrm flipH="1">
            <a:off x="847852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812546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b="1">
                <a:solidFill>
                  <a:schemeClr val="tx1"/>
                </a:solidFill>
                <a:uFillTx/>
                <a:sym typeface="+mn-ea"/>
              </a:rPr>
              <a:t>  </a:t>
            </a:r>
            <a:r>
              <a:rPr lang="en-US" sz="2800" b="1">
                <a:solidFill>
                  <a:schemeClr val="tx1"/>
                </a:solidFill>
                <a:uFillTx/>
                <a:sym typeface="+mn-ea"/>
              </a:rPr>
              <a:t>    </a:t>
            </a:r>
          </a:p>
        </p:txBody>
      </p:sp>
      <p:cxnSp>
        <p:nvCxnSpPr>
          <p:cNvPr id="136" name="Straight Connector 135"/>
          <p:cNvCxnSpPr>
            <a:stCxn id="111" idx="5"/>
            <a:endCxn id="133" idx="0"/>
          </p:cNvCxnSpPr>
          <p:nvPr/>
        </p:nvCxnSpPr>
        <p:spPr>
          <a:xfrm>
            <a:off x="8522970" y="2915920"/>
            <a:ext cx="262890" cy="594360"/>
          </a:xfrm>
          <a:prstGeom prst="line">
            <a:avLst/>
          </a:prstGeom>
        </p:spPr>
        <p:style>
          <a:lnRef idx="1">
            <a:schemeClr val="dk1"/>
          </a:lnRef>
          <a:fillRef idx="0">
            <a:schemeClr val="dk1"/>
          </a:fillRef>
          <a:effectRef idx="0">
            <a:schemeClr val="dk1"/>
          </a:effectRef>
          <a:fontRef idx="minor">
            <a:schemeClr val="tx1"/>
          </a:fontRef>
        </p:style>
      </p:cxnSp>
      <p:sp>
        <p:nvSpPr>
          <p:cNvPr id="137" name="Oval 136"/>
          <p:cNvSpPr/>
          <p:nvPr/>
        </p:nvSpPr>
        <p:spPr>
          <a:xfrm flipH="1">
            <a:off x="10841355" y="352933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1">
            <a:schemeClr val="dk1"/>
          </a:lnRef>
          <a:fillRef idx="0">
            <a:schemeClr val="dk1"/>
          </a:fillRef>
          <a:effectRef idx="0">
            <a:schemeClr val="dk1"/>
          </a:effectRef>
          <a:fontRef idx="minor">
            <a:schemeClr val="tx1"/>
          </a:fontRef>
        </p:style>
      </p:cxnSp>
      <p:sp>
        <p:nvSpPr>
          <p:cNvPr id="141" name="Rectangle 140"/>
          <p:cNvSpPr/>
          <p:nvPr/>
        </p:nvSpPr>
        <p:spPr>
          <a:xfrm>
            <a:off x="1151763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770370" y="4029710"/>
            <a:ext cx="445135" cy="60134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144" name="Straight Connector 143"/>
          <p:cNvCxnSpPr>
            <a:stCxn id="133" idx="4"/>
            <a:endCxn id="134" idx="0"/>
          </p:cNvCxnSpPr>
          <p:nvPr/>
        </p:nvCxnSpPr>
        <p:spPr>
          <a:xfrm flipH="1">
            <a:off x="8375015" y="4118610"/>
            <a:ext cx="410845" cy="654685"/>
          </a:xfrm>
          <a:prstGeom prst="line">
            <a:avLst/>
          </a:prstGeom>
        </p:spPr>
        <p:style>
          <a:lnRef idx="2">
            <a:schemeClr val="dk1"/>
          </a:lnRef>
          <a:fillRef idx="0">
            <a:schemeClr val="dk1"/>
          </a:fillRef>
          <a:effectRef idx="1">
            <a:schemeClr val="dk1"/>
          </a:effectRef>
          <a:fontRef idx="minor">
            <a:schemeClr val="tx1"/>
          </a:fontRef>
        </p:style>
      </p:cxnSp>
      <p:cxnSp>
        <p:nvCxnSpPr>
          <p:cNvPr id="145" name="Straight Connector 144"/>
          <p:cNvCxnSpPr>
            <a:stCxn id="133" idx="4"/>
            <a:endCxn id="123" idx="0"/>
          </p:cNvCxnSpPr>
          <p:nvPr/>
        </p:nvCxnSpPr>
        <p:spPr>
          <a:xfrm>
            <a:off x="8785860" y="4118610"/>
            <a:ext cx="191770" cy="654685"/>
          </a:xfrm>
          <a:prstGeom prst="line">
            <a:avLst/>
          </a:prstGeom>
        </p:spPr>
        <p:style>
          <a:lnRef idx="2">
            <a:schemeClr val="dk1"/>
          </a:lnRef>
          <a:fillRef idx="0">
            <a:schemeClr val="dk1"/>
          </a:fillRef>
          <a:effectRef idx="1">
            <a:schemeClr val="dk1"/>
          </a:effectRef>
          <a:fontRef idx="minor">
            <a:schemeClr val="tx1"/>
          </a:fontRef>
        </p:style>
      </p:cxnSp>
      <p:cxnSp>
        <p:nvCxnSpPr>
          <p:cNvPr id="146" name="Straight Connector 145"/>
          <p:cNvCxnSpPr>
            <a:stCxn id="137" idx="4"/>
          </p:cNvCxnSpPr>
          <p:nvPr/>
        </p:nvCxnSpPr>
        <p:spPr>
          <a:xfrm flipH="1">
            <a:off x="10944860" y="4137660"/>
            <a:ext cx="203835" cy="612140"/>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1148695" y="4137660"/>
            <a:ext cx="618490" cy="59309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1">
            <a:schemeClr val="dk1"/>
          </a:lnRef>
          <a:fillRef idx="0">
            <a:schemeClr val="dk1"/>
          </a:fillRef>
          <a:effectRef idx="0">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743700" y="584771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2">
            <a:schemeClr val="dk1"/>
          </a:lnRef>
          <a:fillRef idx="0">
            <a:schemeClr val="dk1"/>
          </a:fillRef>
          <a:effectRef idx="1">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2">
            <a:schemeClr val="dk1"/>
          </a:lnRef>
          <a:fillRef idx="0">
            <a:schemeClr val="dk1"/>
          </a:fillRef>
          <a:effectRef idx="1">
            <a:schemeClr val="dk1"/>
          </a:effectRef>
          <a:fontRef idx="minor">
            <a:schemeClr val="tx1"/>
          </a:fontRef>
        </p:style>
      </p:cxnSp>
      <p:cxnSp>
        <p:nvCxnSpPr>
          <p:cNvPr id="159" name="Straight Connector 158"/>
          <p:cNvCxnSpPr>
            <a:stCxn id="112" idx="5"/>
            <a:endCxn id="137" idx="0"/>
          </p:cNvCxnSpPr>
          <p:nvPr/>
        </p:nvCxnSpPr>
        <p:spPr>
          <a:xfrm>
            <a:off x="10740390" y="2913380"/>
            <a:ext cx="408305" cy="615950"/>
          </a:xfrm>
          <a:prstGeom prst="line">
            <a:avLst/>
          </a:prstGeom>
        </p:spPr>
        <p:style>
          <a:lnRef idx="2">
            <a:schemeClr val="dk1"/>
          </a:lnRef>
          <a:fillRef idx="0">
            <a:schemeClr val="dk1"/>
          </a:fillRef>
          <a:effectRef idx="1">
            <a:schemeClr val="dk1"/>
          </a:effectRef>
          <a:fontRef idx="minor">
            <a:schemeClr val="tx1"/>
          </a:fontRef>
        </p:style>
      </p:cxnSp>
      <p:sp>
        <p:nvSpPr>
          <p:cNvPr id="160" name="Oval 159"/>
          <p:cNvSpPr/>
          <p:nvPr/>
        </p:nvSpPr>
        <p:spPr>
          <a:xfrm>
            <a:off x="734822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61" name="Text Box 160"/>
          <p:cNvSpPr txBox="1"/>
          <p:nvPr/>
        </p:nvSpPr>
        <p:spPr>
          <a:xfrm>
            <a:off x="5102860" y="3529330"/>
            <a:ext cx="1679575" cy="368300"/>
          </a:xfrm>
          <a:prstGeom prst="rect">
            <a:avLst/>
          </a:prstGeom>
          <a:noFill/>
        </p:spPr>
        <p:txBody>
          <a:bodyPr wrap="square" rtlCol="0">
            <a:spAutoFit/>
          </a:bodyPr>
          <a:lstStyle/>
          <a:p>
            <a:pPr algn="l"/>
            <a:r>
              <a:rPr lang="en-US">
                <a:sym typeface="+mn-ea"/>
              </a:rPr>
              <a:t>   deleting 54</a:t>
            </a:r>
            <a:endParaRPr lang="en-US"/>
          </a:p>
        </p:txBody>
      </p:sp>
      <p:sp>
        <p:nvSpPr>
          <p:cNvPr id="162" name="Right Arrow 161"/>
          <p:cNvSpPr/>
          <p:nvPr/>
        </p:nvSpPr>
        <p:spPr>
          <a:xfrm>
            <a:off x="5394325" y="395033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34822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4" name="Rectangle 163"/>
          <p:cNvSpPr/>
          <p:nvPr/>
        </p:nvSpPr>
        <p:spPr>
          <a:xfrm>
            <a:off x="812546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65" name="Straight Connector 164"/>
          <p:cNvCxnSpPr>
            <a:stCxn id="160" idx="4"/>
            <a:endCxn id="163" idx="0"/>
          </p:cNvCxnSpPr>
          <p:nvPr/>
        </p:nvCxnSpPr>
        <p:spPr>
          <a:xfrm flipH="1">
            <a:off x="7597775" y="5239385"/>
            <a:ext cx="94615" cy="541655"/>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p:cNvCxnSpPr>
            <a:stCxn id="160" idx="4"/>
            <a:endCxn id="164" idx="0"/>
          </p:cNvCxnSpPr>
          <p:nvPr/>
        </p:nvCxnSpPr>
        <p:spPr>
          <a:xfrm>
            <a:off x="7692390" y="5239385"/>
            <a:ext cx="682625" cy="541655"/>
          </a:xfrm>
          <a:prstGeom prst="line">
            <a:avLst/>
          </a:prstGeom>
        </p:spPr>
        <p:style>
          <a:lnRef idx="1">
            <a:schemeClr val="dk1"/>
          </a:lnRef>
          <a:fillRef idx="0">
            <a:schemeClr val="dk1"/>
          </a:fillRef>
          <a:effectRef idx="0">
            <a:schemeClr val="dk1"/>
          </a:effectRef>
          <a:fontRef idx="minor">
            <a:schemeClr val="tx1"/>
          </a:fontRef>
        </p:style>
      </p:cxnSp>
      <p:sp>
        <p:nvSpPr>
          <p:cNvPr id="295" name="Oval 294"/>
          <p:cNvSpPr/>
          <p:nvPr/>
        </p:nvSpPr>
        <p:spPr>
          <a:xfrm flipH="1">
            <a:off x="3444875" y="50590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54</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294255"/>
            <a:ext cx="549275" cy="51879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1">
            <a:schemeClr val="dk1"/>
          </a:lnRef>
          <a:fillRef idx="0">
            <a:schemeClr val="dk1"/>
          </a:fillRef>
          <a:effectRef idx="0">
            <a:schemeClr val="dk1"/>
          </a:effectRef>
          <a:fontRef idx="minor">
            <a:schemeClr val="tx1"/>
          </a:fontRef>
        </p:style>
      </p:cxnSp>
      <p:sp>
        <p:nvSpPr>
          <p:cNvPr id="300" name="Oval 299"/>
          <p:cNvSpPr/>
          <p:nvPr/>
        </p:nvSpPr>
        <p:spPr>
          <a:xfrm>
            <a:off x="642620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6" name="Rectangle 305"/>
          <p:cNvSpPr/>
          <p:nvPr/>
        </p:nvSpPr>
        <p:spPr>
          <a:xfrm>
            <a:off x="294640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523615" y="61156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612267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09" name="Straight Connector 308"/>
          <p:cNvCxnSpPr>
            <a:stCxn id="295" idx="4"/>
            <a:endCxn id="306" idx="0"/>
          </p:cNvCxnSpPr>
          <p:nvPr/>
        </p:nvCxnSpPr>
        <p:spPr>
          <a:xfrm flipH="1">
            <a:off x="3195955" y="5667375"/>
            <a:ext cx="556260" cy="257810"/>
          </a:xfrm>
          <a:prstGeom prst="line">
            <a:avLst/>
          </a:prstGeom>
        </p:spPr>
        <p:style>
          <a:lnRef idx="2">
            <a:schemeClr val="dk1"/>
          </a:lnRef>
          <a:fillRef idx="0">
            <a:schemeClr val="dk1"/>
          </a:fillRef>
          <a:effectRef idx="1">
            <a:schemeClr val="dk1"/>
          </a:effectRef>
          <a:fontRef idx="minor">
            <a:schemeClr val="tx1"/>
          </a:fontRef>
        </p:style>
      </p:cxnSp>
      <p:cxnSp>
        <p:nvCxnSpPr>
          <p:cNvPr id="310" name="Straight Connector 309"/>
          <p:cNvCxnSpPr>
            <a:stCxn id="295" idx="4"/>
            <a:endCxn id="307" idx="0"/>
          </p:cNvCxnSpPr>
          <p:nvPr/>
        </p:nvCxnSpPr>
        <p:spPr>
          <a:xfrm>
            <a:off x="3752215" y="5667375"/>
            <a:ext cx="20955" cy="448310"/>
          </a:xfrm>
          <a:prstGeom prst="line">
            <a:avLst/>
          </a:prstGeom>
        </p:spPr>
        <p:style>
          <a:lnRef idx="2">
            <a:schemeClr val="dk1"/>
          </a:lnRef>
          <a:fillRef idx="0">
            <a:schemeClr val="dk1"/>
          </a:fillRef>
          <a:effectRef idx="1">
            <a:schemeClr val="dk1"/>
          </a:effectRef>
          <a:fontRef idx="minor">
            <a:schemeClr val="tx1"/>
          </a:fontRef>
        </p:style>
      </p:cxnSp>
      <p:cxnSp>
        <p:nvCxnSpPr>
          <p:cNvPr id="311" name="Straight Connector 310"/>
          <p:cNvCxnSpPr>
            <a:stCxn id="300" idx="4"/>
            <a:endCxn id="308" idx="0"/>
          </p:cNvCxnSpPr>
          <p:nvPr/>
        </p:nvCxnSpPr>
        <p:spPr>
          <a:xfrm flipH="1">
            <a:off x="6372225" y="5239385"/>
            <a:ext cx="398145" cy="685800"/>
          </a:xfrm>
          <a:prstGeom prst="line">
            <a:avLst/>
          </a:prstGeom>
        </p:spPr>
        <p:style>
          <a:lnRef idx="1">
            <a:schemeClr val="dk1"/>
          </a:lnRef>
          <a:fillRef idx="0">
            <a:schemeClr val="dk1"/>
          </a:fillRef>
          <a:effectRef idx="0">
            <a:schemeClr val="dk1"/>
          </a:effectRef>
          <a:fontRef idx="minor">
            <a:schemeClr val="tx1"/>
          </a:fontRef>
        </p:style>
      </p:cxnSp>
      <p:cxnSp>
        <p:nvCxnSpPr>
          <p:cNvPr id="312" name="Straight Connector 311"/>
          <p:cNvCxnSpPr>
            <a:stCxn id="300" idx="4"/>
            <a:endCxn id="154" idx="0"/>
          </p:cNvCxnSpPr>
          <p:nvPr/>
        </p:nvCxnSpPr>
        <p:spPr>
          <a:xfrm>
            <a:off x="6770370" y="5239385"/>
            <a:ext cx="222885" cy="608330"/>
          </a:xfrm>
          <a:prstGeom prst="line">
            <a:avLst/>
          </a:prstGeom>
        </p:spPr>
        <p:style>
          <a:lnRef idx="1">
            <a:schemeClr val="dk1"/>
          </a:lnRef>
          <a:fillRef idx="0">
            <a:schemeClr val="dk1"/>
          </a:fillRef>
          <a:effectRef idx="0">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2">
            <a:schemeClr val="dk1"/>
          </a:lnRef>
          <a:fillRef idx="0">
            <a:schemeClr val="dk1"/>
          </a:fillRef>
          <a:effectRef idx="1">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2">
            <a:schemeClr val="dk1"/>
          </a:lnRef>
          <a:fillRef idx="0">
            <a:schemeClr val="dk1"/>
          </a:fillRef>
          <a:effectRef idx="1">
            <a:schemeClr val="dk1"/>
          </a:effectRef>
          <a:fontRef idx="minor">
            <a:schemeClr val="tx1"/>
          </a:fontRef>
        </p:style>
      </p:cxnSp>
      <p:sp>
        <p:nvSpPr>
          <p:cNvPr id="317" name="Oval 316"/>
          <p:cNvSpPr/>
          <p:nvPr/>
        </p:nvSpPr>
        <p:spPr>
          <a:xfrm flipH="1">
            <a:off x="9688830" y="354203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cxnSp>
        <p:nvCxnSpPr>
          <p:cNvPr id="321" name="Straight Connector 320"/>
          <p:cNvCxnSpPr>
            <a:stCxn id="317" idx="4"/>
          </p:cNvCxnSpPr>
          <p:nvPr/>
        </p:nvCxnSpPr>
        <p:spPr>
          <a:xfrm flipH="1">
            <a:off x="9377680" y="4150360"/>
            <a:ext cx="618490" cy="680085"/>
          </a:xfrm>
          <a:prstGeom prst="line">
            <a:avLst/>
          </a:prstGeom>
        </p:spPr>
        <p:style>
          <a:lnRef idx="2">
            <a:schemeClr val="dk1"/>
          </a:lnRef>
          <a:fillRef idx="0">
            <a:schemeClr val="dk1"/>
          </a:fillRef>
          <a:effectRef idx="1">
            <a:schemeClr val="dk1"/>
          </a:effectRef>
          <a:fontRef idx="minor">
            <a:schemeClr val="tx1"/>
          </a:fontRef>
        </p:style>
      </p:cxnSp>
      <p:cxnSp>
        <p:nvCxnSpPr>
          <p:cNvPr id="322" name="Straight Connector 321"/>
          <p:cNvCxnSpPr/>
          <p:nvPr/>
        </p:nvCxnSpPr>
        <p:spPr>
          <a:xfrm>
            <a:off x="10057130" y="4164330"/>
            <a:ext cx="188595" cy="566420"/>
          </a:xfrm>
          <a:prstGeom prst="line">
            <a:avLst/>
          </a:prstGeom>
        </p:spPr>
        <p:style>
          <a:lnRef idx="2">
            <a:schemeClr val="dk1"/>
          </a:lnRef>
          <a:fillRef idx="0">
            <a:schemeClr val="dk1"/>
          </a:fillRef>
          <a:effectRef idx="1">
            <a:schemeClr val="dk1"/>
          </a:effectRef>
          <a:fontRef idx="minor">
            <a:schemeClr val="tx1"/>
          </a:fontRef>
        </p:style>
      </p:cxnSp>
      <p:sp>
        <p:nvSpPr>
          <p:cNvPr id="2" name="Oval 1"/>
          <p:cNvSpPr/>
          <p:nvPr/>
        </p:nvSpPr>
        <p:spPr>
          <a:xfrm flipH="1">
            <a:off x="1066800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 name="Oval 2"/>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a:endCxn id="295" idx="0"/>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a:endCxn id="8" idx="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a:endCxn id="6" idx="0"/>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p:cNvSpPr/>
          <p:nvPr/>
        </p:nvSpPr>
        <p:spPr>
          <a:xfrm>
            <a:off x="9226550" y="48304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 name="Oval 3"/>
          <p:cNvSpPr/>
          <p:nvPr/>
        </p:nvSpPr>
        <p:spPr>
          <a:xfrm>
            <a:off x="4137660" y="512572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5" name="Oval 4"/>
          <p:cNvSpPr/>
          <p:nvPr/>
        </p:nvSpPr>
        <p:spPr>
          <a:xfrm flipH="1">
            <a:off x="9996170" y="473075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17" name="Oval 16"/>
          <p:cNvSpPr/>
          <p:nvPr/>
        </p:nvSpPr>
        <p:spPr>
          <a:xfrm flipH="1">
            <a:off x="4826000"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4744720" y="61899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9" name="Rectangle 18"/>
          <p:cNvSpPr/>
          <p:nvPr/>
        </p:nvSpPr>
        <p:spPr>
          <a:xfrm>
            <a:off x="4060190" y="61899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11617325" y="55918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993120" y="56534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2" name="Rectangle 21"/>
          <p:cNvSpPr/>
          <p:nvPr/>
        </p:nvSpPr>
        <p:spPr>
          <a:xfrm>
            <a:off x="9923780" y="57067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ectangle 22"/>
          <p:cNvSpPr/>
          <p:nvPr/>
        </p:nvSpPr>
        <p:spPr>
          <a:xfrm>
            <a:off x="10494645" y="57067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 name="Straight Connector 23"/>
          <p:cNvCxnSpPr>
            <a:stCxn id="4" idx="4"/>
            <a:endCxn id="19" idx="0"/>
          </p:cNvCxnSpPr>
          <p:nvPr/>
        </p:nvCxnSpPr>
        <p:spPr>
          <a:xfrm flipH="1">
            <a:off x="4309745" y="5734050"/>
            <a:ext cx="172085" cy="45593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p:cNvCxnSpPr>
            <a:stCxn id="4" idx="4"/>
            <a:endCxn id="18" idx="0"/>
          </p:cNvCxnSpPr>
          <p:nvPr/>
        </p:nvCxnSpPr>
        <p:spPr>
          <a:xfrm>
            <a:off x="4481830" y="5734050"/>
            <a:ext cx="512445" cy="455930"/>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p:cNvCxnSpPr>
            <a:stCxn id="5" idx="4"/>
            <a:endCxn id="22" idx="0"/>
          </p:cNvCxnSpPr>
          <p:nvPr/>
        </p:nvCxnSpPr>
        <p:spPr>
          <a:xfrm flipH="1">
            <a:off x="10173335" y="5339080"/>
            <a:ext cx="130175" cy="367665"/>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p:cNvCxnSpPr>
            <a:endCxn id="23" idx="0"/>
          </p:cNvCxnSpPr>
          <p:nvPr/>
        </p:nvCxnSpPr>
        <p:spPr>
          <a:xfrm>
            <a:off x="10329545" y="5359400"/>
            <a:ext cx="414655" cy="347345"/>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p:cNvCxnSpPr>
            <a:endCxn id="20" idx="0"/>
          </p:cNvCxnSpPr>
          <p:nvPr/>
        </p:nvCxnSpPr>
        <p:spPr>
          <a:xfrm>
            <a:off x="11091545" y="526796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a:stCxn id="2" idx="4"/>
            <a:endCxn id="21" idx="0"/>
          </p:cNvCxnSpPr>
          <p:nvPr/>
        </p:nvCxnSpPr>
        <p:spPr>
          <a:xfrm>
            <a:off x="10975340" y="5281930"/>
            <a:ext cx="267335" cy="371475"/>
          </a:xfrm>
          <a:prstGeom prst="line">
            <a:avLst/>
          </a:prstGeom>
        </p:spPr>
        <p:style>
          <a:lnRef idx="1">
            <a:schemeClr val="dk1"/>
          </a:lnRef>
          <a:fillRef idx="0">
            <a:schemeClr val="dk1"/>
          </a:fillRef>
          <a:effectRef idx="0">
            <a:schemeClr val="dk1"/>
          </a:effectRef>
          <a:fontRef idx="minor">
            <a:schemeClr val="tx1"/>
          </a:fontRef>
        </p:style>
      </p:cxnSp>
      <p:sp>
        <p:nvSpPr>
          <p:cNvPr id="30" name="Rectangle 29"/>
          <p:cNvSpPr/>
          <p:nvPr/>
        </p:nvSpPr>
        <p:spPr>
          <a:xfrm>
            <a:off x="5624195" y="543877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4961890" y="566737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 name="Straight Connector 31"/>
          <p:cNvCxnSpPr>
            <a:stCxn id="17" idx="4"/>
            <a:endCxn id="31" idx="0"/>
          </p:cNvCxnSpPr>
          <p:nvPr/>
        </p:nvCxnSpPr>
        <p:spPr>
          <a:xfrm>
            <a:off x="5133340" y="5438775"/>
            <a:ext cx="115570" cy="22860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p:cNvCxnSpPr>
            <a:stCxn id="17" idx="3"/>
            <a:endCxn id="30" idx="0"/>
          </p:cNvCxnSpPr>
          <p:nvPr/>
        </p:nvCxnSpPr>
        <p:spPr>
          <a:xfrm>
            <a:off x="5351145" y="5349875"/>
            <a:ext cx="522605" cy="88900"/>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Connector 6"/>
          <p:cNvCxnSpPr/>
          <p:nvPr/>
        </p:nvCxnSpPr>
        <p:spPr>
          <a:xfrm>
            <a:off x="3400425" y="4993640"/>
            <a:ext cx="690880" cy="69088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flipH="1">
            <a:off x="3329305" y="5064760"/>
            <a:ext cx="833120" cy="609600"/>
          </a:xfrm>
          <a:prstGeom prst="line">
            <a:avLst/>
          </a:prstGeom>
        </p:spPr>
        <p:style>
          <a:lnRef idx="2">
            <a:schemeClr val="dk1"/>
          </a:lnRef>
          <a:fillRef idx="0">
            <a:schemeClr val="dk1"/>
          </a:fillRef>
          <a:effectRef idx="1">
            <a:schemeClr val="dk1"/>
          </a:effectRef>
          <a:fontRef idx="minor">
            <a:schemeClr val="tx1"/>
          </a:fontRef>
        </p:style>
      </p:cxnSp>
      <p:cxnSp>
        <p:nvCxnSpPr>
          <p:cNvPr id="28" name="Curved Connector 27"/>
          <p:cNvCxnSpPr/>
          <p:nvPr/>
        </p:nvCxnSpPr>
        <p:spPr>
          <a:xfrm rot="16200000">
            <a:off x="3639185" y="5913120"/>
            <a:ext cx="508000" cy="30480"/>
          </a:xfrm>
          <a:prstGeom prst="curvedConnector3">
            <a:avLst>
              <a:gd name="adj1" fmla="val 49875"/>
            </a:avLst>
          </a:prstGeom>
          <a:ln>
            <a:tailEnd type="arrow" w="med" len="med"/>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xmlns="" val="423802763"/>
      </p:ext>
    </p:extLst>
  </p:cSld>
  <p:clrMapOvr>
    <a:masterClrMapping/>
  </p:clrMapOvr>
  <p:transition>
    <p:cut/>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a:xfrm>
            <a:off x="579755" y="1122680"/>
            <a:ext cx="10088245" cy="467995"/>
          </a:xfrm>
        </p:spPr>
        <p:txBody>
          <a:bodyPr>
            <a:normAutofit fontScale="90000"/>
          </a:bodyPr>
          <a:lstStyle/>
          <a:p>
            <a:r>
              <a:rPr lang="en-US"/>
              <a:t>  </a:t>
            </a:r>
          </a:p>
        </p:txBody>
      </p:sp>
      <p:sp>
        <p:nvSpPr>
          <p:cNvPr id="102" name="Subtitle 101"/>
          <p:cNvSpPr>
            <a:spLocks noGrp="1"/>
          </p:cNvSpPr>
          <p:nvPr>
            <p:ph type="subTitle" idx="1"/>
          </p:nvPr>
        </p:nvSpPr>
        <p:spPr/>
        <p:txBody>
          <a:bodyPr/>
          <a:lstStyle/>
          <a:p>
            <a:r>
              <a:rPr lang="en-US"/>
              <a:t> </a:t>
            </a:r>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15" name="Slide Number Placeholder 14"/>
          <p:cNvSpPr>
            <a:spLocks noGrp="1"/>
          </p:cNvSpPr>
          <p:nvPr>
            <p:ph type="sldNum" sz="quarter" idx="12"/>
          </p:nvPr>
        </p:nvSpPr>
        <p:spPr/>
        <p:txBody>
          <a:bodyPr/>
          <a:lstStyle/>
          <a:p>
            <a:fld id="{659B9B6F-D550-41FB-97A3-3F5EDBC6875D}" type="slidenum">
              <a:rPr lang="en-US" smtClean="0"/>
              <a:pPr/>
              <a:t>76</a:t>
            </a:fld>
            <a:endParaRPr lang="en-US"/>
          </a:p>
        </p:txBody>
      </p:sp>
      <p:sp>
        <p:nvSpPr>
          <p:cNvPr id="103" name="Title 1"/>
          <p:cNvSpPr>
            <a:spLocks noGrp="1"/>
          </p:cNvSpPr>
          <p:nvPr/>
        </p:nvSpPr>
        <p:spPr>
          <a:xfrm>
            <a:off x="1524000" y="300355"/>
            <a:ext cx="9144000" cy="60071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DELETION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243205" y="900430"/>
            <a:ext cx="9252585" cy="49085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2)   delete 56,here 56 has one red children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10153015" y="23939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1001395" cy="62992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p:nvPr/>
        </p:nvCxnSpPr>
        <p:spPr>
          <a:xfrm flipH="1">
            <a:off x="695325" y="4577080"/>
            <a:ext cx="642620" cy="680720"/>
          </a:xfrm>
          <a:prstGeom prst="line">
            <a:avLst/>
          </a:prstGeom>
        </p:spPr>
        <p:style>
          <a:lnRef idx="1">
            <a:schemeClr val="dk1"/>
          </a:lnRef>
          <a:fillRef idx="0">
            <a:schemeClr val="dk1"/>
          </a:fillRef>
          <a:effectRef idx="0">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sp>
        <p:nvSpPr>
          <p:cNvPr id="123" name="Rectangle 122"/>
          <p:cNvSpPr/>
          <p:nvPr/>
        </p:nvSpPr>
        <p:spPr>
          <a:xfrm>
            <a:off x="872807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cxnSp>
        <p:nvCxnSpPr>
          <p:cNvPr id="131" name="Straight Connector 130"/>
          <p:cNvCxnSpPr>
            <a:stCxn id="112" idx="3"/>
          </p:cNvCxnSpPr>
          <p:nvPr/>
        </p:nvCxnSpPr>
        <p:spPr>
          <a:xfrm flipH="1">
            <a:off x="10005060" y="291338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847852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812546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522970" y="2915920"/>
            <a:ext cx="262890" cy="594360"/>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841355" y="352933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1">
            <a:schemeClr val="dk1"/>
          </a:lnRef>
          <a:fillRef idx="0">
            <a:schemeClr val="dk1"/>
          </a:fillRef>
          <a:effectRef idx="0">
            <a:schemeClr val="dk1"/>
          </a:effectRef>
          <a:fontRef idx="minor">
            <a:schemeClr val="tx1"/>
          </a:fontRef>
        </p:style>
      </p:cxnSp>
      <p:sp>
        <p:nvSpPr>
          <p:cNvPr id="141" name="Rectangle 140"/>
          <p:cNvSpPr/>
          <p:nvPr/>
        </p:nvSpPr>
        <p:spPr>
          <a:xfrm>
            <a:off x="1151763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770370" y="4029710"/>
            <a:ext cx="445135" cy="60134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2">
            <a:schemeClr val="dk1"/>
          </a:lnRef>
          <a:fillRef idx="0">
            <a:schemeClr val="dk1"/>
          </a:fillRef>
          <a:effectRef idx="1">
            <a:schemeClr val="dk1"/>
          </a:effectRef>
          <a:fontRef idx="minor">
            <a:schemeClr val="tx1"/>
          </a:fontRef>
        </p:style>
      </p:cxnSp>
      <p:cxnSp>
        <p:nvCxnSpPr>
          <p:cNvPr id="144" name="Straight Connector 143"/>
          <p:cNvCxnSpPr>
            <a:stCxn id="133" idx="4"/>
            <a:endCxn id="134" idx="0"/>
          </p:cNvCxnSpPr>
          <p:nvPr/>
        </p:nvCxnSpPr>
        <p:spPr>
          <a:xfrm flipH="1">
            <a:off x="8375015" y="4118610"/>
            <a:ext cx="410845" cy="654685"/>
          </a:xfrm>
          <a:prstGeom prst="line">
            <a:avLst/>
          </a:prstGeom>
        </p:spPr>
        <p:style>
          <a:lnRef idx="1">
            <a:schemeClr val="dk1"/>
          </a:lnRef>
          <a:fillRef idx="0">
            <a:schemeClr val="dk1"/>
          </a:fillRef>
          <a:effectRef idx="0">
            <a:schemeClr val="dk1"/>
          </a:effectRef>
          <a:fontRef idx="minor">
            <a:schemeClr val="tx1"/>
          </a:fontRef>
        </p:style>
      </p:cxnSp>
      <p:cxnSp>
        <p:nvCxnSpPr>
          <p:cNvPr id="145" name="Straight Connector 144"/>
          <p:cNvCxnSpPr>
            <a:stCxn id="133" idx="4"/>
            <a:endCxn id="123" idx="0"/>
          </p:cNvCxnSpPr>
          <p:nvPr/>
        </p:nvCxnSpPr>
        <p:spPr>
          <a:xfrm>
            <a:off x="8785860" y="4118610"/>
            <a:ext cx="191770" cy="654685"/>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Connector 145"/>
          <p:cNvCxnSpPr>
            <a:stCxn id="137" idx="4"/>
          </p:cNvCxnSpPr>
          <p:nvPr/>
        </p:nvCxnSpPr>
        <p:spPr>
          <a:xfrm flipH="1">
            <a:off x="10944860" y="413766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147" name="Straight Connector 146"/>
          <p:cNvCxnSpPr>
            <a:stCxn id="137" idx="4"/>
            <a:endCxn id="141" idx="0"/>
          </p:cNvCxnSpPr>
          <p:nvPr/>
        </p:nvCxnSpPr>
        <p:spPr>
          <a:xfrm>
            <a:off x="11148695" y="4137660"/>
            <a:ext cx="618490" cy="59309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1">
            <a:schemeClr val="dk1"/>
          </a:lnRef>
          <a:fillRef idx="0">
            <a:schemeClr val="dk1"/>
          </a:fillRef>
          <a:effectRef idx="0">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743700" y="584771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1">
            <a:schemeClr val="dk1"/>
          </a:lnRef>
          <a:fillRef idx="0">
            <a:schemeClr val="dk1"/>
          </a:fillRef>
          <a:effectRef idx="0">
            <a:schemeClr val="dk1"/>
          </a:effectRef>
          <a:fontRef idx="minor">
            <a:schemeClr val="tx1"/>
          </a:fontRef>
        </p:style>
      </p:cxnSp>
      <p:cxnSp>
        <p:nvCxnSpPr>
          <p:cNvPr id="159" name="Straight Connector 158"/>
          <p:cNvCxnSpPr>
            <a:stCxn id="112" idx="5"/>
            <a:endCxn id="137" idx="0"/>
          </p:cNvCxnSpPr>
          <p:nvPr/>
        </p:nvCxnSpPr>
        <p:spPr>
          <a:xfrm>
            <a:off x="10740390" y="2913380"/>
            <a:ext cx="408305" cy="615950"/>
          </a:xfrm>
          <a:prstGeom prst="line">
            <a:avLst/>
          </a:prstGeom>
        </p:spPr>
        <p:style>
          <a:lnRef idx="2">
            <a:schemeClr val="dk1"/>
          </a:lnRef>
          <a:fillRef idx="0">
            <a:schemeClr val="dk1"/>
          </a:fillRef>
          <a:effectRef idx="1">
            <a:schemeClr val="dk1"/>
          </a:effectRef>
          <a:fontRef idx="minor">
            <a:schemeClr val="tx1"/>
          </a:fontRef>
        </p:style>
      </p:cxnSp>
      <p:sp>
        <p:nvSpPr>
          <p:cNvPr id="160" name="Oval 159"/>
          <p:cNvSpPr/>
          <p:nvPr/>
        </p:nvSpPr>
        <p:spPr>
          <a:xfrm>
            <a:off x="734822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61" name="Text Box 160"/>
          <p:cNvSpPr txBox="1"/>
          <p:nvPr/>
        </p:nvSpPr>
        <p:spPr>
          <a:xfrm>
            <a:off x="5102860" y="3529330"/>
            <a:ext cx="1679575" cy="368300"/>
          </a:xfrm>
          <a:prstGeom prst="rect">
            <a:avLst/>
          </a:prstGeom>
          <a:noFill/>
        </p:spPr>
        <p:txBody>
          <a:bodyPr wrap="square" rtlCol="0">
            <a:spAutoFit/>
          </a:bodyPr>
          <a:lstStyle/>
          <a:p>
            <a:pPr algn="l"/>
            <a:r>
              <a:rPr lang="en-US">
                <a:sym typeface="+mn-ea"/>
              </a:rPr>
              <a:t>   deleting 56</a:t>
            </a:r>
            <a:endParaRPr lang="en-US"/>
          </a:p>
        </p:txBody>
      </p:sp>
      <p:sp>
        <p:nvSpPr>
          <p:cNvPr id="162" name="Right Arrow 161"/>
          <p:cNvSpPr/>
          <p:nvPr/>
        </p:nvSpPr>
        <p:spPr>
          <a:xfrm>
            <a:off x="5394325" y="395033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34822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64" name="Rectangle 163"/>
          <p:cNvSpPr/>
          <p:nvPr/>
        </p:nvSpPr>
        <p:spPr>
          <a:xfrm>
            <a:off x="8125460" y="57810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65" name="Straight Connector 164"/>
          <p:cNvCxnSpPr>
            <a:stCxn id="160" idx="4"/>
            <a:endCxn id="163" idx="0"/>
          </p:cNvCxnSpPr>
          <p:nvPr/>
        </p:nvCxnSpPr>
        <p:spPr>
          <a:xfrm flipH="1">
            <a:off x="7597775" y="5239385"/>
            <a:ext cx="94615" cy="541655"/>
          </a:xfrm>
          <a:prstGeom prst="line">
            <a:avLst/>
          </a:prstGeom>
        </p:spPr>
        <p:style>
          <a:lnRef idx="1">
            <a:schemeClr val="dk1"/>
          </a:lnRef>
          <a:fillRef idx="0">
            <a:schemeClr val="dk1"/>
          </a:fillRef>
          <a:effectRef idx="0">
            <a:schemeClr val="dk1"/>
          </a:effectRef>
          <a:fontRef idx="minor">
            <a:schemeClr val="tx1"/>
          </a:fontRef>
        </p:style>
      </p:cxnSp>
      <p:cxnSp>
        <p:nvCxnSpPr>
          <p:cNvPr id="166" name="Straight Connector 165"/>
          <p:cNvCxnSpPr>
            <a:stCxn id="160" idx="4"/>
            <a:endCxn id="164" idx="0"/>
          </p:cNvCxnSpPr>
          <p:nvPr/>
        </p:nvCxnSpPr>
        <p:spPr>
          <a:xfrm>
            <a:off x="7692390" y="5239385"/>
            <a:ext cx="682625" cy="541655"/>
          </a:xfrm>
          <a:prstGeom prst="line">
            <a:avLst/>
          </a:prstGeom>
        </p:spPr>
        <p:style>
          <a:lnRef idx="1">
            <a:schemeClr val="dk1"/>
          </a:lnRef>
          <a:fillRef idx="0">
            <a:schemeClr val="dk1"/>
          </a:fillRef>
          <a:effectRef idx="0">
            <a:schemeClr val="dk1"/>
          </a:effectRef>
          <a:fontRef idx="minor">
            <a:schemeClr val="tx1"/>
          </a:fontRef>
        </p:style>
      </p:cxn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294255"/>
            <a:ext cx="549275" cy="51879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1">
            <a:schemeClr val="dk1"/>
          </a:lnRef>
          <a:fillRef idx="0">
            <a:schemeClr val="dk1"/>
          </a:fillRef>
          <a:effectRef idx="0">
            <a:schemeClr val="dk1"/>
          </a:effectRef>
          <a:fontRef idx="minor">
            <a:schemeClr val="tx1"/>
          </a:fontRef>
        </p:style>
      </p:cxnSp>
      <p:sp>
        <p:nvSpPr>
          <p:cNvPr id="300" name="Oval 299"/>
          <p:cNvSpPr/>
          <p:nvPr/>
        </p:nvSpPr>
        <p:spPr>
          <a:xfrm>
            <a:off x="642620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612267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11" name="Straight Connector 310"/>
          <p:cNvCxnSpPr>
            <a:stCxn id="300" idx="4"/>
            <a:endCxn id="308" idx="0"/>
          </p:cNvCxnSpPr>
          <p:nvPr/>
        </p:nvCxnSpPr>
        <p:spPr>
          <a:xfrm flipH="1">
            <a:off x="6372225" y="5239385"/>
            <a:ext cx="398145" cy="685800"/>
          </a:xfrm>
          <a:prstGeom prst="line">
            <a:avLst/>
          </a:prstGeom>
        </p:spPr>
        <p:style>
          <a:lnRef idx="1">
            <a:schemeClr val="dk1"/>
          </a:lnRef>
          <a:fillRef idx="0">
            <a:schemeClr val="dk1"/>
          </a:fillRef>
          <a:effectRef idx="0">
            <a:schemeClr val="dk1"/>
          </a:effectRef>
          <a:fontRef idx="minor">
            <a:schemeClr val="tx1"/>
          </a:fontRef>
        </p:style>
      </p:cxnSp>
      <p:cxnSp>
        <p:nvCxnSpPr>
          <p:cNvPr id="312" name="Straight Connector 311"/>
          <p:cNvCxnSpPr>
            <a:stCxn id="300" idx="4"/>
            <a:endCxn id="154" idx="0"/>
          </p:cNvCxnSpPr>
          <p:nvPr/>
        </p:nvCxnSpPr>
        <p:spPr>
          <a:xfrm>
            <a:off x="6770370" y="5239385"/>
            <a:ext cx="222885" cy="608330"/>
          </a:xfrm>
          <a:prstGeom prst="line">
            <a:avLst/>
          </a:prstGeom>
        </p:spPr>
        <p:style>
          <a:lnRef idx="1">
            <a:schemeClr val="dk1"/>
          </a:lnRef>
          <a:fillRef idx="0">
            <a:schemeClr val="dk1"/>
          </a:fillRef>
          <a:effectRef idx="0">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1">
            <a:schemeClr val="dk1"/>
          </a:lnRef>
          <a:fillRef idx="0">
            <a:schemeClr val="dk1"/>
          </a:fillRef>
          <a:effectRef idx="0">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1">
            <a:schemeClr val="dk1"/>
          </a:lnRef>
          <a:fillRef idx="0">
            <a:schemeClr val="dk1"/>
          </a:fillRef>
          <a:effectRef idx="0">
            <a:schemeClr val="dk1"/>
          </a:effectRef>
          <a:fontRef idx="minor">
            <a:schemeClr val="tx1"/>
          </a:fontRef>
        </p:style>
      </p:cxnSp>
      <p:sp>
        <p:nvSpPr>
          <p:cNvPr id="317" name="Oval 316"/>
          <p:cNvSpPr/>
          <p:nvPr/>
        </p:nvSpPr>
        <p:spPr>
          <a:xfrm flipH="1">
            <a:off x="9688830" y="354203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321" name="Straight Connector 320"/>
          <p:cNvCxnSpPr>
            <a:stCxn id="317" idx="4"/>
          </p:cNvCxnSpPr>
          <p:nvPr/>
        </p:nvCxnSpPr>
        <p:spPr>
          <a:xfrm flipH="1">
            <a:off x="9377680" y="415036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322" name="Straight Connector 321"/>
          <p:cNvCxnSpPr/>
          <p:nvPr/>
        </p:nvCxnSpPr>
        <p:spPr>
          <a:xfrm>
            <a:off x="10057130" y="4164330"/>
            <a:ext cx="188595" cy="566420"/>
          </a:xfrm>
          <a:prstGeom prst="line">
            <a:avLst/>
          </a:prstGeom>
        </p:spPr>
        <p:style>
          <a:lnRef idx="1">
            <a:schemeClr val="dk1"/>
          </a:lnRef>
          <a:fillRef idx="0">
            <a:schemeClr val="dk1"/>
          </a:fillRef>
          <a:effectRef idx="0">
            <a:schemeClr val="dk1"/>
          </a:effectRef>
          <a:fontRef idx="minor">
            <a:schemeClr val="tx1"/>
          </a:fontRef>
        </p:style>
      </p:cxnSp>
      <p:sp>
        <p:nvSpPr>
          <p:cNvPr id="2" name="Oval 1"/>
          <p:cNvSpPr/>
          <p:nvPr/>
        </p:nvSpPr>
        <p:spPr>
          <a:xfrm flipH="1">
            <a:off x="1066800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 name="Oval 2"/>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56</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a:endCxn id="8" idx="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a:endCxn id="6" idx="0"/>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p:cNvSpPr/>
          <p:nvPr/>
        </p:nvSpPr>
        <p:spPr>
          <a:xfrm>
            <a:off x="9226550" y="48304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 name="Oval 3"/>
          <p:cNvSpPr/>
          <p:nvPr/>
        </p:nvSpPr>
        <p:spPr>
          <a:xfrm>
            <a:off x="4137660" y="512572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17" name="Oval 16"/>
          <p:cNvSpPr/>
          <p:nvPr/>
        </p:nvSpPr>
        <p:spPr>
          <a:xfrm flipH="1">
            <a:off x="4826000"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4744720" y="61899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9" name="Rectangle 18"/>
          <p:cNvSpPr/>
          <p:nvPr/>
        </p:nvSpPr>
        <p:spPr>
          <a:xfrm>
            <a:off x="4060190" y="61899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11617325" y="55918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446385" y="56229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ectangle 22"/>
          <p:cNvSpPr/>
          <p:nvPr/>
        </p:nvSpPr>
        <p:spPr>
          <a:xfrm>
            <a:off x="99961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 name="Straight Connector 23"/>
          <p:cNvCxnSpPr>
            <a:stCxn id="4" idx="4"/>
            <a:endCxn id="19" idx="0"/>
          </p:cNvCxnSpPr>
          <p:nvPr/>
        </p:nvCxnSpPr>
        <p:spPr>
          <a:xfrm flipH="1">
            <a:off x="4309745" y="5734050"/>
            <a:ext cx="172085" cy="45593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p:cNvCxnSpPr>
            <a:stCxn id="4" idx="4"/>
            <a:endCxn id="18" idx="0"/>
          </p:cNvCxnSpPr>
          <p:nvPr/>
        </p:nvCxnSpPr>
        <p:spPr>
          <a:xfrm>
            <a:off x="4481830" y="5734050"/>
            <a:ext cx="512445" cy="455930"/>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p:cNvCxnSpPr>
            <a:endCxn id="20" idx="0"/>
          </p:cNvCxnSpPr>
          <p:nvPr/>
        </p:nvCxnSpPr>
        <p:spPr>
          <a:xfrm>
            <a:off x="11091545" y="526796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a:stCxn id="2" idx="4"/>
            <a:endCxn id="21" idx="0"/>
          </p:cNvCxnSpPr>
          <p:nvPr/>
        </p:nvCxnSpPr>
        <p:spPr>
          <a:xfrm flipH="1">
            <a:off x="10695940" y="5281930"/>
            <a:ext cx="279400" cy="340995"/>
          </a:xfrm>
          <a:prstGeom prst="line">
            <a:avLst/>
          </a:prstGeom>
        </p:spPr>
        <p:style>
          <a:lnRef idx="1">
            <a:schemeClr val="dk1"/>
          </a:lnRef>
          <a:fillRef idx="0">
            <a:schemeClr val="dk1"/>
          </a:fillRef>
          <a:effectRef idx="0">
            <a:schemeClr val="dk1"/>
          </a:effectRef>
          <a:fontRef idx="minor">
            <a:schemeClr val="tx1"/>
          </a:fontRef>
        </p:style>
      </p:cxnSp>
      <p:sp>
        <p:nvSpPr>
          <p:cNvPr id="30" name="Rectangle 29"/>
          <p:cNvSpPr/>
          <p:nvPr/>
        </p:nvSpPr>
        <p:spPr>
          <a:xfrm>
            <a:off x="5624195" y="543877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4961890" y="566737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 name="Straight Connector 31"/>
          <p:cNvCxnSpPr>
            <a:stCxn id="17" idx="4"/>
            <a:endCxn id="31" idx="0"/>
          </p:cNvCxnSpPr>
          <p:nvPr/>
        </p:nvCxnSpPr>
        <p:spPr>
          <a:xfrm>
            <a:off x="5133340" y="5438775"/>
            <a:ext cx="115570" cy="22860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p:cNvCxnSpPr>
            <a:stCxn id="17" idx="3"/>
            <a:endCxn id="30" idx="0"/>
          </p:cNvCxnSpPr>
          <p:nvPr/>
        </p:nvCxnSpPr>
        <p:spPr>
          <a:xfrm>
            <a:off x="5351145" y="5349875"/>
            <a:ext cx="522605" cy="8890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a:off x="3471545" y="4069080"/>
            <a:ext cx="1046480" cy="56896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flipH="1">
            <a:off x="3593465" y="3916680"/>
            <a:ext cx="782320" cy="802640"/>
          </a:xfrm>
          <a:prstGeom prst="line">
            <a:avLst/>
          </a:prstGeom>
        </p:spPr>
        <p:style>
          <a:lnRef idx="2">
            <a:schemeClr val="dk1"/>
          </a:lnRef>
          <a:fillRef idx="0">
            <a:schemeClr val="dk1"/>
          </a:fillRef>
          <a:effectRef idx="1">
            <a:schemeClr val="dk1"/>
          </a:effectRef>
          <a:fontRef idx="minor">
            <a:schemeClr val="tx1"/>
          </a:fontRef>
        </p:style>
      </p:cxnSp>
      <p:cxnSp>
        <p:nvCxnSpPr>
          <p:cNvPr id="35" name="Curved Connector 34"/>
          <p:cNvCxnSpPr/>
          <p:nvPr/>
        </p:nvCxnSpPr>
        <p:spPr>
          <a:xfrm rot="16200000" flipV="1">
            <a:off x="4034790" y="4743450"/>
            <a:ext cx="721360" cy="355600"/>
          </a:xfrm>
          <a:prstGeom prst="curvedConnector3">
            <a:avLst>
              <a:gd name="adj1" fmla="val 49912"/>
            </a:avLst>
          </a:prstGeom>
          <a:ln>
            <a:solidFill>
              <a:srgbClr val="00B050"/>
            </a:solidFill>
            <a:tailEnd type="arrow" w="med" len="med"/>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xmlns="" val="2418309188"/>
      </p:ext>
    </p:extLst>
  </p:cSld>
  <p:clrMapOvr>
    <a:masterClrMapping/>
  </p:clrMapOvr>
  <p:transition>
    <p:cut/>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a:xfrm>
            <a:off x="579755" y="1122680"/>
            <a:ext cx="10088245" cy="467995"/>
          </a:xfrm>
        </p:spPr>
        <p:txBody>
          <a:bodyPr>
            <a:normAutofit fontScale="90000"/>
          </a:bodyPr>
          <a:lstStyle/>
          <a:p>
            <a:r>
              <a:rPr lang="en-US"/>
              <a:t>  </a:t>
            </a:r>
          </a:p>
        </p:txBody>
      </p:sp>
      <p:sp>
        <p:nvSpPr>
          <p:cNvPr id="102" name="Subtitle 101"/>
          <p:cNvSpPr>
            <a:spLocks noGrp="1"/>
          </p:cNvSpPr>
          <p:nvPr>
            <p:ph type="subTitle" idx="1"/>
          </p:nvPr>
        </p:nvSpPr>
        <p:spPr/>
        <p:txBody>
          <a:bodyPr/>
          <a:lstStyle/>
          <a:p>
            <a:r>
              <a:rPr lang="en-US"/>
              <a:t>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14" name="Slide Number Placeholder 13"/>
          <p:cNvSpPr>
            <a:spLocks noGrp="1"/>
          </p:cNvSpPr>
          <p:nvPr>
            <p:ph type="sldNum" sz="quarter" idx="12"/>
          </p:nvPr>
        </p:nvSpPr>
        <p:spPr/>
        <p:txBody>
          <a:bodyPr/>
          <a:lstStyle/>
          <a:p>
            <a:fld id="{659B9B6F-D550-41FB-97A3-3F5EDBC6875D}" type="slidenum">
              <a:rPr lang="en-US" smtClean="0"/>
              <a:pPr/>
              <a:t>77</a:t>
            </a:fld>
            <a:endParaRPr lang="en-US"/>
          </a:p>
        </p:txBody>
      </p:sp>
      <p:sp>
        <p:nvSpPr>
          <p:cNvPr id="103" name="Title 1"/>
          <p:cNvSpPr>
            <a:spLocks noGrp="1"/>
          </p:cNvSpPr>
          <p:nvPr/>
        </p:nvSpPr>
        <p:spPr>
          <a:xfrm>
            <a:off x="1524000" y="300355"/>
            <a:ext cx="9144000" cy="60071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DELETION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243205" y="900430"/>
            <a:ext cx="9252585" cy="612775"/>
          </a:xfrm>
          <a:prstGeom prst="rect">
            <a:avLst/>
          </a:prstGeom>
        </p:spPr>
        <p:txBody>
          <a:bodyPr vert="horz" lIns="91440" tIns="45720" rIns="91440" bIns="45720" rtlCol="0">
            <a:normAutofit fontScale="87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3)  delete 12,here 12 has two red childrens so  replace with min value from right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10153015" y="23939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1001395" cy="62992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12</a:t>
            </a:r>
          </a:p>
        </p:txBody>
      </p:sp>
      <p:cxnSp>
        <p:nvCxnSpPr>
          <p:cNvPr id="121" name="Straight Connector 120"/>
          <p:cNvCxnSpPr/>
          <p:nvPr/>
        </p:nvCxnSpPr>
        <p:spPr>
          <a:xfrm flipH="1">
            <a:off x="695325" y="4577080"/>
            <a:ext cx="642620" cy="680720"/>
          </a:xfrm>
          <a:prstGeom prst="line">
            <a:avLst/>
          </a:prstGeom>
        </p:spPr>
        <p:style>
          <a:lnRef idx="1">
            <a:schemeClr val="dk1"/>
          </a:lnRef>
          <a:fillRef idx="0">
            <a:schemeClr val="dk1"/>
          </a:fillRef>
          <a:effectRef idx="0">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23" name="Rectangle 122"/>
          <p:cNvSpPr/>
          <p:nvPr/>
        </p:nvSpPr>
        <p:spPr>
          <a:xfrm>
            <a:off x="872807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cxnSp>
        <p:nvCxnSpPr>
          <p:cNvPr id="131" name="Straight Connector 130"/>
          <p:cNvCxnSpPr>
            <a:stCxn id="112" idx="3"/>
          </p:cNvCxnSpPr>
          <p:nvPr/>
        </p:nvCxnSpPr>
        <p:spPr>
          <a:xfrm flipH="1">
            <a:off x="10005060" y="291338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847852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34" name="Rectangle 133"/>
          <p:cNvSpPr/>
          <p:nvPr/>
        </p:nvSpPr>
        <p:spPr>
          <a:xfrm>
            <a:off x="812546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522970" y="2915920"/>
            <a:ext cx="262890" cy="594360"/>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841355" y="352933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a:endCxn id="150" idx="0"/>
          </p:cNvCxnSpPr>
          <p:nvPr/>
        </p:nvCxnSpPr>
        <p:spPr>
          <a:xfrm>
            <a:off x="1454150" y="4573905"/>
            <a:ext cx="214630" cy="501650"/>
          </a:xfrm>
          <a:prstGeom prst="line">
            <a:avLst/>
          </a:prstGeom>
        </p:spPr>
        <p:style>
          <a:lnRef idx="1">
            <a:schemeClr val="dk1"/>
          </a:lnRef>
          <a:fillRef idx="0">
            <a:schemeClr val="dk1"/>
          </a:fillRef>
          <a:effectRef idx="0">
            <a:schemeClr val="dk1"/>
          </a:effectRef>
          <a:fontRef idx="minor">
            <a:schemeClr val="tx1"/>
          </a:fontRef>
        </p:style>
      </p:cxnSp>
      <p:sp>
        <p:nvSpPr>
          <p:cNvPr id="141" name="Rectangle 140"/>
          <p:cNvSpPr/>
          <p:nvPr/>
        </p:nvSpPr>
        <p:spPr>
          <a:xfrm>
            <a:off x="1151763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770370" y="4029710"/>
            <a:ext cx="445135" cy="601345"/>
          </a:xfrm>
          <a:prstGeom prst="line">
            <a:avLst/>
          </a:prstGeom>
        </p:spPr>
        <p:style>
          <a:lnRef idx="1">
            <a:schemeClr val="dk1"/>
          </a:lnRef>
          <a:fillRef idx="0">
            <a:schemeClr val="dk1"/>
          </a:fillRef>
          <a:effectRef idx="0">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1">
            <a:schemeClr val="dk1"/>
          </a:lnRef>
          <a:fillRef idx="0">
            <a:schemeClr val="dk1"/>
          </a:fillRef>
          <a:effectRef idx="0">
            <a:schemeClr val="dk1"/>
          </a:effectRef>
          <a:fontRef idx="minor">
            <a:schemeClr val="tx1"/>
          </a:fontRef>
        </p:style>
      </p:cxnSp>
      <p:cxnSp>
        <p:nvCxnSpPr>
          <p:cNvPr id="144" name="Straight Connector 143"/>
          <p:cNvCxnSpPr>
            <a:stCxn id="133" idx="4"/>
            <a:endCxn id="134" idx="0"/>
          </p:cNvCxnSpPr>
          <p:nvPr/>
        </p:nvCxnSpPr>
        <p:spPr>
          <a:xfrm flipH="1">
            <a:off x="8375015" y="4118610"/>
            <a:ext cx="410845" cy="654685"/>
          </a:xfrm>
          <a:prstGeom prst="line">
            <a:avLst/>
          </a:prstGeom>
        </p:spPr>
        <p:style>
          <a:lnRef idx="1">
            <a:schemeClr val="dk1"/>
          </a:lnRef>
          <a:fillRef idx="0">
            <a:schemeClr val="dk1"/>
          </a:fillRef>
          <a:effectRef idx="0">
            <a:schemeClr val="dk1"/>
          </a:effectRef>
          <a:fontRef idx="minor">
            <a:schemeClr val="tx1"/>
          </a:fontRef>
        </p:style>
      </p:cxnSp>
      <p:cxnSp>
        <p:nvCxnSpPr>
          <p:cNvPr id="145" name="Straight Connector 144"/>
          <p:cNvCxnSpPr>
            <a:stCxn id="133" idx="4"/>
            <a:endCxn id="123" idx="0"/>
          </p:cNvCxnSpPr>
          <p:nvPr/>
        </p:nvCxnSpPr>
        <p:spPr>
          <a:xfrm>
            <a:off x="8785860" y="4118610"/>
            <a:ext cx="191770" cy="654685"/>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Connector 145"/>
          <p:cNvCxnSpPr>
            <a:stCxn id="137" idx="4"/>
          </p:cNvCxnSpPr>
          <p:nvPr/>
        </p:nvCxnSpPr>
        <p:spPr>
          <a:xfrm flipH="1">
            <a:off x="10944860" y="4137660"/>
            <a:ext cx="203835" cy="612140"/>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1148695" y="4137660"/>
            <a:ext cx="618490" cy="59309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1">
            <a:schemeClr val="dk1"/>
          </a:lnRef>
          <a:fillRef idx="0">
            <a:schemeClr val="dk1"/>
          </a:fillRef>
          <a:effectRef idx="0">
            <a:schemeClr val="dk1"/>
          </a:effectRef>
          <a:fontRef idx="minor">
            <a:schemeClr val="tx1"/>
          </a:fontRef>
        </p:style>
      </p:cxnSp>
      <p:sp>
        <p:nvSpPr>
          <p:cNvPr id="150" name="Oval 149"/>
          <p:cNvSpPr/>
          <p:nvPr/>
        </p:nvSpPr>
        <p:spPr>
          <a:xfrm>
            <a:off x="132461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51" name="Rectangle 150"/>
          <p:cNvSpPr/>
          <p:nvPr/>
        </p:nvSpPr>
        <p:spPr>
          <a:xfrm>
            <a:off x="128841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2" name="Rectangle 151"/>
          <p:cNvSpPr/>
          <p:nvPr/>
        </p:nvSpPr>
        <p:spPr>
          <a:xfrm>
            <a:off x="2012950" y="603186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743700" y="584771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5" name="Straight Connector 154"/>
          <p:cNvCxnSpPr>
            <a:stCxn id="150" idx="4"/>
            <a:endCxn id="151" idx="0"/>
          </p:cNvCxnSpPr>
          <p:nvPr/>
        </p:nvCxnSpPr>
        <p:spPr>
          <a:xfrm flipH="1">
            <a:off x="1537970" y="5683885"/>
            <a:ext cx="130810" cy="347980"/>
          </a:xfrm>
          <a:prstGeom prst="line">
            <a:avLst/>
          </a:prstGeom>
        </p:spPr>
        <p:style>
          <a:lnRef idx="1">
            <a:schemeClr val="dk1"/>
          </a:lnRef>
          <a:fillRef idx="0">
            <a:schemeClr val="dk1"/>
          </a:fillRef>
          <a:effectRef idx="0">
            <a:schemeClr val="dk1"/>
          </a:effectRef>
          <a:fontRef idx="minor">
            <a:schemeClr val="tx1"/>
          </a:fontRef>
        </p:style>
      </p:cxnSp>
      <p:cxnSp>
        <p:nvCxnSpPr>
          <p:cNvPr id="156" name="Straight Connector 155"/>
          <p:cNvCxnSpPr>
            <a:stCxn id="150" idx="4"/>
            <a:endCxn id="152" idx="0"/>
          </p:cNvCxnSpPr>
          <p:nvPr/>
        </p:nvCxnSpPr>
        <p:spPr>
          <a:xfrm>
            <a:off x="1668780" y="5683885"/>
            <a:ext cx="598805" cy="347980"/>
          </a:xfrm>
          <a:prstGeom prst="line">
            <a:avLst/>
          </a:prstGeom>
        </p:spPr>
        <p:style>
          <a:lnRef idx="1">
            <a:schemeClr val="dk1"/>
          </a:lnRef>
          <a:fillRef idx="0">
            <a:schemeClr val="dk1"/>
          </a:fillRef>
          <a:effectRef idx="0">
            <a:schemeClr val="dk1"/>
          </a:effectRef>
          <a:fontRef idx="minor">
            <a:schemeClr val="tx1"/>
          </a:fontRef>
        </p:style>
      </p:cxnSp>
      <p:cxnSp>
        <p:nvCxnSpPr>
          <p:cNvPr id="159" name="Straight Connector 158"/>
          <p:cNvCxnSpPr>
            <a:stCxn id="112" idx="5"/>
            <a:endCxn id="137" idx="0"/>
          </p:cNvCxnSpPr>
          <p:nvPr/>
        </p:nvCxnSpPr>
        <p:spPr>
          <a:xfrm>
            <a:off x="10740390" y="2913380"/>
            <a:ext cx="408305" cy="615950"/>
          </a:xfrm>
          <a:prstGeom prst="line">
            <a:avLst/>
          </a:prstGeom>
        </p:spPr>
        <p:style>
          <a:lnRef idx="2">
            <a:schemeClr val="dk1"/>
          </a:lnRef>
          <a:fillRef idx="0">
            <a:schemeClr val="dk1"/>
          </a:fillRef>
          <a:effectRef idx="1">
            <a:schemeClr val="dk1"/>
          </a:effectRef>
          <a:fontRef idx="minor">
            <a:schemeClr val="tx1"/>
          </a:fontRef>
        </p:style>
      </p:cxnSp>
      <p:sp>
        <p:nvSpPr>
          <p:cNvPr id="161" name="Text Box 160"/>
          <p:cNvSpPr txBox="1"/>
          <p:nvPr/>
        </p:nvSpPr>
        <p:spPr>
          <a:xfrm>
            <a:off x="5102860" y="3529330"/>
            <a:ext cx="1679575" cy="368300"/>
          </a:xfrm>
          <a:prstGeom prst="rect">
            <a:avLst/>
          </a:prstGeom>
          <a:noFill/>
        </p:spPr>
        <p:txBody>
          <a:bodyPr wrap="square" rtlCol="0">
            <a:spAutoFit/>
          </a:bodyPr>
          <a:lstStyle/>
          <a:p>
            <a:pPr algn="l"/>
            <a:r>
              <a:rPr lang="en-US">
                <a:sym typeface="+mn-ea"/>
              </a:rPr>
              <a:t>   deleting 12</a:t>
            </a:r>
            <a:endParaRPr lang="en-US"/>
          </a:p>
        </p:txBody>
      </p:sp>
      <p:sp>
        <p:nvSpPr>
          <p:cNvPr id="162" name="Right Arrow 161"/>
          <p:cNvSpPr/>
          <p:nvPr/>
        </p:nvSpPr>
        <p:spPr>
          <a:xfrm>
            <a:off x="5394325" y="395033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479665" y="471297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294255"/>
            <a:ext cx="549275" cy="51879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1">
            <a:schemeClr val="dk1"/>
          </a:lnRef>
          <a:fillRef idx="0">
            <a:schemeClr val="dk1"/>
          </a:fillRef>
          <a:effectRef idx="0">
            <a:schemeClr val="dk1"/>
          </a:effectRef>
          <a:fontRef idx="minor">
            <a:schemeClr val="tx1"/>
          </a:fontRef>
        </p:style>
      </p:cxnSp>
      <p:sp>
        <p:nvSpPr>
          <p:cNvPr id="300" name="Oval 299"/>
          <p:cNvSpPr/>
          <p:nvPr/>
        </p:nvSpPr>
        <p:spPr>
          <a:xfrm>
            <a:off x="642620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6122670" y="59251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11" name="Straight Connector 310"/>
          <p:cNvCxnSpPr>
            <a:stCxn id="300" idx="4"/>
            <a:endCxn id="308" idx="0"/>
          </p:cNvCxnSpPr>
          <p:nvPr/>
        </p:nvCxnSpPr>
        <p:spPr>
          <a:xfrm flipH="1">
            <a:off x="6372225" y="5239385"/>
            <a:ext cx="398145" cy="685800"/>
          </a:xfrm>
          <a:prstGeom prst="line">
            <a:avLst/>
          </a:prstGeom>
        </p:spPr>
        <p:style>
          <a:lnRef idx="1">
            <a:schemeClr val="dk1"/>
          </a:lnRef>
          <a:fillRef idx="0">
            <a:schemeClr val="dk1"/>
          </a:fillRef>
          <a:effectRef idx="0">
            <a:schemeClr val="dk1"/>
          </a:effectRef>
          <a:fontRef idx="minor">
            <a:schemeClr val="tx1"/>
          </a:fontRef>
        </p:style>
      </p:cxnSp>
      <p:cxnSp>
        <p:nvCxnSpPr>
          <p:cNvPr id="312" name="Straight Connector 311"/>
          <p:cNvCxnSpPr>
            <a:stCxn id="300" idx="4"/>
            <a:endCxn id="154" idx="0"/>
          </p:cNvCxnSpPr>
          <p:nvPr/>
        </p:nvCxnSpPr>
        <p:spPr>
          <a:xfrm>
            <a:off x="6770370" y="5239385"/>
            <a:ext cx="222885" cy="608330"/>
          </a:xfrm>
          <a:prstGeom prst="line">
            <a:avLst/>
          </a:prstGeom>
        </p:spPr>
        <p:style>
          <a:lnRef idx="1">
            <a:schemeClr val="dk1"/>
          </a:lnRef>
          <a:fillRef idx="0">
            <a:schemeClr val="dk1"/>
          </a:fillRef>
          <a:effectRef idx="0">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1">
            <a:schemeClr val="dk1"/>
          </a:lnRef>
          <a:fillRef idx="0">
            <a:schemeClr val="dk1"/>
          </a:fillRef>
          <a:effectRef idx="0">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1">
            <a:schemeClr val="dk1"/>
          </a:lnRef>
          <a:fillRef idx="0">
            <a:schemeClr val="dk1"/>
          </a:fillRef>
          <a:effectRef idx="0">
            <a:schemeClr val="dk1"/>
          </a:effectRef>
          <a:fontRef idx="minor">
            <a:schemeClr val="tx1"/>
          </a:fontRef>
        </p:style>
      </p:cxnSp>
      <p:sp>
        <p:nvSpPr>
          <p:cNvPr id="317" name="Oval 316"/>
          <p:cNvSpPr/>
          <p:nvPr/>
        </p:nvSpPr>
        <p:spPr>
          <a:xfrm flipH="1">
            <a:off x="9688830" y="354203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321" name="Straight Connector 320"/>
          <p:cNvCxnSpPr>
            <a:stCxn id="317" idx="4"/>
          </p:cNvCxnSpPr>
          <p:nvPr/>
        </p:nvCxnSpPr>
        <p:spPr>
          <a:xfrm flipH="1">
            <a:off x="9377680" y="415036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322" name="Straight Connector 321"/>
          <p:cNvCxnSpPr/>
          <p:nvPr/>
        </p:nvCxnSpPr>
        <p:spPr>
          <a:xfrm>
            <a:off x="10057130" y="4164330"/>
            <a:ext cx="188595" cy="566420"/>
          </a:xfrm>
          <a:prstGeom prst="line">
            <a:avLst/>
          </a:prstGeom>
        </p:spPr>
        <p:style>
          <a:lnRef idx="1">
            <a:schemeClr val="dk1"/>
          </a:lnRef>
          <a:fillRef idx="0">
            <a:schemeClr val="dk1"/>
          </a:fillRef>
          <a:effectRef idx="0">
            <a:schemeClr val="dk1"/>
          </a:effectRef>
          <a:fontRef idx="minor">
            <a:schemeClr val="tx1"/>
          </a:fontRef>
        </p:style>
      </p:cxnSp>
      <p:sp>
        <p:nvSpPr>
          <p:cNvPr id="2" name="Oval 1"/>
          <p:cNvSpPr/>
          <p:nvPr/>
        </p:nvSpPr>
        <p:spPr>
          <a:xfrm flipH="1">
            <a:off x="1066800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 name="Oval 2"/>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a:endCxn id="8" idx="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a:endCxn id="6" idx="0"/>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p:cNvSpPr/>
          <p:nvPr/>
        </p:nvSpPr>
        <p:spPr>
          <a:xfrm>
            <a:off x="9226550" y="48304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7" name="Oval 16"/>
          <p:cNvSpPr/>
          <p:nvPr/>
        </p:nvSpPr>
        <p:spPr>
          <a:xfrm flipH="1">
            <a:off x="4826000"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4246245" y="5139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11617325" y="55918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993120" y="56534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ectangle 22"/>
          <p:cNvSpPr/>
          <p:nvPr/>
        </p:nvSpPr>
        <p:spPr>
          <a:xfrm>
            <a:off x="99961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 name="Straight Connector 28"/>
          <p:cNvCxnSpPr>
            <a:endCxn id="20" idx="0"/>
          </p:cNvCxnSpPr>
          <p:nvPr/>
        </p:nvCxnSpPr>
        <p:spPr>
          <a:xfrm>
            <a:off x="11091545" y="526796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a:stCxn id="2" idx="4"/>
            <a:endCxn id="21" idx="0"/>
          </p:cNvCxnSpPr>
          <p:nvPr/>
        </p:nvCxnSpPr>
        <p:spPr>
          <a:xfrm>
            <a:off x="10975340" y="5281930"/>
            <a:ext cx="267335" cy="371475"/>
          </a:xfrm>
          <a:prstGeom prst="line">
            <a:avLst/>
          </a:prstGeom>
        </p:spPr>
        <p:style>
          <a:lnRef idx="1">
            <a:schemeClr val="dk1"/>
          </a:lnRef>
          <a:fillRef idx="0">
            <a:schemeClr val="dk1"/>
          </a:fillRef>
          <a:effectRef idx="0">
            <a:schemeClr val="dk1"/>
          </a:effectRef>
          <a:fontRef idx="minor">
            <a:schemeClr val="tx1"/>
          </a:fontRef>
        </p:style>
      </p:cxnSp>
      <p:sp>
        <p:nvSpPr>
          <p:cNvPr id="30" name="Rectangle 29"/>
          <p:cNvSpPr/>
          <p:nvPr/>
        </p:nvSpPr>
        <p:spPr>
          <a:xfrm>
            <a:off x="5527040" y="584771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4695825" y="568388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 name="Straight Connector 31"/>
          <p:cNvCxnSpPr>
            <a:stCxn id="17" idx="4"/>
            <a:endCxn id="31" idx="0"/>
          </p:cNvCxnSpPr>
          <p:nvPr/>
        </p:nvCxnSpPr>
        <p:spPr>
          <a:xfrm flipH="1">
            <a:off x="4982845" y="5438775"/>
            <a:ext cx="150495" cy="24511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p:cNvCxnSpPr>
            <a:stCxn id="17" idx="3"/>
            <a:endCxn id="30" idx="0"/>
          </p:cNvCxnSpPr>
          <p:nvPr/>
        </p:nvCxnSpPr>
        <p:spPr>
          <a:xfrm>
            <a:off x="5351145" y="5349875"/>
            <a:ext cx="425450" cy="497840"/>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911225" y="3540760"/>
            <a:ext cx="1026160" cy="1219200"/>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Connector 6"/>
          <p:cNvCxnSpPr/>
          <p:nvPr/>
        </p:nvCxnSpPr>
        <p:spPr>
          <a:xfrm flipV="1">
            <a:off x="687705" y="3835400"/>
            <a:ext cx="1402080" cy="782320"/>
          </a:xfrm>
          <a:prstGeom prst="line">
            <a:avLst/>
          </a:prstGeom>
        </p:spPr>
        <p:style>
          <a:lnRef idx="2">
            <a:schemeClr val="dk1"/>
          </a:lnRef>
          <a:fillRef idx="0">
            <a:schemeClr val="dk1"/>
          </a:fillRef>
          <a:effectRef idx="1">
            <a:schemeClr val="dk1"/>
          </a:effectRef>
          <a:fontRef idx="minor">
            <a:schemeClr val="tx1"/>
          </a:fontRef>
        </p:style>
      </p:cxnSp>
      <p:cxnSp>
        <p:nvCxnSpPr>
          <p:cNvPr id="15" name="Curved Connector 14"/>
          <p:cNvCxnSpPr/>
          <p:nvPr/>
        </p:nvCxnSpPr>
        <p:spPr>
          <a:xfrm rot="16200000" flipV="1">
            <a:off x="1439545" y="4831080"/>
            <a:ext cx="619760" cy="111760"/>
          </a:xfrm>
          <a:prstGeom prst="curvedConnector3">
            <a:avLst>
              <a:gd name="adj1" fmla="val 49898"/>
            </a:avLst>
          </a:prstGeom>
          <a:ln>
            <a:solidFill>
              <a:srgbClr val="00B050"/>
            </a:solidFill>
            <a:tailEnd type="arrow" w="med" len="med"/>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xmlns="" val="3586502987"/>
      </p:ext>
    </p:extLst>
  </p:cSld>
  <p:clrMapOvr>
    <a:masterClrMapping/>
  </p:clrMapOvr>
  <p:transition>
    <p:cut/>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00"/>
          <p:cNvSpPr>
            <a:spLocks noGrp="1"/>
          </p:cNvSpPr>
          <p:nvPr>
            <p:ph type="ctrTitle"/>
          </p:nvPr>
        </p:nvSpPr>
        <p:spPr>
          <a:xfrm>
            <a:off x="1726565" y="107315"/>
            <a:ext cx="10088245" cy="467995"/>
          </a:xfrm>
        </p:spPr>
        <p:txBody>
          <a:bodyPr>
            <a:normAutofit fontScale="90000"/>
          </a:bodyPr>
          <a:lstStyle/>
          <a:p>
            <a:r>
              <a:rPr lang="en-US"/>
              <a:t>  </a:t>
            </a:r>
          </a:p>
        </p:txBody>
      </p:sp>
      <p:sp>
        <p:nvSpPr>
          <p:cNvPr id="102" name="Subtitle 101"/>
          <p:cNvSpPr>
            <a:spLocks noGrp="1"/>
          </p:cNvSpPr>
          <p:nvPr>
            <p:ph type="subTitle" idx="1"/>
          </p:nvPr>
        </p:nvSpPr>
        <p:spPr/>
        <p:txBody>
          <a:bodyPr/>
          <a:lstStyle/>
          <a:p>
            <a:r>
              <a:rPr lang="en-US"/>
              <a:t>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7" name="Slide Number Placeholder 6"/>
          <p:cNvSpPr>
            <a:spLocks noGrp="1"/>
          </p:cNvSpPr>
          <p:nvPr>
            <p:ph type="sldNum" sz="quarter" idx="12"/>
          </p:nvPr>
        </p:nvSpPr>
        <p:spPr/>
        <p:txBody>
          <a:bodyPr/>
          <a:lstStyle/>
          <a:p>
            <a:fld id="{659B9B6F-D550-41FB-97A3-3F5EDBC6875D}" type="slidenum">
              <a:rPr lang="en-US" smtClean="0"/>
              <a:pPr/>
              <a:t>78</a:t>
            </a:fld>
            <a:endParaRPr lang="en-US"/>
          </a:p>
        </p:txBody>
      </p:sp>
      <p:sp>
        <p:nvSpPr>
          <p:cNvPr id="103" name="Title 1"/>
          <p:cNvSpPr>
            <a:spLocks noGrp="1"/>
          </p:cNvSpPr>
          <p:nvPr/>
        </p:nvSpPr>
        <p:spPr>
          <a:xfrm>
            <a:off x="1524000" y="300355"/>
            <a:ext cx="9144000" cy="60071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uFillTx/>
              </a:rPr>
              <a:t>DELETION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208530" y="281305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09" name="Subtitle 2"/>
          <p:cNvSpPr>
            <a:spLocks noGrp="1"/>
          </p:cNvSpPr>
          <p:nvPr/>
        </p:nvSpPr>
        <p:spPr>
          <a:xfrm>
            <a:off x="-1037590" y="822325"/>
            <a:ext cx="9252585" cy="61277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4) delete 39,here 39 is leaf with black color                                   </a:t>
            </a:r>
          </a:p>
        </p:txBody>
      </p:sp>
      <p:sp>
        <p:nvSpPr>
          <p:cNvPr id="110" name="Oval 109"/>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11" name="Oval 110"/>
          <p:cNvSpPr/>
          <p:nvPr/>
        </p:nvSpPr>
        <p:spPr>
          <a:xfrm>
            <a:off x="79355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12" name="Oval 111"/>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4" name="Straight Connector 113"/>
          <p:cNvCxnSpPr>
            <a:stCxn id="110" idx="5"/>
            <a:endCxn id="112" idx="0"/>
          </p:cNvCxnSpPr>
          <p:nvPr/>
        </p:nvCxnSpPr>
        <p:spPr>
          <a:xfrm>
            <a:off x="9495790" y="1764030"/>
            <a:ext cx="752475" cy="632460"/>
          </a:xfrm>
          <a:prstGeom prst="line">
            <a:avLst/>
          </a:prstGeom>
        </p:spPr>
        <p:style>
          <a:lnRef idx="2">
            <a:schemeClr val="dk1"/>
          </a:lnRef>
          <a:fillRef idx="0">
            <a:schemeClr val="dk1"/>
          </a:fillRef>
          <a:effectRef idx="1">
            <a:schemeClr val="dk1"/>
          </a:effectRef>
          <a:fontRef idx="minor">
            <a:schemeClr val="tx1"/>
          </a:fontRef>
        </p:style>
      </p:cxnSp>
      <p:cxnSp>
        <p:nvCxnSpPr>
          <p:cNvPr id="115" name="Straight Connector 114"/>
          <p:cNvCxnSpPr>
            <a:stCxn id="110" idx="3"/>
            <a:endCxn id="111" idx="0"/>
          </p:cNvCxnSpPr>
          <p:nvPr/>
        </p:nvCxnSpPr>
        <p:spPr>
          <a:xfrm flipH="1">
            <a:off x="8279765" y="1764030"/>
            <a:ext cx="729615" cy="632460"/>
          </a:xfrm>
          <a:prstGeom prst="line">
            <a:avLst/>
          </a:prstGeom>
        </p:spPr>
        <p:style>
          <a:lnRef idx="2">
            <a:schemeClr val="dk1"/>
          </a:lnRef>
          <a:fillRef idx="0">
            <a:schemeClr val="dk1"/>
          </a:fillRef>
          <a:effectRef idx="1">
            <a:schemeClr val="dk1"/>
          </a:effectRef>
          <a:fontRef idx="minor">
            <a:schemeClr val="tx1"/>
          </a:fontRef>
        </p:style>
      </p:cxn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cxnSp>
        <p:nvCxnSpPr>
          <p:cNvPr id="121" name="Straight Connector 120"/>
          <p:cNvCxnSpPr/>
          <p:nvPr/>
        </p:nvCxnSpPr>
        <p:spPr>
          <a:xfrm flipH="1">
            <a:off x="695325" y="4577080"/>
            <a:ext cx="642620" cy="680720"/>
          </a:xfrm>
          <a:prstGeom prst="line">
            <a:avLst/>
          </a:prstGeom>
        </p:spPr>
        <p:style>
          <a:lnRef idx="1">
            <a:schemeClr val="dk1"/>
          </a:lnRef>
          <a:fillRef idx="0">
            <a:schemeClr val="dk1"/>
          </a:fillRef>
          <a:effectRef idx="0">
            <a:schemeClr val="dk1"/>
          </a:effectRef>
          <a:fontRef idx="minor">
            <a:schemeClr val="tx1"/>
          </a:fontRef>
        </p:style>
      </p:cxnSp>
      <p:sp>
        <p:nvSpPr>
          <p:cNvPr id="122" name="Oval 12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39</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cxnSp>
        <p:nvCxnSpPr>
          <p:cNvPr id="131" name="Straight Connector 130"/>
          <p:cNvCxnSpPr>
            <a:stCxn id="112" idx="3"/>
          </p:cNvCxnSpPr>
          <p:nvPr/>
        </p:nvCxnSpPr>
        <p:spPr>
          <a:xfrm flipH="1">
            <a:off x="9756140" y="2915920"/>
            <a:ext cx="248920" cy="654050"/>
          </a:xfrm>
          <a:prstGeom prst="line">
            <a:avLst/>
          </a:prstGeom>
        </p:spPr>
        <p:style>
          <a:lnRef idx="2">
            <a:schemeClr val="dk1"/>
          </a:lnRef>
          <a:fillRef idx="0">
            <a:schemeClr val="dk1"/>
          </a:fillRef>
          <a:effectRef idx="1">
            <a:schemeClr val="dk1"/>
          </a:effectRef>
          <a:fontRef idx="minor">
            <a:schemeClr val="tx1"/>
          </a:fontRef>
        </p:style>
      </p:cxnSp>
      <p:cxnSp>
        <p:nvCxnSpPr>
          <p:cNvPr id="132" name="Straight Connector 131"/>
          <p:cNvCxnSpPr>
            <a:stCxn id="111" idx="3"/>
            <a:endCxn id="122" idx="0"/>
          </p:cNvCxnSpPr>
          <p:nvPr/>
        </p:nvCxnSpPr>
        <p:spPr>
          <a:xfrm flipH="1">
            <a:off x="7458710" y="2915920"/>
            <a:ext cx="577850" cy="594360"/>
          </a:xfrm>
          <a:prstGeom prst="line">
            <a:avLst/>
          </a:prstGeom>
        </p:spPr>
        <p:style>
          <a:lnRef idx="2">
            <a:schemeClr val="dk1"/>
          </a:lnRef>
          <a:fillRef idx="0">
            <a:schemeClr val="dk1"/>
          </a:fillRef>
          <a:effectRef idx="1">
            <a:schemeClr val="dk1"/>
          </a:effectRef>
          <a:fontRef idx="minor">
            <a:schemeClr val="tx1"/>
          </a:fontRef>
        </p:style>
      </p:cxnSp>
      <p:sp>
        <p:nvSpPr>
          <p:cNvPr id="133" name="Oval 132"/>
          <p:cNvSpPr/>
          <p:nvPr/>
        </p:nvSpPr>
        <p:spPr>
          <a:xfrm flipH="1">
            <a:off x="8482965" y="3357245"/>
            <a:ext cx="615315" cy="608330"/>
          </a:xfrm>
          <a:prstGeom prst="ellipse">
            <a:avLst/>
          </a:prstGeom>
          <a:solidFill>
            <a:schemeClr val="bg1"/>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N</a:t>
            </a:r>
          </a:p>
        </p:txBody>
      </p:sp>
      <p:sp>
        <p:nvSpPr>
          <p:cNvPr id="135" name="Text Box 134"/>
          <p:cNvSpPr txBox="1"/>
          <p:nvPr/>
        </p:nvSpPr>
        <p:spPr>
          <a:xfrm>
            <a:off x="7374890" y="300355"/>
            <a:ext cx="2705735" cy="521970"/>
          </a:xfrm>
          <a:prstGeom prst="rect">
            <a:avLst/>
          </a:prstGeom>
          <a:noFill/>
        </p:spPr>
        <p:txBody>
          <a:bodyPr wrap="square" rtlCol="0" anchor="t">
            <a:spAutoFit/>
          </a:bodyPr>
          <a:lstStyle/>
          <a:p>
            <a:r>
              <a:rPr lang="en-US" sz="2400">
                <a:solidFill>
                  <a:schemeClr val="tx1"/>
                </a:solidFill>
                <a:uFillTx/>
                <a:sym typeface="+mn-ea"/>
              </a:rPr>
              <a:t>  </a:t>
            </a:r>
            <a:r>
              <a:rPr lang="en-US" sz="2800">
                <a:solidFill>
                  <a:schemeClr val="tx1"/>
                </a:solidFill>
                <a:uFillTx/>
                <a:sym typeface="+mn-ea"/>
              </a:rPr>
              <a:t>    </a:t>
            </a:r>
          </a:p>
        </p:txBody>
      </p:sp>
      <p:cxnSp>
        <p:nvCxnSpPr>
          <p:cNvPr id="136" name="Straight Connector 135"/>
          <p:cNvCxnSpPr>
            <a:stCxn id="111" idx="5"/>
            <a:endCxn id="133" idx="0"/>
          </p:cNvCxnSpPr>
          <p:nvPr/>
        </p:nvCxnSpPr>
        <p:spPr>
          <a:xfrm>
            <a:off x="8522970" y="2915920"/>
            <a:ext cx="267335" cy="441325"/>
          </a:xfrm>
          <a:prstGeom prst="line">
            <a:avLst/>
          </a:prstGeom>
        </p:spPr>
        <p:style>
          <a:lnRef idx="2">
            <a:schemeClr val="dk1"/>
          </a:lnRef>
          <a:fillRef idx="0">
            <a:schemeClr val="dk1"/>
          </a:fillRef>
          <a:effectRef idx="1">
            <a:schemeClr val="dk1"/>
          </a:effectRef>
          <a:fontRef idx="minor">
            <a:schemeClr val="tx1"/>
          </a:fontRef>
        </p:style>
      </p:cxnSp>
      <p:sp>
        <p:nvSpPr>
          <p:cNvPr id="137" name="Oval 136"/>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38" name="Straight Connector 137"/>
          <p:cNvCxnSpPr>
            <a:stCxn id="119" idx="4"/>
          </p:cNvCxnSpPr>
          <p:nvPr/>
        </p:nvCxnSpPr>
        <p:spPr>
          <a:xfrm>
            <a:off x="1454150" y="4573905"/>
            <a:ext cx="214630" cy="501650"/>
          </a:xfrm>
          <a:prstGeom prst="line">
            <a:avLst/>
          </a:prstGeom>
        </p:spPr>
        <p:style>
          <a:lnRef idx="1">
            <a:schemeClr val="dk1"/>
          </a:lnRef>
          <a:fillRef idx="0">
            <a:schemeClr val="dk1"/>
          </a:fillRef>
          <a:effectRef idx="0">
            <a:schemeClr val="dk1"/>
          </a:effectRef>
          <a:fontRef idx="minor">
            <a:schemeClr val="tx1"/>
          </a:fontRef>
        </p:style>
      </p:cxnSp>
      <p:sp>
        <p:nvSpPr>
          <p:cNvPr id="141" name="Rectangle 140"/>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2" name="Straight Connector 141"/>
          <p:cNvCxnSpPr>
            <a:stCxn id="122" idx="3"/>
            <a:endCxn id="300" idx="0"/>
          </p:cNvCxnSpPr>
          <p:nvPr/>
        </p:nvCxnSpPr>
        <p:spPr>
          <a:xfrm flipH="1">
            <a:off x="6770370" y="4029710"/>
            <a:ext cx="445135" cy="601345"/>
          </a:xfrm>
          <a:prstGeom prst="line">
            <a:avLst/>
          </a:prstGeom>
        </p:spPr>
        <p:style>
          <a:lnRef idx="2">
            <a:schemeClr val="dk1"/>
          </a:lnRef>
          <a:fillRef idx="0">
            <a:schemeClr val="dk1"/>
          </a:fillRef>
          <a:effectRef idx="1">
            <a:schemeClr val="dk1"/>
          </a:effectRef>
          <a:fontRef idx="minor">
            <a:schemeClr val="tx1"/>
          </a:fontRef>
        </p:style>
      </p:cxnSp>
      <p:cxnSp>
        <p:nvCxnSpPr>
          <p:cNvPr id="143" name="Straight Connector 142"/>
          <p:cNvCxnSpPr>
            <a:stCxn id="122" idx="5"/>
          </p:cNvCxnSpPr>
          <p:nvPr/>
        </p:nvCxnSpPr>
        <p:spPr>
          <a:xfrm>
            <a:off x="7701915" y="4029710"/>
            <a:ext cx="53975" cy="701040"/>
          </a:xfrm>
          <a:prstGeom prst="line">
            <a:avLst/>
          </a:prstGeom>
        </p:spPr>
        <p:style>
          <a:lnRef idx="1">
            <a:schemeClr val="dk1"/>
          </a:lnRef>
          <a:fillRef idx="0">
            <a:schemeClr val="dk1"/>
          </a:fillRef>
          <a:effectRef idx="0">
            <a:schemeClr val="dk1"/>
          </a:effectRef>
          <a:fontRef idx="minor">
            <a:schemeClr val="tx1"/>
          </a:fontRef>
        </p:style>
      </p:cxnSp>
      <p:cxnSp>
        <p:nvCxnSpPr>
          <p:cNvPr id="146" name="Straight Connector 145"/>
          <p:cNvCxnSpPr>
            <a:stCxn id="137" idx="4"/>
          </p:cNvCxnSpPr>
          <p:nvPr/>
        </p:nvCxnSpPr>
        <p:spPr>
          <a:xfrm flipH="1">
            <a:off x="10771505" y="4166870"/>
            <a:ext cx="203835" cy="612140"/>
          </a:xfrm>
          <a:prstGeom prst="line">
            <a:avLst/>
          </a:prstGeom>
        </p:spPr>
        <p:style>
          <a:lnRef idx="2">
            <a:schemeClr val="dk1"/>
          </a:lnRef>
          <a:fillRef idx="0">
            <a:schemeClr val="dk1"/>
          </a:fillRef>
          <a:effectRef idx="1">
            <a:schemeClr val="dk1"/>
          </a:effectRef>
          <a:fontRef idx="minor">
            <a:schemeClr val="tx1"/>
          </a:fontRef>
        </p:style>
      </p:cxnSp>
      <p:cxnSp>
        <p:nvCxnSpPr>
          <p:cNvPr id="147" name="Straight Connector 146"/>
          <p:cNvCxnSpPr>
            <a:stCxn id="137" idx="4"/>
            <a:endCxn id="141" idx="0"/>
          </p:cNvCxnSpPr>
          <p:nvPr/>
        </p:nvCxnSpPr>
        <p:spPr>
          <a:xfrm>
            <a:off x="10975340" y="4166870"/>
            <a:ext cx="730885" cy="56388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32480"/>
            <a:ext cx="855345" cy="633095"/>
          </a:xfrm>
          <a:prstGeom prst="line">
            <a:avLst/>
          </a:prstGeom>
        </p:spPr>
        <p:style>
          <a:lnRef idx="1">
            <a:schemeClr val="dk1"/>
          </a:lnRef>
          <a:fillRef idx="0">
            <a:schemeClr val="dk1"/>
          </a:fillRef>
          <a:effectRef idx="0">
            <a:schemeClr val="dk1"/>
          </a:effectRef>
          <a:fontRef idx="minor">
            <a:schemeClr val="tx1"/>
          </a:fontRef>
        </p:style>
      </p:cxnSp>
      <p:sp>
        <p:nvSpPr>
          <p:cNvPr id="152" name="Rectangle 151"/>
          <p:cNvSpPr/>
          <p:nvPr/>
        </p:nvSpPr>
        <p:spPr>
          <a:xfrm>
            <a:off x="1337945" y="507555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54" name="Rectangle 153"/>
          <p:cNvSpPr/>
          <p:nvPr/>
        </p:nvSpPr>
        <p:spPr>
          <a:xfrm>
            <a:off x="674370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59" name="Straight Connector 158"/>
          <p:cNvCxnSpPr>
            <a:stCxn id="112" idx="5"/>
            <a:endCxn id="137" idx="0"/>
          </p:cNvCxnSpPr>
          <p:nvPr/>
        </p:nvCxnSpPr>
        <p:spPr>
          <a:xfrm>
            <a:off x="10491470" y="2915920"/>
            <a:ext cx="483870" cy="642620"/>
          </a:xfrm>
          <a:prstGeom prst="line">
            <a:avLst/>
          </a:prstGeom>
        </p:spPr>
        <p:style>
          <a:lnRef idx="2">
            <a:schemeClr val="dk1"/>
          </a:lnRef>
          <a:fillRef idx="0">
            <a:schemeClr val="dk1"/>
          </a:fillRef>
          <a:effectRef idx="1">
            <a:schemeClr val="dk1"/>
          </a:effectRef>
          <a:fontRef idx="minor">
            <a:schemeClr val="tx1"/>
          </a:fontRef>
        </p:style>
      </p:cxnSp>
      <p:sp>
        <p:nvSpPr>
          <p:cNvPr id="161" name="Text Box 160"/>
          <p:cNvSpPr txBox="1"/>
          <p:nvPr/>
        </p:nvSpPr>
        <p:spPr>
          <a:xfrm>
            <a:off x="5064125" y="3507740"/>
            <a:ext cx="1679575" cy="368300"/>
          </a:xfrm>
          <a:prstGeom prst="rect">
            <a:avLst/>
          </a:prstGeom>
          <a:noFill/>
        </p:spPr>
        <p:txBody>
          <a:bodyPr wrap="square" rtlCol="0">
            <a:spAutoFit/>
          </a:bodyPr>
          <a:lstStyle/>
          <a:p>
            <a:pPr algn="l"/>
            <a:r>
              <a:rPr lang="en-US">
                <a:sym typeface="+mn-ea"/>
              </a:rPr>
              <a:t>   deleting 39</a:t>
            </a:r>
            <a:endParaRPr lang="en-US"/>
          </a:p>
        </p:txBody>
      </p:sp>
      <p:sp>
        <p:nvSpPr>
          <p:cNvPr id="162" name="Right Arrow 161"/>
          <p:cNvSpPr/>
          <p:nvPr/>
        </p:nvSpPr>
        <p:spPr>
          <a:xfrm>
            <a:off x="5394325" y="3950335"/>
            <a:ext cx="11379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479665" y="471297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96" name="Oval 295"/>
          <p:cNvSpPr/>
          <p:nvPr/>
        </p:nvSpPr>
        <p:spPr>
          <a:xfrm>
            <a:off x="421640" y="50755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97" name="Straight Connector 296"/>
          <p:cNvCxnSpPr>
            <a:stCxn id="104" idx="3"/>
            <a:endCxn id="107" idx="0"/>
          </p:cNvCxnSpPr>
          <p:nvPr/>
        </p:nvCxnSpPr>
        <p:spPr>
          <a:xfrm flipH="1">
            <a:off x="2552700" y="2294255"/>
            <a:ext cx="549275" cy="51879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552700" y="3421380"/>
            <a:ext cx="212090" cy="544195"/>
          </a:xfrm>
          <a:prstGeom prst="line">
            <a:avLst/>
          </a:prstGeom>
        </p:spPr>
        <p:style>
          <a:lnRef idx="1">
            <a:schemeClr val="dk1"/>
          </a:lnRef>
          <a:fillRef idx="0">
            <a:schemeClr val="dk1"/>
          </a:fillRef>
          <a:effectRef idx="0">
            <a:schemeClr val="dk1"/>
          </a:effectRef>
          <a:fontRef idx="minor">
            <a:schemeClr val="tx1"/>
          </a:fontRef>
        </p:style>
      </p:cxnSp>
      <p:sp>
        <p:nvSpPr>
          <p:cNvPr id="300" name="Oval 299"/>
          <p:cNvSpPr/>
          <p:nvPr/>
        </p:nvSpPr>
        <p:spPr>
          <a:xfrm>
            <a:off x="6426200" y="463105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304" name="Rectangle 303"/>
          <p:cNvSpPr/>
          <p:nvPr/>
        </p:nvSpPr>
        <p:spPr>
          <a:xfrm>
            <a:off x="-698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5" name="Rectangle 304"/>
          <p:cNvSpPr/>
          <p:nvPr/>
        </p:nvSpPr>
        <p:spPr>
          <a:xfrm>
            <a:off x="695325" y="60318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8" name="Rectangle 307"/>
          <p:cNvSpPr/>
          <p:nvPr/>
        </p:nvSpPr>
        <p:spPr>
          <a:xfrm>
            <a:off x="612267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11" name="Straight Connector 310"/>
          <p:cNvCxnSpPr>
            <a:stCxn id="300" idx="4"/>
            <a:endCxn id="308" idx="0"/>
          </p:cNvCxnSpPr>
          <p:nvPr/>
        </p:nvCxnSpPr>
        <p:spPr>
          <a:xfrm flipH="1">
            <a:off x="6372225" y="5239385"/>
            <a:ext cx="398145" cy="505460"/>
          </a:xfrm>
          <a:prstGeom prst="line">
            <a:avLst/>
          </a:prstGeom>
        </p:spPr>
        <p:style>
          <a:lnRef idx="1">
            <a:schemeClr val="dk1"/>
          </a:lnRef>
          <a:fillRef idx="0">
            <a:schemeClr val="dk1"/>
          </a:fillRef>
          <a:effectRef idx="0">
            <a:schemeClr val="dk1"/>
          </a:effectRef>
          <a:fontRef idx="minor">
            <a:schemeClr val="tx1"/>
          </a:fontRef>
        </p:style>
      </p:cxnSp>
      <p:cxnSp>
        <p:nvCxnSpPr>
          <p:cNvPr id="312" name="Straight Connector 311"/>
          <p:cNvCxnSpPr>
            <a:stCxn id="300" idx="4"/>
            <a:endCxn id="154" idx="0"/>
          </p:cNvCxnSpPr>
          <p:nvPr/>
        </p:nvCxnSpPr>
        <p:spPr>
          <a:xfrm>
            <a:off x="6770370" y="5239385"/>
            <a:ext cx="222885" cy="505460"/>
          </a:xfrm>
          <a:prstGeom prst="line">
            <a:avLst/>
          </a:prstGeom>
        </p:spPr>
        <p:style>
          <a:lnRef idx="1">
            <a:schemeClr val="dk1"/>
          </a:lnRef>
          <a:fillRef idx="0">
            <a:schemeClr val="dk1"/>
          </a:fillRef>
          <a:effectRef idx="0">
            <a:schemeClr val="dk1"/>
          </a:effectRef>
          <a:fontRef idx="minor">
            <a:schemeClr val="tx1"/>
          </a:fontRef>
        </p:style>
      </p:cxnSp>
      <p:cxnSp>
        <p:nvCxnSpPr>
          <p:cNvPr id="313" name="Straight Connector 312"/>
          <p:cNvCxnSpPr>
            <a:stCxn id="296" idx="4"/>
            <a:endCxn id="304" idx="0"/>
          </p:cNvCxnSpPr>
          <p:nvPr/>
        </p:nvCxnSpPr>
        <p:spPr>
          <a:xfrm flipH="1">
            <a:off x="242570" y="5683885"/>
            <a:ext cx="523240" cy="347980"/>
          </a:xfrm>
          <a:prstGeom prst="line">
            <a:avLst/>
          </a:prstGeom>
        </p:spPr>
        <p:style>
          <a:lnRef idx="1">
            <a:schemeClr val="dk1"/>
          </a:lnRef>
          <a:fillRef idx="0">
            <a:schemeClr val="dk1"/>
          </a:fillRef>
          <a:effectRef idx="0">
            <a:schemeClr val="dk1"/>
          </a:effectRef>
          <a:fontRef idx="minor">
            <a:schemeClr val="tx1"/>
          </a:fontRef>
        </p:style>
      </p:cxnSp>
      <p:cxnSp>
        <p:nvCxnSpPr>
          <p:cNvPr id="314" name="Straight Connector 313"/>
          <p:cNvCxnSpPr>
            <a:stCxn id="296" idx="4"/>
            <a:endCxn id="305" idx="0"/>
          </p:cNvCxnSpPr>
          <p:nvPr/>
        </p:nvCxnSpPr>
        <p:spPr>
          <a:xfrm>
            <a:off x="765810" y="5683885"/>
            <a:ext cx="179070" cy="347980"/>
          </a:xfrm>
          <a:prstGeom prst="line">
            <a:avLst/>
          </a:prstGeom>
        </p:spPr>
        <p:style>
          <a:lnRef idx="1">
            <a:schemeClr val="dk1"/>
          </a:lnRef>
          <a:fillRef idx="0">
            <a:schemeClr val="dk1"/>
          </a:fillRef>
          <a:effectRef idx="0">
            <a:schemeClr val="dk1"/>
          </a:effectRef>
          <a:fontRef idx="minor">
            <a:schemeClr val="tx1"/>
          </a:fontRef>
        </p:style>
      </p:cxnSp>
      <p:sp>
        <p:nvSpPr>
          <p:cNvPr id="317" name="Oval 316"/>
          <p:cNvSpPr/>
          <p:nvPr/>
        </p:nvSpPr>
        <p:spPr>
          <a:xfrm flipH="1">
            <a:off x="9436735" y="356997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321" name="Straight Connector 320"/>
          <p:cNvCxnSpPr>
            <a:stCxn id="317" idx="4"/>
          </p:cNvCxnSpPr>
          <p:nvPr/>
        </p:nvCxnSpPr>
        <p:spPr>
          <a:xfrm flipH="1">
            <a:off x="9125585" y="417830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322" name="Straight Connector 321"/>
          <p:cNvCxnSpPr>
            <a:stCxn id="317" idx="4"/>
          </p:cNvCxnSpPr>
          <p:nvPr/>
        </p:nvCxnSpPr>
        <p:spPr>
          <a:xfrm>
            <a:off x="9744075" y="4178300"/>
            <a:ext cx="501650" cy="552450"/>
          </a:xfrm>
          <a:prstGeom prst="line">
            <a:avLst/>
          </a:prstGeom>
        </p:spPr>
        <p:style>
          <a:lnRef idx="1">
            <a:schemeClr val="dk1"/>
          </a:lnRef>
          <a:fillRef idx="0">
            <a:schemeClr val="dk1"/>
          </a:fillRef>
          <a:effectRef idx="0">
            <a:schemeClr val="dk1"/>
          </a:effectRef>
          <a:fontRef idx="minor">
            <a:schemeClr val="tx1"/>
          </a:fontRef>
        </p:style>
      </p:cxnSp>
      <p:sp>
        <p:nvSpPr>
          <p:cNvPr id="2" name="Oval 1"/>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 name="Oval 2"/>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sp>
        <p:nvSpPr>
          <p:cNvPr id="6" name="Rectangle 5"/>
          <p:cNvSpPr/>
          <p:nvPr/>
        </p:nvSpPr>
        <p:spPr>
          <a:xfrm>
            <a:off x="5527040"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3"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a:endCxn id="8" idx="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a:endCxn id="6" idx="0"/>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p:cNvSpPr/>
          <p:nvPr/>
        </p:nvSpPr>
        <p:spPr>
          <a:xfrm>
            <a:off x="8938260" y="4749800"/>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7" name="Oval 16"/>
          <p:cNvSpPr/>
          <p:nvPr/>
        </p:nvSpPr>
        <p:spPr>
          <a:xfrm flipH="1">
            <a:off x="4826000"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4246245" y="513969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0" name="Rectangle 19"/>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Rectangle 22"/>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 name="Straight Connector 28"/>
          <p:cNvCxnSpPr>
            <a:endCxn id="20" idx="0"/>
          </p:cNvCxnSpPr>
          <p:nvPr/>
        </p:nvCxnSpPr>
        <p:spPr>
          <a:xfrm>
            <a:off x="10991850" y="524383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a:stCxn id="2" idx="4"/>
            <a:endCxn id="21"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30" name="Rectangle 29"/>
          <p:cNvSpPr/>
          <p:nvPr/>
        </p:nvSpPr>
        <p:spPr>
          <a:xfrm>
            <a:off x="537464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4582795" y="574484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 name="Straight Connector 31"/>
          <p:cNvCxnSpPr>
            <a:stCxn id="17" idx="4"/>
            <a:endCxn id="31" idx="0"/>
          </p:cNvCxnSpPr>
          <p:nvPr/>
        </p:nvCxnSpPr>
        <p:spPr>
          <a:xfrm flipH="1">
            <a:off x="4869815" y="5438775"/>
            <a:ext cx="263525" cy="30607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p:cNvCxnSpPr>
            <a:stCxn id="17" idx="3"/>
            <a:endCxn id="30" idx="0"/>
          </p:cNvCxnSpPr>
          <p:nvPr/>
        </p:nvCxnSpPr>
        <p:spPr>
          <a:xfrm>
            <a:off x="5351145" y="5349875"/>
            <a:ext cx="273050" cy="394970"/>
          </a:xfrm>
          <a:prstGeom prst="line">
            <a:avLst/>
          </a:prstGeom>
        </p:spPr>
        <p:style>
          <a:lnRef idx="1">
            <a:schemeClr val="dk1"/>
          </a:lnRef>
          <a:fillRef idx="0">
            <a:schemeClr val="dk1"/>
          </a:fillRef>
          <a:effectRef idx="0">
            <a:schemeClr val="dk1"/>
          </a:effectRef>
          <a:fontRef idx="minor">
            <a:schemeClr val="tx1"/>
          </a:fontRef>
        </p:style>
      </p:cxnSp>
      <p:sp>
        <p:nvSpPr>
          <p:cNvPr id="5" name="Oval 4"/>
          <p:cNvSpPr/>
          <p:nvPr/>
        </p:nvSpPr>
        <p:spPr>
          <a:xfrm>
            <a:off x="8599805" y="3465830"/>
            <a:ext cx="381000" cy="3911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4" name="Straight Connector 13"/>
          <p:cNvCxnSpPr/>
          <p:nvPr/>
        </p:nvCxnSpPr>
        <p:spPr>
          <a:xfrm>
            <a:off x="2333625" y="3997960"/>
            <a:ext cx="873760" cy="54864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H="1">
            <a:off x="2242185" y="3957320"/>
            <a:ext cx="1026160" cy="67056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1166904348"/>
      </p:ext>
    </p:extLst>
  </p:cSld>
  <p:clrMapOvr>
    <a:masterClrMapping/>
  </p:clrMapOvr>
  <p:transition>
    <p:cut/>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139315" y="1506538"/>
            <a:ext cx="9144000" cy="2387600"/>
          </a:xfrm>
        </p:spPr>
        <p:txBody>
          <a:bodyPr/>
          <a:lstStyle/>
          <a:p>
            <a:r>
              <a:rPr lang="en-US"/>
              <a:t> </a:t>
            </a:r>
          </a:p>
        </p:txBody>
      </p:sp>
      <p:sp>
        <p:nvSpPr>
          <p:cNvPr id="7" name="Subtitle 6"/>
          <p:cNvSpPr>
            <a:spLocks noGrp="1"/>
          </p:cNvSpPr>
          <p:nvPr>
            <p:ph type="subTitle" idx="1"/>
          </p:nvPr>
        </p:nvSpPr>
        <p:spPr/>
        <p:txBody>
          <a:bodyPr/>
          <a:lstStyle/>
          <a:p>
            <a:r>
              <a:rPr lang="en-US"/>
              <a:t>   </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659B9B6F-D550-41FB-97A3-3F5EDBC6875D}" type="slidenum">
              <a:rPr lang="en-US" smtClean="0"/>
              <a:pPr/>
              <a:t>79</a:t>
            </a:fld>
            <a:endParaRPr lang="en-US"/>
          </a:p>
        </p:txBody>
      </p:sp>
      <p:sp>
        <p:nvSpPr>
          <p:cNvPr id="57" name="Oval 56"/>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58" name="Oval 57"/>
          <p:cNvSpPr/>
          <p:nvPr/>
        </p:nvSpPr>
        <p:spPr>
          <a:xfrm>
            <a:off x="7802880"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59" name="Oval 58"/>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0" name="Straight Connector 59"/>
          <p:cNvCxnSpPr>
            <a:stCxn id="57" idx="5"/>
            <a:endCxn id="59" idx="0"/>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61" name="Straight Connector 60"/>
          <p:cNvCxnSpPr>
            <a:stCxn id="57" idx="3"/>
            <a:endCxn id="58" idx="0"/>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sp>
        <p:nvSpPr>
          <p:cNvPr id="62" name="Oval 61"/>
          <p:cNvSpPr/>
          <p:nvPr/>
        </p:nvSpPr>
        <p:spPr>
          <a:xfrm>
            <a:off x="7114540" y="351028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63" name="Straight Connector 62"/>
          <p:cNvCxnSpPr>
            <a:stCxn id="59" idx="3"/>
          </p:cNvCxnSpPr>
          <p:nvPr/>
        </p:nvCxnSpPr>
        <p:spPr>
          <a:xfrm flipH="1">
            <a:off x="9756140" y="2915920"/>
            <a:ext cx="248920" cy="65405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a:stCxn id="58" idx="3"/>
            <a:endCxn id="62" idx="0"/>
          </p:cNvCxnSpPr>
          <p:nvPr/>
        </p:nvCxnSpPr>
        <p:spPr>
          <a:xfrm flipH="1">
            <a:off x="7458710" y="2915920"/>
            <a:ext cx="445135" cy="594360"/>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p:cNvCxnSpPr>
            <a:stCxn id="58" idx="5"/>
            <a:endCxn id="240" idx="0"/>
          </p:cNvCxnSpPr>
          <p:nvPr/>
        </p:nvCxnSpPr>
        <p:spPr>
          <a:xfrm>
            <a:off x="8390255" y="2915920"/>
            <a:ext cx="391160" cy="47879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68" name="Rectangle 67"/>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70" name="Straight Connector 69"/>
          <p:cNvCxnSpPr>
            <a:stCxn id="62" idx="5"/>
          </p:cNvCxnSpPr>
          <p:nvPr/>
        </p:nvCxnSpPr>
        <p:spPr>
          <a:xfrm>
            <a:off x="7701915" y="4029710"/>
            <a:ext cx="53975" cy="701040"/>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p:cNvCxnSpPr>
            <a:stCxn id="67" idx="4"/>
            <a:endCxn id="83" idx="0"/>
          </p:cNvCxnSpPr>
          <p:nvPr/>
        </p:nvCxnSpPr>
        <p:spPr>
          <a:xfrm flipH="1">
            <a:off x="10798810" y="4166870"/>
            <a:ext cx="176530" cy="506730"/>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p:cNvCxnSpPr>
            <a:stCxn id="67" idx="4"/>
            <a:endCxn id="68" idx="0"/>
          </p:cNvCxnSpPr>
          <p:nvPr/>
        </p:nvCxnSpPr>
        <p:spPr>
          <a:xfrm>
            <a:off x="10975340" y="4166870"/>
            <a:ext cx="730885" cy="56388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10491470" y="2915920"/>
            <a:ext cx="483870" cy="642620"/>
          </a:xfrm>
          <a:prstGeom prst="line">
            <a:avLst/>
          </a:prstGeom>
        </p:spPr>
        <p:style>
          <a:lnRef idx="1">
            <a:schemeClr val="dk1"/>
          </a:lnRef>
          <a:fillRef idx="0">
            <a:schemeClr val="dk1"/>
          </a:fillRef>
          <a:effectRef idx="0">
            <a:schemeClr val="dk1"/>
          </a:effectRef>
          <a:fontRef idx="minor">
            <a:schemeClr val="tx1"/>
          </a:fontRef>
        </p:style>
      </p:cxnSp>
      <p:sp>
        <p:nvSpPr>
          <p:cNvPr id="75" name="Rectangle 74"/>
          <p:cNvSpPr/>
          <p:nvPr/>
        </p:nvSpPr>
        <p:spPr>
          <a:xfrm>
            <a:off x="74053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0" name="Oval 79"/>
          <p:cNvSpPr/>
          <p:nvPr/>
        </p:nvSpPr>
        <p:spPr>
          <a:xfrm flipH="1">
            <a:off x="9495790" y="355854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a:endCxn id="84" idx="0"/>
          </p:cNvCxnSpPr>
          <p:nvPr/>
        </p:nvCxnSpPr>
        <p:spPr>
          <a:xfrm flipH="1">
            <a:off x="9347835" y="4166870"/>
            <a:ext cx="455295" cy="49085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a:stCxn id="80" idx="4"/>
            <a:endCxn id="87" idx="0"/>
          </p:cNvCxnSpPr>
          <p:nvPr/>
        </p:nvCxnSpPr>
        <p:spPr>
          <a:xfrm>
            <a:off x="9803130" y="4166870"/>
            <a:ext cx="226060" cy="606425"/>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9098280" y="465772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5" name="Rectangle 84"/>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8" name="Straight Connector 87"/>
          <p:cNvCxnSpPr>
            <a:endCxn id="85" idx="0"/>
          </p:cNvCxnSpPr>
          <p:nvPr/>
        </p:nvCxnSpPr>
        <p:spPr>
          <a:xfrm>
            <a:off x="10991850" y="524383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9" name="Straight Connector 88"/>
          <p:cNvCxnSpPr>
            <a:stCxn id="83" idx="4"/>
            <a:endCxn id="86"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2421890" y="3244850"/>
            <a:ext cx="4310380" cy="368300"/>
          </a:xfrm>
          <a:prstGeom prst="rect">
            <a:avLst/>
          </a:prstGeom>
          <a:noFill/>
        </p:spPr>
        <p:txBody>
          <a:bodyPr wrap="square" rtlCol="0" anchor="t">
            <a:spAutoFit/>
          </a:bodyPr>
          <a:lstStyle/>
          <a:p>
            <a:pPr algn="l"/>
            <a:r>
              <a:rPr lang="en-US"/>
              <a:t>case 6</a:t>
            </a:r>
          </a:p>
        </p:txBody>
      </p:sp>
      <p:sp>
        <p:nvSpPr>
          <p:cNvPr id="239" name="Right Arrow 238"/>
          <p:cNvSpPr/>
          <p:nvPr/>
        </p:nvSpPr>
        <p:spPr>
          <a:xfrm>
            <a:off x="1767840" y="3602355"/>
            <a:ext cx="2174240" cy="193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p:cNvSpPr/>
          <p:nvPr/>
        </p:nvSpPr>
        <p:spPr>
          <a:xfrm>
            <a:off x="8437245" y="339471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241" name="Rectangle 240"/>
          <p:cNvSpPr/>
          <p:nvPr/>
        </p:nvSpPr>
        <p:spPr>
          <a:xfrm>
            <a:off x="6616065" y="47498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42" name="Rectangle 241"/>
          <p:cNvSpPr/>
          <p:nvPr/>
        </p:nvSpPr>
        <p:spPr>
          <a:xfrm>
            <a:off x="8530590" y="4310380"/>
            <a:ext cx="50165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43" name="Rectangle 242"/>
          <p:cNvSpPr/>
          <p:nvPr/>
        </p:nvSpPr>
        <p:spPr>
          <a:xfrm>
            <a:off x="7938770" y="43103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4" name="Straight Connector 243"/>
          <p:cNvCxnSpPr>
            <a:stCxn id="62" idx="4"/>
            <a:endCxn id="241" idx="0"/>
          </p:cNvCxnSpPr>
          <p:nvPr/>
        </p:nvCxnSpPr>
        <p:spPr>
          <a:xfrm flipH="1">
            <a:off x="6865620" y="4118610"/>
            <a:ext cx="593090" cy="631190"/>
          </a:xfrm>
          <a:prstGeom prst="line">
            <a:avLst/>
          </a:prstGeom>
        </p:spPr>
        <p:style>
          <a:lnRef idx="1">
            <a:schemeClr val="dk1"/>
          </a:lnRef>
          <a:fillRef idx="0">
            <a:schemeClr val="dk1"/>
          </a:fillRef>
          <a:effectRef idx="0">
            <a:schemeClr val="dk1"/>
          </a:effectRef>
          <a:fontRef idx="minor">
            <a:schemeClr val="tx1"/>
          </a:fontRef>
        </p:style>
      </p:cxnSp>
      <p:cxnSp>
        <p:nvCxnSpPr>
          <p:cNvPr id="245" name="Straight Connector 244"/>
          <p:cNvCxnSpPr>
            <a:stCxn id="240" idx="3"/>
            <a:endCxn id="243" idx="0"/>
          </p:cNvCxnSpPr>
          <p:nvPr/>
        </p:nvCxnSpPr>
        <p:spPr>
          <a:xfrm flipH="1">
            <a:off x="8188325" y="3914140"/>
            <a:ext cx="349885" cy="396240"/>
          </a:xfrm>
          <a:prstGeom prst="line">
            <a:avLst/>
          </a:prstGeom>
        </p:spPr>
        <p:style>
          <a:lnRef idx="1">
            <a:schemeClr val="dk1"/>
          </a:lnRef>
          <a:fillRef idx="0">
            <a:schemeClr val="dk1"/>
          </a:fillRef>
          <a:effectRef idx="0">
            <a:schemeClr val="dk1"/>
          </a:effectRef>
          <a:fontRef idx="minor">
            <a:schemeClr val="tx1"/>
          </a:fontRef>
        </p:style>
      </p:cxnSp>
      <p:cxnSp>
        <p:nvCxnSpPr>
          <p:cNvPr id="246" name="Straight Connector 245"/>
          <p:cNvCxnSpPr>
            <a:stCxn id="240" idx="4"/>
            <a:endCxn id="242" idx="0"/>
          </p:cNvCxnSpPr>
          <p:nvPr/>
        </p:nvCxnSpPr>
        <p:spPr>
          <a:xfrm>
            <a:off x="8781415" y="4003040"/>
            <a:ext cx="0" cy="3073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347988703"/>
      </p:ext>
    </p:extLst>
  </p:cSld>
  <p:clrMapOvr>
    <a:masterClrMapping/>
  </p:clrMapOvr>
  <p:transition>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2"/>
          <p:cNvSpPr>
            <a:spLocks noGrp="1" noChangeArrowheads="1"/>
          </p:cNvSpPr>
          <p:nvPr>
            <p:ph type="title"/>
          </p:nvPr>
        </p:nvSpPr>
        <p:spPr/>
        <p:txBody>
          <a:bodyPr>
            <a:normAutofit/>
          </a:bodyPr>
          <a:lstStyle/>
          <a:p>
            <a:r>
              <a:rPr lang="en-US" dirty="0"/>
              <a:t>Deletion </a:t>
            </a:r>
            <a:r>
              <a:rPr lang="en-US" dirty="0" smtClean="0"/>
              <a:t>- One </a:t>
            </a:r>
            <a:r>
              <a:rPr lang="en-US" dirty="0"/>
              <a:t>Child </a:t>
            </a:r>
            <a:r>
              <a:rPr lang="en-US" dirty="0" smtClean="0"/>
              <a:t>Case</a:t>
            </a:r>
            <a:endParaRPr lang="en-US" dirty="0"/>
          </a:p>
        </p:txBody>
      </p:sp>
      <p:sp>
        <p:nvSpPr>
          <p:cNvPr id="268291" name="Oval 3"/>
          <p:cNvSpPr>
            <a:spLocks noChangeAspect="1" noChangeArrowheads="1"/>
          </p:cNvSpPr>
          <p:nvPr/>
        </p:nvSpPr>
        <p:spPr bwMode="auto">
          <a:xfrm>
            <a:off x="75438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20</a:t>
            </a:r>
          </a:p>
        </p:txBody>
      </p:sp>
      <p:sp>
        <p:nvSpPr>
          <p:cNvPr id="268292" name="Oval 4"/>
          <p:cNvSpPr>
            <a:spLocks noChangeAspect="1" noChangeArrowheads="1"/>
          </p:cNvSpPr>
          <p:nvPr/>
        </p:nvSpPr>
        <p:spPr bwMode="auto">
          <a:xfrm>
            <a:off x="54102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9</a:t>
            </a:r>
          </a:p>
        </p:txBody>
      </p:sp>
      <p:sp>
        <p:nvSpPr>
          <p:cNvPr id="268293" name="Oval 5"/>
          <p:cNvSpPr>
            <a:spLocks noChangeAspect="1" noChangeArrowheads="1"/>
          </p:cNvSpPr>
          <p:nvPr/>
        </p:nvSpPr>
        <p:spPr bwMode="auto">
          <a:xfrm>
            <a:off x="4343400" y="3683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a:t>
            </a:r>
          </a:p>
        </p:txBody>
      </p:sp>
      <p:sp>
        <p:nvSpPr>
          <p:cNvPr id="268294" name="Oval 6"/>
          <p:cNvSpPr>
            <a:spLocks noChangeAspect="1" noChangeArrowheads="1"/>
          </p:cNvSpPr>
          <p:nvPr/>
        </p:nvSpPr>
        <p:spPr bwMode="auto">
          <a:xfrm>
            <a:off x="7010400" y="2794000"/>
            <a:ext cx="381000" cy="381000"/>
          </a:xfrm>
          <a:prstGeom prst="ellipse">
            <a:avLst/>
          </a:prstGeom>
          <a:noFill/>
          <a:ln w="381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solidFill>
                  <a:srgbClr val="FF0000"/>
                </a:solidFill>
                <a:latin typeface="Times New Roman" panose="02020603050405020304" pitchFamily="18" charset="0"/>
              </a:rPr>
              <a:t>15</a:t>
            </a:r>
          </a:p>
        </p:txBody>
      </p:sp>
      <p:sp>
        <p:nvSpPr>
          <p:cNvPr id="268295" name="Oval 7"/>
          <p:cNvSpPr>
            <a:spLocks noChangeAspect="1" noChangeArrowheads="1"/>
          </p:cNvSpPr>
          <p:nvPr/>
        </p:nvSpPr>
        <p:spPr bwMode="auto">
          <a:xfrm>
            <a:off x="4876800" y="2794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5</a:t>
            </a:r>
          </a:p>
        </p:txBody>
      </p:sp>
      <p:sp>
        <p:nvSpPr>
          <p:cNvPr id="268296" name="Oval 8"/>
          <p:cNvSpPr>
            <a:spLocks noChangeAspect="1" noChangeArrowheads="1"/>
          </p:cNvSpPr>
          <p:nvPr/>
        </p:nvSpPr>
        <p:spPr bwMode="auto">
          <a:xfrm>
            <a:off x="5943600" y="1905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10</a:t>
            </a:r>
          </a:p>
        </p:txBody>
      </p:sp>
      <p:cxnSp>
        <p:nvCxnSpPr>
          <p:cNvPr id="268297" name="AutoShape 9"/>
          <p:cNvCxnSpPr>
            <a:cxnSpLocks noChangeShapeType="1"/>
            <a:stCxn id="268296" idx="3"/>
            <a:endCxn id="268295" idx="0"/>
          </p:cNvCxnSpPr>
          <p:nvPr/>
        </p:nvCxnSpPr>
        <p:spPr bwMode="auto">
          <a:xfrm flipH="1">
            <a:off x="5067301" y="2249488"/>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8298" name="AutoShape 10"/>
          <p:cNvCxnSpPr>
            <a:cxnSpLocks noChangeShapeType="1"/>
            <a:stCxn id="268296" idx="5"/>
            <a:endCxn id="268294" idx="0"/>
          </p:cNvCxnSpPr>
          <p:nvPr/>
        </p:nvCxnSpPr>
        <p:spPr bwMode="auto">
          <a:xfrm>
            <a:off x="6269038" y="2249488"/>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8299" name="AutoShape 11"/>
          <p:cNvCxnSpPr>
            <a:cxnSpLocks noChangeShapeType="1"/>
            <a:stCxn id="268294" idx="5"/>
            <a:endCxn id="268291" idx="0"/>
          </p:cNvCxnSpPr>
          <p:nvPr/>
        </p:nvCxnSpPr>
        <p:spPr bwMode="auto">
          <a:xfrm>
            <a:off x="7335838" y="31384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8300" name="AutoShape 12"/>
          <p:cNvCxnSpPr>
            <a:cxnSpLocks noChangeShapeType="1"/>
            <a:stCxn id="268295" idx="3"/>
            <a:endCxn id="268293" idx="0"/>
          </p:cNvCxnSpPr>
          <p:nvPr/>
        </p:nvCxnSpPr>
        <p:spPr bwMode="auto">
          <a:xfrm flipH="1">
            <a:off x="4533901" y="31384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68301" name="AutoShape 13"/>
          <p:cNvCxnSpPr>
            <a:cxnSpLocks noChangeShapeType="1"/>
            <a:stCxn id="268295" idx="5"/>
            <a:endCxn id="268292" idx="0"/>
          </p:cNvCxnSpPr>
          <p:nvPr/>
        </p:nvCxnSpPr>
        <p:spPr bwMode="auto">
          <a:xfrm>
            <a:off x="5202238" y="31384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8302" name="Oval 14"/>
          <p:cNvSpPr>
            <a:spLocks noChangeAspect="1" noChangeArrowheads="1"/>
          </p:cNvSpPr>
          <p:nvPr/>
        </p:nvSpPr>
        <p:spPr bwMode="auto">
          <a:xfrm>
            <a:off x="7810500" y="4572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30</a:t>
            </a:r>
          </a:p>
        </p:txBody>
      </p:sp>
      <p:cxnSp>
        <p:nvCxnSpPr>
          <p:cNvPr id="268303" name="AutoShape 15"/>
          <p:cNvCxnSpPr>
            <a:cxnSpLocks noChangeShapeType="1"/>
            <a:stCxn id="268291" idx="5"/>
            <a:endCxn id="268302" idx="0"/>
          </p:cNvCxnSpPr>
          <p:nvPr/>
        </p:nvCxnSpPr>
        <p:spPr bwMode="auto">
          <a:xfrm>
            <a:off x="7869238" y="4027488"/>
            <a:ext cx="1317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8304" name="Oval 16"/>
          <p:cNvSpPr>
            <a:spLocks noChangeAspect="1" noChangeArrowheads="1"/>
          </p:cNvSpPr>
          <p:nvPr/>
        </p:nvSpPr>
        <p:spPr bwMode="auto">
          <a:xfrm>
            <a:off x="5143500" y="45720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7</a:t>
            </a:r>
          </a:p>
        </p:txBody>
      </p:sp>
      <p:cxnSp>
        <p:nvCxnSpPr>
          <p:cNvPr id="268305" name="AutoShape 17"/>
          <p:cNvCxnSpPr>
            <a:cxnSpLocks noChangeShapeType="1"/>
            <a:stCxn id="268292" idx="3"/>
            <a:endCxn id="268304" idx="0"/>
          </p:cNvCxnSpPr>
          <p:nvPr/>
        </p:nvCxnSpPr>
        <p:spPr bwMode="auto">
          <a:xfrm flipH="1">
            <a:off x="5334001" y="4027488"/>
            <a:ext cx="1317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268306" name="Text Box 18"/>
          <p:cNvSpPr txBox="1">
            <a:spLocks noChangeArrowheads="1"/>
          </p:cNvSpPr>
          <p:nvPr/>
        </p:nvSpPr>
        <p:spPr bwMode="auto">
          <a:xfrm>
            <a:off x="2476500" y="1905000"/>
            <a:ext cx="14859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anose="02020603050405020304" pitchFamily="18" charset="0"/>
              </a:rPr>
              <a:t>Delete(</a:t>
            </a:r>
            <a:r>
              <a:rPr lang="en-US" sz="2400">
                <a:solidFill>
                  <a:srgbClr val="FF0000"/>
                </a:solidFill>
                <a:latin typeface="Times New Roman" panose="02020603050405020304" pitchFamily="18" charset="0"/>
              </a:rPr>
              <a:t>15</a:t>
            </a:r>
            <a:r>
              <a:rPr lang="en-US" sz="2400">
                <a:latin typeface="Times New Roman" panose="02020603050405020304" pitchFamily="18" charset="0"/>
              </a:rPr>
              <a:t>)</a:t>
            </a:r>
          </a:p>
        </p:txBody>
      </p:sp>
      <p:sp>
        <p:nvSpPr>
          <p:cNvPr id="2" name="TextBox 1"/>
          <p:cNvSpPr txBox="1"/>
          <p:nvPr/>
        </p:nvSpPr>
        <p:spPr>
          <a:xfrm>
            <a:off x="1145219" y="2794000"/>
            <a:ext cx="2817181" cy="1200329"/>
          </a:xfrm>
          <a:prstGeom prst="rect">
            <a:avLst/>
          </a:prstGeom>
          <a:noFill/>
        </p:spPr>
        <p:txBody>
          <a:bodyPr wrap="square" rtlCol="0">
            <a:spAutoFit/>
          </a:bodyPr>
          <a:lstStyle/>
          <a:p>
            <a:pPr algn="just"/>
            <a:r>
              <a:rPr lang="en-US" b="1" dirty="0" smtClean="0"/>
              <a:t>Procedure:</a:t>
            </a:r>
          </a:p>
          <a:p>
            <a:pPr algn="just"/>
            <a:r>
              <a:rPr lang="en-US" dirty="0" smtClean="0"/>
              <a:t>Append the child of deleted node to parent node and then delete</a:t>
            </a:r>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50DE8771-3B84-4C4F-A500-BE10BE4A7570}" type="slidenum">
              <a:rPr lang="en-US" smtClean="0"/>
              <a:pPr/>
              <a:t>8</a:t>
            </a:fld>
            <a:endParaRPr lang="en-US"/>
          </a:p>
        </p:txBody>
      </p:sp>
    </p:spTree>
    <p:extLst>
      <p:ext uri="{BB962C8B-B14F-4D97-AF65-F5344CB8AC3E}">
        <p14:creationId xmlns:p14="http://schemas.microsoft.com/office/powerpoint/2010/main" xmlns="" val="206798449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139315" y="358140"/>
            <a:ext cx="9144000" cy="397510"/>
          </a:xfrm>
        </p:spPr>
        <p:txBody>
          <a:bodyPr>
            <a:normAutofit fontScale="90000"/>
          </a:bodyPr>
          <a:lstStyle/>
          <a:p>
            <a:pPr algn="ctr"/>
            <a:r>
              <a:rPr lang="en-US" dirty="0"/>
              <a:t>DELETION </a:t>
            </a:r>
          </a:p>
        </p:txBody>
      </p:sp>
      <p:sp>
        <p:nvSpPr>
          <p:cNvPr id="7" name="Subtitle 6"/>
          <p:cNvSpPr>
            <a:spLocks noGrp="1"/>
          </p:cNvSpPr>
          <p:nvPr>
            <p:ph type="subTitle" idx="1"/>
          </p:nvPr>
        </p:nvSpPr>
        <p:spPr/>
        <p:txBody>
          <a:bodyPr/>
          <a:lstStyle/>
          <a:p>
            <a:r>
              <a:rPr lang="en-US"/>
              <a:t>   </a:t>
            </a:r>
          </a:p>
        </p:txBody>
      </p:sp>
      <p:sp>
        <p:nvSpPr>
          <p:cNvPr id="16" name="Footer Placeholder 15"/>
          <p:cNvSpPr>
            <a:spLocks noGrp="1"/>
          </p:cNvSpPr>
          <p:nvPr>
            <p:ph type="ftr" sz="quarter" idx="11"/>
          </p:nvPr>
        </p:nvSpPr>
        <p:spPr/>
        <p:txBody>
          <a:bodyPr/>
          <a:lstStyle/>
          <a:p>
            <a:r>
              <a:rPr lang="en-US" smtClean="0"/>
              <a:t>Data Structures-T.Anil Kumar</a:t>
            </a:r>
            <a:endParaRPr lang="en-US"/>
          </a:p>
        </p:txBody>
      </p:sp>
      <p:sp>
        <p:nvSpPr>
          <p:cNvPr id="19" name="Slide Number Placeholder 18"/>
          <p:cNvSpPr>
            <a:spLocks noGrp="1"/>
          </p:cNvSpPr>
          <p:nvPr>
            <p:ph type="sldNum" sz="quarter" idx="12"/>
          </p:nvPr>
        </p:nvSpPr>
        <p:spPr/>
        <p:txBody>
          <a:bodyPr/>
          <a:lstStyle/>
          <a:p>
            <a:fld id="{659B9B6F-D550-41FB-97A3-3F5EDBC6875D}" type="slidenum">
              <a:rPr lang="en-US" smtClean="0"/>
              <a:pPr/>
              <a:t>80</a:t>
            </a:fld>
            <a:endParaRPr lang="en-US"/>
          </a:p>
        </p:txBody>
      </p:sp>
      <p:sp>
        <p:nvSpPr>
          <p:cNvPr id="57" name="Oval 56"/>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58" name="Oval 57"/>
          <p:cNvSpPr/>
          <p:nvPr/>
        </p:nvSpPr>
        <p:spPr>
          <a:xfrm>
            <a:off x="7802880"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0" name="Straight Connector 59"/>
          <p:cNvCxnSpPr>
            <a:stCxn id="57" idx="5"/>
            <a:endCxn id="59" idx="0"/>
          </p:cNvCxnSpPr>
          <p:nvPr/>
        </p:nvCxnSpPr>
        <p:spPr>
          <a:xfrm>
            <a:off x="9495790" y="1764030"/>
            <a:ext cx="752475" cy="632460"/>
          </a:xfrm>
          <a:prstGeom prst="line">
            <a:avLst/>
          </a:prstGeom>
        </p:spPr>
        <p:style>
          <a:lnRef idx="2">
            <a:schemeClr val="dk1"/>
          </a:lnRef>
          <a:fillRef idx="0">
            <a:schemeClr val="dk1"/>
          </a:fillRef>
          <a:effectRef idx="1">
            <a:schemeClr val="dk1"/>
          </a:effectRef>
          <a:fontRef idx="minor">
            <a:schemeClr val="tx1"/>
          </a:fontRef>
        </p:style>
      </p:cxnSp>
      <p:cxnSp>
        <p:nvCxnSpPr>
          <p:cNvPr id="61" name="Straight Connector 60"/>
          <p:cNvCxnSpPr>
            <a:stCxn id="57" idx="3"/>
            <a:endCxn id="58" idx="0"/>
          </p:cNvCxnSpPr>
          <p:nvPr/>
        </p:nvCxnSpPr>
        <p:spPr>
          <a:xfrm flipH="1">
            <a:off x="8147050" y="1764030"/>
            <a:ext cx="862330" cy="632460"/>
          </a:xfrm>
          <a:prstGeom prst="line">
            <a:avLst/>
          </a:prstGeom>
        </p:spPr>
        <p:style>
          <a:lnRef idx="2">
            <a:schemeClr val="dk1"/>
          </a:lnRef>
          <a:fillRef idx="0">
            <a:schemeClr val="dk1"/>
          </a:fillRef>
          <a:effectRef idx="1">
            <a:schemeClr val="dk1"/>
          </a:effectRef>
          <a:fontRef idx="minor">
            <a:schemeClr val="tx1"/>
          </a:fontRef>
        </p:style>
      </p:cxnSp>
      <p:cxnSp>
        <p:nvCxnSpPr>
          <p:cNvPr id="63" name="Straight Connector 62"/>
          <p:cNvCxnSpPr>
            <a:stCxn id="59" idx="3"/>
          </p:cNvCxnSpPr>
          <p:nvPr/>
        </p:nvCxnSpPr>
        <p:spPr>
          <a:xfrm flipH="1">
            <a:off x="9756140" y="2915920"/>
            <a:ext cx="248920" cy="65405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a:stCxn id="58" idx="3"/>
          </p:cNvCxnSpPr>
          <p:nvPr/>
        </p:nvCxnSpPr>
        <p:spPr>
          <a:xfrm flipH="1">
            <a:off x="7458710" y="2915920"/>
            <a:ext cx="445135" cy="594360"/>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p:cNvCxnSpPr>
            <a:stCxn id="58" idx="5"/>
            <a:endCxn id="240" idx="0"/>
          </p:cNvCxnSpPr>
          <p:nvPr/>
        </p:nvCxnSpPr>
        <p:spPr>
          <a:xfrm>
            <a:off x="8390255" y="2915920"/>
            <a:ext cx="391160" cy="47879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68" name="Rectangle 67"/>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71" name="Straight Connector 70"/>
          <p:cNvCxnSpPr>
            <a:stCxn id="67" idx="4"/>
            <a:endCxn id="83" idx="0"/>
          </p:cNvCxnSpPr>
          <p:nvPr/>
        </p:nvCxnSpPr>
        <p:spPr>
          <a:xfrm flipH="1">
            <a:off x="10798810" y="4166870"/>
            <a:ext cx="176530" cy="506730"/>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p:cNvCxnSpPr>
            <a:stCxn id="67" idx="4"/>
            <a:endCxn id="68" idx="0"/>
          </p:cNvCxnSpPr>
          <p:nvPr/>
        </p:nvCxnSpPr>
        <p:spPr>
          <a:xfrm>
            <a:off x="10975340" y="4166870"/>
            <a:ext cx="730885" cy="56388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10491470" y="2915920"/>
            <a:ext cx="483870" cy="642620"/>
          </a:xfrm>
          <a:prstGeom prst="line">
            <a:avLst/>
          </a:prstGeom>
        </p:spPr>
        <p:style>
          <a:lnRef idx="1">
            <a:schemeClr val="dk1"/>
          </a:lnRef>
          <a:fillRef idx="0">
            <a:schemeClr val="dk1"/>
          </a:fillRef>
          <a:effectRef idx="0">
            <a:schemeClr val="dk1"/>
          </a:effectRef>
          <a:fontRef idx="minor">
            <a:schemeClr val="tx1"/>
          </a:fontRef>
        </p:style>
      </p:cxnSp>
      <p:sp>
        <p:nvSpPr>
          <p:cNvPr id="80" name="Oval 79"/>
          <p:cNvSpPr/>
          <p:nvPr/>
        </p:nvSpPr>
        <p:spPr>
          <a:xfrm flipH="1">
            <a:off x="9495790" y="355854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a:endCxn id="84" idx="0"/>
          </p:cNvCxnSpPr>
          <p:nvPr/>
        </p:nvCxnSpPr>
        <p:spPr>
          <a:xfrm flipH="1">
            <a:off x="9347835" y="4166870"/>
            <a:ext cx="455295" cy="49085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a:stCxn id="80" idx="4"/>
            <a:endCxn id="87" idx="0"/>
          </p:cNvCxnSpPr>
          <p:nvPr/>
        </p:nvCxnSpPr>
        <p:spPr>
          <a:xfrm>
            <a:off x="9803130" y="4166870"/>
            <a:ext cx="226060" cy="606425"/>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9098280" y="465772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5" name="Rectangle 84"/>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8" name="Straight Connector 87"/>
          <p:cNvCxnSpPr>
            <a:endCxn id="85" idx="0"/>
          </p:cNvCxnSpPr>
          <p:nvPr/>
        </p:nvCxnSpPr>
        <p:spPr>
          <a:xfrm>
            <a:off x="10991850" y="5243830"/>
            <a:ext cx="775335" cy="323850"/>
          </a:xfrm>
          <a:prstGeom prst="line">
            <a:avLst/>
          </a:prstGeom>
        </p:spPr>
        <p:style>
          <a:lnRef idx="1">
            <a:schemeClr val="dk1"/>
          </a:lnRef>
          <a:fillRef idx="0">
            <a:schemeClr val="dk1"/>
          </a:fillRef>
          <a:effectRef idx="0">
            <a:schemeClr val="dk1"/>
          </a:effectRef>
          <a:fontRef idx="minor">
            <a:schemeClr val="tx1"/>
          </a:fontRef>
        </p:style>
      </p:cxnSp>
      <p:cxnSp>
        <p:nvCxnSpPr>
          <p:cNvPr id="89" name="Straight Connector 88"/>
          <p:cNvCxnSpPr>
            <a:stCxn id="83" idx="4"/>
            <a:endCxn id="86"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4709795" y="2890520"/>
            <a:ext cx="1807845" cy="368300"/>
          </a:xfrm>
          <a:prstGeom prst="rect">
            <a:avLst/>
          </a:prstGeom>
          <a:noFill/>
        </p:spPr>
        <p:txBody>
          <a:bodyPr wrap="square" rtlCol="0" anchor="t">
            <a:spAutoFit/>
          </a:bodyPr>
          <a:lstStyle/>
          <a:p>
            <a:pPr algn="l"/>
            <a:r>
              <a:rPr lang="en-US"/>
              <a:t> deleting  32 </a:t>
            </a:r>
          </a:p>
        </p:txBody>
      </p:sp>
      <p:sp>
        <p:nvSpPr>
          <p:cNvPr id="239" name="Right Arrow 238"/>
          <p:cNvSpPr/>
          <p:nvPr/>
        </p:nvSpPr>
        <p:spPr>
          <a:xfrm>
            <a:off x="4644390" y="3241040"/>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p:cNvSpPr/>
          <p:nvPr/>
        </p:nvSpPr>
        <p:spPr>
          <a:xfrm>
            <a:off x="8437245" y="339471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242" name="Rectangle 241"/>
          <p:cNvSpPr/>
          <p:nvPr/>
        </p:nvSpPr>
        <p:spPr>
          <a:xfrm>
            <a:off x="8530590" y="4310380"/>
            <a:ext cx="50165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43" name="Rectangle 242"/>
          <p:cNvSpPr/>
          <p:nvPr/>
        </p:nvSpPr>
        <p:spPr>
          <a:xfrm>
            <a:off x="7938770" y="43103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45" name="Straight Connector 244"/>
          <p:cNvCxnSpPr>
            <a:stCxn id="240" idx="3"/>
            <a:endCxn id="243" idx="0"/>
          </p:cNvCxnSpPr>
          <p:nvPr/>
        </p:nvCxnSpPr>
        <p:spPr>
          <a:xfrm flipH="1">
            <a:off x="8188325" y="3914140"/>
            <a:ext cx="349885" cy="396240"/>
          </a:xfrm>
          <a:prstGeom prst="line">
            <a:avLst/>
          </a:prstGeom>
        </p:spPr>
        <p:style>
          <a:lnRef idx="1">
            <a:schemeClr val="dk1"/>
          </a:lnRef>
          <a:fillRef idx="0">
            <a:schemeClr val="dk1"/>
          </a:fillRef>
          <a:effectRef idx="0">
            <a:schemeClr val="dk1"/>
          </a:effectRef>
          <a:fontRef idx="minor">
            <a:schemeClr val="tx1"/>
          </a:fontRef>
        </p:style>
      </p:cxnSp>
      <p:cxnSp>
        <p:nvCxnSpPr>
          <p:cNvPr id="246" name="Straight Connector 245"/>
          <p:cNvCxnSpPr>
            <a:stCxn id="240" idx="4"/>
            <a:endCxn id="242" idx="0"/>
          </p:cNvCxnSpPr>
          <p:nvPr/>
        </p:nvCxnSpPr>
        <p:spPr>
          <a:xfrm>
            <a:off x="8781415" y="4003040"/>
            <a:ext cx="0" cy="307340"/>
          </a:xfrm>
          <a:prstGeom prst="line">
            <a:avLst/>
          </a:prstGeom>
        </p:spPr>
        <p:style>
          <a:lnRef idx="2">
            <a:schemeClr val="dk1"/>
          </a:lnRef>
          <a:fillRef idx="0">
            <a:schemeClr val="dk1"/>
          </a:fillRef>
          <a:effectRef idx="1">
            <a:schemeClr val="dk1"/>
          </a:effectRef>
          <a:fontRef idx="minor">
            <a:schemeClr val="tx1"/>
          </a:fontRef>
        </p:style>
      </p:cxnSp>
      <p:sp>
        <p:nvSpPr>
          <p:cNvPr id="2" name="Oval 1"/>
          <p:cNvSpPr/>
          <p:nvPr/>
        </p:nvSpPr>
        <p:spPr>
          <a:xfrm>
            <a:off x="7101840" y="3474720"/>
            <a:ext cx="751840" cy="69088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 name="Oval 2"/>
          <p:cNvSpPr/>
          <p:nvPr/>
        </p:nvSpPr>
        <p:spPr>
          <a:xfrm>
            <a:off x="7254240" y="3622040"/>
            <a:ext cx="447040" cy="39624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076450" y="28663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32</a:t>
            </a:r>
          </a:p>
        </p:txBody>
      </p: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19" name="Oval 118"/>
          <p:cNvSpPr/>
          <p:nvPr/>
        </p:nvSpPr>
        <p:spPr>
          <a:xfrm>
            <a:off x="1109980" y="396557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121" name="Straight Connector 120"/>
          <p:cNvCxnSpPr/>
          <p:nvPr/>
        </p:nvCxnSpPr>
        <p:spPr>
          <a:xfrm flipH="1">
            <a:off x="695325" y="4577080"/>
            <a:ext cx="642620" cy="680720"/>
          </a:xfrm>
          <a:prstGeom prst="line">
            <a:avLst/>
          </a:prstGeom>
        </p:spPr>
        <p:style>
          <a:lnRef idx="1">
            <a:schemeClr val="dk1"/>
          </a:lnRef>
          <a:fillRef idx="0">
            <a:schemeClr val="dk1"/>
          </a:fillRef>
          <a:effectRef idx="0">
            <a:schemeClr val="dk1"/>
          </a:effectRef>
          <a:fontRef idx="minor">
            <a:schemeClr val="tx1"/>
          </a:fontRef>
        </p:style>
      </p:cxnSp>
      <p:sp>
        <p:nvSpPr>
          <p:cNvPr id="124" name="Oval 123"/>
          <p:cNvSpPr/>
          <p:nvPr/>
        </p:nvSpPr>
        <p:spPr>
          <a:xfrm>
            <a:off x="2420620" y="3965575"/>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p:cNvCxnSpPr>
            <a:stCxn id="119" idx="4"/>
          </p:cNvCxnSpPr>
          <p:nvPr/>
        </p:nvCxnSpPr>
        <p:spPr>
          <a:xfrm>
            <a:off x="1454150" y="4573905"/>
            <a:ext cx="214630" cy="50165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a:endCxn id="119" idx="0"/>
          </p:cNvCxnSpPr>
          <p:nvPr/>
        </p:nvCxnSpPr>
        <p:spPr>
          <a:xfrm flipH="1">
            <a:off x="1454150" y="3385820"/>
            <a:ext cx="723265" cy="579755"/>
          </a:xfrm>
          <a:prstGeom prst="line">
            <a:avLst/>
          </a:prstGeom>
        </p:spPr>
        <p:style>
          <a:lnRef idx="1">
            <a:schemeClr val="dk1"/>
          </a:lnRef>
          <a:fillRef idx="0">
            <a:schemeClr val="dk1"/>
          </a:fillRef>
          <a:effectRef idx="0">
            <a:schemeClr val="dk1"/>
          </a:effectRef>
          <a:fontRef idx="minor">
            <a:schemeClr val="tx1"/>
          </a:fontRef>
        </p:style>
      </p:cxnSp>
      <p:sp>
        <p:nvSpPr>
          <p:cNvPr id="152" name="Rectangle 151"/>
          <p:cNvSpPr/>
          <p:nvPr/>
        </p:nvSpPr>
        <p:spPr>
          <a:xfrm>
            <a:off x="1337945" y="5075555"/>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7" name="Straight Connector 296"/>
          <p:cNvCxnSpPr>
            <a:stCxn id="104" idx="3"/>
            <a:endCxn id="107" idx="0"/>
          </p:cNvCxnSpPr>
          <p:nvPr/>
        </p:nvCxnSpPr>
        <p:spPr>
          <a:xfrm flipH="1">
            <a:off x="2420620" y="2294255"/>
            <a:ext cx="681355" cy="57213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420620" y="3474720"/>
            <a:ext cx="344170" cy="490855"/>
          </a:xfrm>
          <a:prstGeom prst="line">
            <a:avLst/>
          </a:prstGeom>
        </p:spPr>
        <p:style>
          <a:lnRef idx="1">
            <a:schemeClr val="dk1"/>
          </a:lnRef>
          <a:fillRef idx="0">
            <a:schemeClr val="dk1"/>
          </a:fillRef>
          <a:effectRef idx="0">
            <a:schemeClr val="dk1"/>
          </a:effectRef>
          <a:fontRef idx="minor">
            <a:schemeClr val="tx1"/>
          </a:fontRef>
        </p:style>
      </p:cxnSp>
      <p:sp>
        <p:nvSpPr>
          <p:cNvPr id="305" name="Rectangle 304"/>
          <p:cNvSpPr/>
          <p:nvPr/>
        </p:nvSpPr>
        <p:spPr>
          <a:xfrm>
            <a:off x="481965" y="520128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 name="Oval 4"/>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9" name="Straight Connector 8"/>
          <p:cNvCxnSpPr>
            <a:stCxn id="5"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7" name="Oval 16"/>
          <p:cNvSpPr/>
          <p:nvPr/>
        </p:nvSpPr>
        <p:spPr>
          <a:xfrm flipH="1">
            <a:off x="4759325"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18" name="Rectangle 17"/>
          <p:cNvSpPr/>
          <p:nvPr/>
        </p:nvSpPr>
        <p:spPr>
          <a:xfrm>
            <a:off x="4084320" y="51587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0" name="Rectangle 29"/>
          <p:cNvSpPr/>
          <p:nvPr/>
        </p:nvSpPr>
        <p:spPr>
          <a:xfrm>
            <a:off x="537464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4582795" y="574484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2" name="Straight Connector 31"/>
          <p:cNvCxnSpPr>
            <a:stCxn id="17" idx="4"/>
            <a:endCxn id="31" idx="0"/>
          </p:cNvCxnSpPr>
          <p:nvPr/>
        </p:nvCxnSpPr>
        <p:spPr>
          <a:xfrm flipH="1">
            <a:off x="4869815" y="5438775"/>
            <a:ext cx="196850" cy="30607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p:cNvCxnSpPr>
            <a:stCxn id="17" idx="3"/>
            <a:endCxn id="30" idx="0"/>
          </p:cNvCxnSpPr>
          <p:nvPr/>
        </p:nvCxnSpPr>
        <p:spPr>
          <a:xfrm>
            <a:off x="5284470" y="5349875"/>
            <a:ext cx="339725" cy="394970"/>
          </a:xfrm>
          <a:prstGeom prst="line">
            <a:avLst/>
          </a:prstGeom>
        </p:spPr>
        <p:style>
          <a:lnRef idx="1">
            <a:schemeClr val="dk1"/>
          </a:lnRef>
          <a:fillRef idx="0">
            <a:schemeClr val="dk1"/>
          </a:fillRef>
          <a:effectRef idx="0">
            <a:schemeClr val="dk1"/>
          </a:effectRef>
          <a:fontRef idx="minor">
            <a:schemeClr val="tx1"/>
          </a:fontRef>
        </p:style>
      </p:cxnSp>
      <p:sp>
        <p:nvSpPr>
          <p:cNvPr id="6" name="Rectangle 5"/>
          <p:cNvSpPr/>
          <p:nvPr/>
        </p:nvSpPr>
        <p:spPr>
          <a:xfrm>
            <a:off x="5485130" y="47790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 name="Text Box 7"/>
          <p:cNvSpPr txBox="1"/>
          <p:nvPr/>
        </p:nvSpPr>
        <p:spPr>
          <a:xfrm>
            <a:off x="1109980" y="877570"/>
            <a:ext cx="5991225" cy="368300"/>
          </a:xfrm>
          <a:prstGeom prst="rect">
            <a:avLst/>
          </a:prstGeom>
          <a:noFill/>
        </p:spPr>
        <p:txBody>
          <a:bodyPr wrap="square" rtlCol="0" anchor="t">
            <a:spAutoFit/>
          </a:bodyPr>
          <a:lstStyle/>
          <a:p>
            <a:r>
              <a:rPr lang="en-US">
                <a:sym typeface="+mn-ea"/>
              </a:rPr>
              <a:t>5) delete 32(replace with max value from left sub tree)</a:t>
            </a:r>
            <a:endParaRPr lang="en-US"/>
          </a:p>
        </p:txBody>
      </p:sp>
      <p:cxnSp>
        <p:nvCxnSpPr>
          <p:cNvPr id="13" name="Straight Connector 12"/>
          <p:cNvCxnSpPr/>
          <p:nvPr/>
        </p:nvCxnSpPr>
        <p:spPr>
          <a:xfrm>
            <a:off x="1818640" y="2743835"/>
            <a:ext cx="1137920" cy="68072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flipH="1">
            <a:off x="1818640" y="2947035"/>
            <a:ext cx="1188720" cy="457200"/>
          </a:xfrm>
          <a:prstGeom prst="line">
            <a:avLst/>
          </a:prstGeom>
        </p:spPr>
        <p:style>
          <a:lnRef idx="1">
            <a:schemeClr val="dk1"/>
          </a:lnRef>
          <a:fillRef idx="0">
            <a:schemeClr val="dk1"/>
          </a:fillRef>
          <a:effectRef idx="0">
            <a:schemeClr val="dk1"/>
          </a:effectRef>
          <a:fontRef idx="minor">
            <a:schemeClr val="tx1"/>
          </a:fontRef>
        </p:style>
      </p:cxnSp>
      <p:cxnSp>
        <p:nvCxnSpPr>
          <p:cNvPr id="15" name="Curved Connector 14"/>
          <p:cNvCxnSpPr/>
          <p:nvPr/>
        </p:nvCxnSpPr>
        <p:spPr>
          <a:xfrm rot="16200000">
            <a:off x="1559560" y="3510915"/>
            <a:ext cx="650240" cy="640080"/>
          </a:xfrm>
          <a:prstGeom prst="curvedConnector3">
            <a:avLst>
              <a:gd name="adj1" fmla="val 49902"/>
            </a:avLst>
          </a:prstGeom>
          <a:ln>
            <a:tailEnd type="arrow" w="med" len="med"/>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xmlns="" val="1030660536"/>
      </p:ext>
    </p:extLst>
  </p:cSld>
  <p:clrMapOvr>
    <a:masterClrMapping/>
  </p:clrMapOvr>
  <p:transition>
    <p:cut/>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a:t> </a:t>
            </a:r>
          </a:p>
        </p:txBody>
      </p:sp>
      <p:sp>
        <p:nvSpPr>
          <p:cNvPr id="13" name="Subtitle 12"/>
          <p:cNvSpPr>
            <a:spLocks noGrp="1"/>
          </p:cNvSpPr>
          <p:nvPr>
            <p:ph type="subTitle" idx="1"/>
          </p:nvPr>
        </p:nvSpPr>
        <p:spPr/>
        <p:txBody>
          <a:bodyPr/>
          <a:lstStyle/>
          <a:p>
            <a:r>
              <a:rPr lang="en-US"/>
              <a:t> </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659B9B6F-D550-41FB-97A3-3F5EDBC6875D}" type="slidenum">
              <a:rPr lang="en-US" smtClean="0"/>
              <a:pPr/>
              <a:t>81</a:t>
            </a:fld>
            <a:endParaRPr lang="en-US"/>
          </a:p>
        </p:txBody>
      </p:sp>
      <p:sp>
        <p:nvSpPr>
          <p:cNvPr id="14" name="Title 3"/>
          <p:cNvSpPr/>
          <p:nvPr/>
        </p:nvSpPr>
        <p:spPr>
          <a:xfrm>
            <a:off x="2139315" y="1506538"/>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t> </a:t>
            </a:r>
          </a:p>
        </p:txBody>
      </p:sp>
      <p:sp>
        <p:nvSpPr>
          <p:cNvPr id="15" name="Subtitle 6"/>
          <p:cNvSpPr/>
          <p:nvPr/>
        </p:nvSpPr>
        <p:spPr>
          <a:xfrm>
            <a:off x="1651000" y="37290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16" name="Oval 15"/>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sp>
        <p:nvSpPr>
          <p:cNvPr id="19" name="Oval 18"/>
          <p:cNvSpPr/>
          <p:nvPr/>
        </p:nvSpPr>
        <p:spPr>
          <a:xfrm>
            <a:off x="7802880" y="239649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20" name="Oval 19"/>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21" name="Straight Connector 20"/>
          <p:cNvCxnSpPr>
            <a:stCxn id="16" idx="5"/>
            <a:endCxn id="20" idx="0"/>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a:stCxn id="16" idx="3"/>
            <a:endCxn id="19" idx="0"/>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p:cNvCxnSpPr>
            <a:stCxn id="20" idx="3"/>
          </p:cNvCxnSpPr>
          <p:nvPr/>
        </p:nvCxnSpPr>
        <p:spPr>
          <a:xfrm flipH="1">
            <a:off x="9756140" y="2915920"/>
            <a:ext cx="248920" cy="65405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p:cNvCxnSpPr>
            <a:stCxn id="19" idx="3"/>
          </p:cNvCxnSpPr>
          <p:nvPr/>
        </p:nvCxnSpPr>
        <p:spPr>
          <a:xfrm flipH="1">
            <a:off x="7458710" y="2915920"/>
            <a:ext cx="445135" cy="59436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p:cNvCxnSpPr>
            <a:stCxn id="19" idx="5"/>
            <a:endCxn id="47" idx="0"/>
          </p:cNvCxnSpPr>
          <p:nvPr/>
        </p:nvCxnSpPr>
        <p:spPr>
          <a:xfrm>
            <a:off x="8390255" y="2915920"/>
            <a:ext cx="391160" cy="478790"/>
          </a:xfrm>
          <a:prstGeom prst="line">
            <a:avLst/>
          </a:prstGeom>
        </p:spPr>
        <p:style>
          <a:lnRef idx="1">
            <a:schemeClr val="dk1"/>
          </a:lnRef>
          <a:fillRef idx="0">
            <a:schemeClr val="dk1"/>
          </a:fillRef>
          <a:effectRef idx="0">
            <a:schemeClr val="dk1"/>
          </a:effectRef>
          <a:fontRef idx="minor">
            <a:schemeClr val="tx1"/>
          </a:fontRef>
        </p:style>
      </p:cxnSp>
      <p:sp>
        <p:nvSpPr>
          <p:cNvPr id="26" name="Oval 25"/>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27" name="Rectangle 26"/>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8" name="Straight Connector 27"/>
          <p:cNvCxnSpPr>
            <a:stCxn id="26" idx="4"/>
            <a:endCxn id="38" idx="0"/>
          </p:cNvCxnSpPr>
          <p:nvPr/>
        </p:nvCxnSpPr>
        <p:spPr>
          <a:xfrm flipH="1">
            <a:off x="10798810" y="4166870"/>
            <a:ext cx="176530" cy="506730"/>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p:cNvCxnSpPr>
            <a:stCxn id="26" idx="4"/>
            <a:endCxn id="27" idx="0"/>
          </p:cNvCxnSpPr>
          <p:nvPr/>
        </p:nvCxnSpPr>
        <p:spPr>
          <a:xfrm>
            <a:off x="10975340" y="4166870"/>
            <a:ext cx="730885" cy="563880"/>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p:cNvCxnSpPr>
            <a:stCxn id="20" idx="5"/>
            <a:endCxn id="26" idx="0"/>
          </p:cNvCxnSpPr>
          <p:nvPr/>
        </p:nvCxnSpPr>
        <p:spPr>
          <a:xfrm>
            <a:off x="10491470" y="2915920"/>
            <a:ext cx="483870" cy="642620"/>
          </a:xfrm>
          <a:prstGeom prst="line">
            <a:avLst/>
          </a:prstGeom>
        </p:spPr>
        <p:style>
          <a:lnRef idx="1">
            <a:schemeClr val="dk1"/>
          </a:lnRef>
          <a:fillRef idx="0">
            <a:schemeClr val="dk1"/>
          </a:fillRef>
          <a:effectRef idx="0">
            <a:schemeClr val="dk1"/>
          </a:effectRef>
          <a:fontRef idx="minor">
            <a:schemeClr val="tx1"/>
          </a:fontRef>
        </p:style>
      </p:cxnSp>
      <p:sp>
        <p:nvSpPr>
          <p:cNvPr id="75" name="Rectangle 74"/>
          <p:cNvSpPr/>
          <p:nvPr/>
        </p:nvSpPr>
        <p:spPr>
          <a:xfrm>
            <a:off x="7212330" y="348551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5" name="Oval 34"/>
          <p:cNvSpPr/>
          <p:nvPr/>
        </p:nvSpPr>
        <p:spPr>
          <a:xfrm flipH="1">
            <a:off x="9495790" y="355854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36" name="Straight Connector 35"/>
          <p:cNvCxnSpPr>
            <a:stCxn id="35" idx="4"/>
            <a:endCxn id="39" idx="0"/>
          </p:cNvCxnSpPr>
          <p:nvPr/>
        </p:nvCxnSpPr>
        <p:spPr>
          <a:xfrm flipH="1">
            <a:off x="9347835" y="4166870"/>
            <a:ext cx="455295" cy="490855"/>
          </a:xfrm>
          <a:prstGeom prst="line">
            <a:avLst/>
          </a:prstGeom>
        </p:spPr>
        <p:style>
          <a:lnRef idx="1">
            <a:schemeClr val="dk1"/>
          </a:lnRef>
          <a:fillRef idx="0">
            <a:schemeClr val="dk1"/>
          </a:fillRef>
          <a:effectRef idx="0">
            <a:schemeClr val="dk1"/>
          </a:effectRef>
          <a:fontRef idx="minor">
            <a:schemeClr val="tx1"/>
          </a:fontRef>
        </p:style>
      </p:cxnSp>
      <p:cxnSp>
        <p:nvCxnSpPr>
          <p:cNvPr id="37" name="Straight Connector 36"/>
          <p:cNvCxnSpPr/>
          <p:nvPr/>
        </p:nvCxnSpPr>
        <p:spPr>
          <a:xfrm>
            <a:off x="9824720" y="4196080"/>
            <a:ext cx="286385" cy="577215"/>
          </a:xfrm>
          <a:prstGeom prst="line">
            <a:avLst/>
          </a:prstGeom>
        </p:spPr>
        <p:style>
          <a:lnRef idx="1">
            <a:schemeClr val="dk1"/>
          </a:lnRef>
          <a:fillRef idx="0">
            <a:schemeClr val="dk1"/>
          </a:fillRef>
          <a:effectRef idx="0">
            <a:schemeClr val="dk1"/>
          </a:effectRef>
          <a:fontRef idx="minor">
            <a:schemeClr val="tx1"/>
          </a:fontRef>
        </p:style>
      </p:cxnSp>
      <p:sp>
        <p:nvSpPr>
          <p:cNvPr id="38" name="Oval 37"/>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9" name="Rectangle 38"/>
          <p:cNvSpPr/>
          <p:nvPr/>
        </p:nvSpPr>
        <p:spPr>
          <a:xfrm>
            <a:off x="9098280" y="465772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1" name="Rectangle 40"/>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2" name="Rectangle 41"/>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stCxn id="38" idx="3"/>
            <a:endCxn id="40" idx="0"/>
          </p:cNvCxnSpPr>
          <p:nvPr/>
        </p:nvCxnSpPr>
        <p:spPr>
          <a:xfrm>
            <a:off x="11016615" y="5193030"/>
            <a:ext cx="750570" cy="374650"/>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p:cNvCxnSpPr>
            <a:stCxn id="38" idx="4"/>
            <a:endCxn id="41"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45" name="Text Box 44"/>
          <p:cNvSpPr txBox="1"/>
          <p:nvPr/>
        </p:nvSpPr>
        <p:spPr>
          <a:xfrm>
            <a:off x="2421890" y="3244850"/>
            <a:ext cx="4310380" cy="368300"/>
          </a:xfrm>
          <a:prstGeom prst="rect">
            <a:avLst/>
          </a:prstGeom>
          <a:noFill/>
        </p:spPr>
        <p:txBody>
          <a:bodyPr wrap="square" rtlCol="0" anchor="t">
            <a:spAutoFit/>
          </a:bodyPr>
          <a:lstStyle/>
          <a:p>
            <a:pPr algn="l"/>
            <a:r>
              <a:rPr lang="en-US"/>
              <a:t>case 4</a:t>
            </a:r>
          </a:p>
        </p:txBody>
      </p:sp>
      <p:sp>
        <p:nvSpPr>
          <p:cNvPr id="46" name="Right Arrow 45"/>
          <p:cNvSpPr/>
          <p:nvPr/>
        </p:nvSpPr>
        <p:spPr>
          <a:xfrm>
            <a:off x="1767840" y="3602355"/>
            <a:ext cx="2174240" cy="193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8437245" y="339471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48" name="Rectangle 47"/>
          <p:cNvSpPr/>
          <p:nvPr/>
        </p:nvSpPr>
        <p:spPr>
          <a:xfrm>
            <a:off x="8530590" y="4310380"/>
            <a:ext cx="50165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9" name="Rectangle 48"/>
          <p:cNvSpPr/>
          <p:nvPr/>
        </p:nvSpPr>
        <p:spPr>
          <a:xfrm>
            <a:off x="7938770" y="43103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50" name="Straight Connector 49"/>
          <p:cNvCxnSpPr>
            <a:stCxn id="47" idx="3"/>
            <a:endCxn id="49" idx="0"/>
          </p:cNvCxnSpPr>
          <p:nvPr/>
        </p:nvCxnSpPr>
        <p:spPr>
          <a:xfrm flipH="1">
            <a:off x="8188325" y="3914140"/>
            <a:ext cx="349885" cy="396240"/>
          </a:xfrm>
          <a:prstGeom prst="line">
            <a:avLst/>
          </a:prstGeom>
        </p:spPr>
        <p:style>
          <a:lnRef idx="1">
            <a:schemeClr val="dk1"/>
          </a:lnRef>
          <a:fillRef idx="0">
            <a:schemeClr val="dk1"/>
          </a:fillRef>
          <a:effectRef idx="0">
            <a:schemeClr val="dk1"/>
          </a:effectRef>
          <a:fontRef idx="minor">
            <a:schemeClr val="tx1"/>
          </a:fontRef>
        </p:style>
      </p:cxnSp>
      <p:cxnSp>
        <p:nvCxnSpPr>
          <p:cNvPr id="51" name="Straight Connector 50"/>
          <p:cNvCxnSpPr>
            <a:stCxn id="47" idx="4"/>
            <a:endCxn id="48" idx="0"/>
          </p:cNvCxnSpPr>
          <p:nvPr/>
        </p:nvCxnSpPr>
        <p:spPr>
          <a:xfrm>
            <a:off x="8781415" y="4003040"/>
            <a:ext cx="0" cy="3073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714908449"/>
      </p:ext>
    </p:extLst>
  </p:cSld>
  <p:clrMapOvr>
    <a:masterClrMapping/>
  </p:clrMapOvr>
  <p:transition>
    <p:cut/>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stCxn id="83" idx="3"/>
            <a:endCxn id="40" idx="0"/>
          </p:cNvCxnSpPr>
          <p:nvPr/>
        </p:nvCxnSpPr>
        <p:spPr>
          <a:xfrm>
            <a:off x="11016615" y="5193030"/>
            <a:ext cx="750570" cy="374650"/>
          </a:xfrm>
          <a:prstGeom prst="line">
            <a:avLst/>
          </a:prstGeom>
        </p:spPr>
        <p:style>
          <a:lnRef idx="1">
            <a:schemeClr val="dk1"/>
          </a:lnRef>
          <a:fillRef idx="0">
            <a:schemeClr val="dk1"/>
          </a:fillRef>
          <a:effectRef idx="0">
            <a:schemeClr val="dk1"/>
          </a:effectRef>
          <a:fontRef idx="minor">
            <a:schemeClr val="tx1"/>
          </a:fontRef>
        </p:style>
      </p:cxnSp>
      <p:sp>
        <p:nvSpPr>
          <p:cNvPr id="2" name="Title 1"/>
          <p:cNvSpPr>
            <a:spLocks noGrp="1"/>
          </p:cNvSpPr>
          <p:nvPr>
            <p:ph type="ctrTitle"/>
          </p:nvPr>
        </p:nvSpPr>
        <p:spPr/>
        <p:txBody>
          <a:bodyPr/>
          <a:lstStyle/>
          <a:p>
            <a:r>
              <a:rPr lang="en-US"/>
              <a:t>  </a:t>
            </a:r>
          </a:p>
        </p:txBody>
      </p:sp>
      <p:sp>
        <p:nvSpPr>
          <p:cNvPr id="3" name="Subtitle 2"/>
          <p:cNvSpPr>
            <a:spLocks noGrp="1"/>
          </p:cNvSpPr>
          <p:nvPr>
            <p:ph type="subTitle" idx="1"/>
          </p:nvPr>
        </p:nvSpPr>
        <p:spPr/>
        <p:txBody>
          <a:bodyPr/>
          <a:lstStyle/>
          <a:p>
            <a:r>
              <a:rPr lang="en-US"/>
              <a:t>  </a:t>
            </a:r>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82</a:t>
            </a:fld>
            <a:endParaRPr lang="en-US"/>
          </a:p>
        </p:txBody>
      </p:sp>
      <p:sp>
        <p:nvSpPr>
          <p:cNvPr id="4" name="Title 3"/>
          <p:cNvSpPr/>
          <p:nvPr/>
        </p:nvSpPr>
        <p:spPr>
          <a:xfrm>
            <a:off x="2139315" y="247015"/>
            <a:ext cx="9144000" cy="629920"/>
          </a:xfrm>
          <a:prstGeom prst="rect">
            <a:avLst/>
          </a:prstGeom>
        </p:spPr>
        <p:txBody>
          <a:bodyPr vert="horz" lIns="91440" tIns="45720" rIns="91440" bIns="45720" rtlCol="0" anchor="b">
            <a:normAutofit fontScale="8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1651000" y="37290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7" name="Oval 56"/>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58" name="Oval 57"/>
          <p:cNvSpPr/>
          <p:nvPr/>
        </p:nvSpPr>
        <p:spPr>
          <a:xfrm>
            <a:off x="7802880" y="239649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0" name="Straight Connector 59"/>
          <p:cNvCxnSpPr>
            <a:stCxn id="57" idx="5"/>
            <a:endCxn id="59" idx="0"/>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61" name="Straight Connector 60"/>
          <p:cNvCxnSpPr>
            <a:stCxn id="57" idx="3"/>
            <a:endCxn id="58" idx="0"/>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p:cNvCxnSpPr>
          <p:nvPr/>
        </p:nvCxnSpPr>
        <p:spPr>
          <a:xfrm flipH="1">
            <a:off x="9756140" y="2915920"/>
            <a:ext cx="248920" cy="654050"/>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p:cNvCxnSpPr>
            <a:stCxn id="58" idx="3"/>
          </p:cNvCxnSpPr>
          <p:nvPr/>
        </p:nvCxnSpPr>
        <p:spPr>
          <a:xfrm flipH="1">
            <a:off x="7458710" y="2915920"/>
            <a:ext cx="445135" cy="594360"/>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p:cNvCxnSpPr>
            <a:stCxn id="58" idx="5"/>
            <a:endCxn id="68" idx="0"/>
          </p:cNvCxnSpPr>
          <p:nvPr/>
        </p:nvCxnSpPr>
        <p:spPr>
          <a:xfrm>
            <a:off x="8390255" y="2915920"/>
            <a:ext cx="269240" cy="57150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68" name="Rectangle 67"/>
          <p:cNvSpPr/>
          <p:nvPr/>
        </p:nvSpPr>
        <p:spPr>
          <a:xfrm>
            <a:off x="8409940" y="34874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71" name="Straight Connector 70"/>
          <p:cNvCxnSpPr>
            <a:stCxn id="67" idx="4"/>
            <a:endCxn id="83" idx="0"/>
          </p:cNvCxnSpPr>
          <p:nvPr/>
        </p:nvCxnSpPr>
        <p:spPr>
          <a:xfrm flipH="1">
            <a:off x="10798810" y="4166870"/>
            <a:ext cx="176530" cy="50673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10491470" y="2915920"/>
            <a:ext cx="483870" cy="642620"/>
          </a:xfrm>
          <a:prstGeom prst="line">
            <a:avLst/>
          </a:prstGeom>
        </p:spPr>
        <p:style>
          <a:lnRef idx="1">
            <a:schemeClr val="dk1"/>
          </a:lnRef>
          <a:fillRef idx="0">
            <a:schemeClr val="dk1"/>
          </a:fillRef>
          <a:effectRef idx="0">
            <a:schemeClr val="dk1"/>
          </a:effectRef>
          <a:fontRef idx="minor">
            <a:schemeClr val="tx1"/>
          </a:fontRef>
        </p:style>
      </p:cxnSp>
      <p:sp>
        <p:nvSpPr>
          <p:cNvPr id="80" name="Oval 79"/>
          <p:cNvSpPr/>
          <p:nvPr/>
        </p:nvSpPr>
        <p:spPr>
          <a:xfrm flipH="1">
            <a:off x="9495790" y="355854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a:endCxn id="84" idx="0"/>
          </p:cNvCxnSpPr>
          <p:nvPr/>
        </p:nvCxnSpPr>
        <p:spPr>
          <a:xfrm flipH="1">
            <a:off x="9347835" y="4166870"/>
            <a:ext cx="455295" cy="49085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p:nvPr/>
        </p:nvCxnSpPr>
        <p:spPr>
          <a:xfrm>
            <a:off x="9794240" y="4196080"/>
            <a:ext cx="316865" cy="572770"/>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9098280" y="465772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4961890" y="2890520"/>
            <a:ext cx="1555750" cy="368300"/>
          </a:xfrm>
          <a:prstGeom prst="rect">
            <a:avLst/>
          </a:prstGeom>
          <a:noFill/>
        </p:spPr>
        <p:txBody>
          <a:bodyPr wrap="square" rtlCol="0" anchor="t">
            <a:spAutoFit/>
          </a:bodyPr>
          <a:lstStyle/>
          <a:p>
            <a:pPr algn="l"/>
            <a:r>
              <a:rPr lang="en-US"/>
              <a:t> deleting  45 </a:t>
            </a:r>
          </a:p>
        </p:txBody>
      </p:sp>
      <p:sp>
        <p:nvSpPr>
          <p:cNvPr id="239" name="Right Arrow 238"/>
          <p:cNvSpPr/>
          <p:nvPr/>
        </p:nvSpPr>
        <p:spPr>
          <a:xfrm>
            <a:off x="4869815" y="3278505"/>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p:cNvSpPr/>
          <p:nvPr/>
        </p:nvSpPr>
        <p:spPr>
          <a:xfrm>
            <a:off x="7221855" y="34874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45</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076450" y="286639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24" name="Oval 123"/>
          <p:cNvSpPr/>
          <p:nvPr/>
        </p:nvSpPr>
        <p:spPr>
          <a:xfrm>
            <a:off x="2420620" y="396557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sp>
        <p:nvSpPr>
          <p:cNvPr id="125" name="Rectangle 124"/>
          <p:cNvSpPr/>
          <p:nvPr/>
        </p:nvSpPr>
        <p:spPr>
          <a:xfrm>
            <a:off x="207454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6" name="Rectangle 125"/>
          <p:cNvSpPr/>
          <p:nvPr/>
        </p:nvSpPr>
        <p:spPr>
          <a:xfrm>
            <a:off x="2795905" y="515874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7" name="Straight Connector 126"/>
          <p:cNvCxnSpPr>
            <a:stCxn id="124" idx="5"/>
            <a:endCxn id="126" idx="0"/>
          </p:cNvCxnSpPr>
          <p:nvPr/>
        </p:nvCxnSpPr>
        <p:spPr>
          <a:xfrm>
            <a:off x="3007995" y="4485005"/>
            <a:ext cx="42545" cy="673735"/>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124" idx="3"/>
            <a:endCxn id="125" idx="0"/>
          </p:cNvCxnSpPr>
          <p:nvPr/>
        </p:nvCxnSpPr>
        <p:spPr>
          <a:xfrm flipH="1">
            <a:off x="2329180" y="4485005"/>
            <a:ext cx="192405" cy="673735"/>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p:cNvCxnSpPr>
          <p:nvPr/>
        </p:nvCxnSpPr>
        <p:spPr>
          <a:xfrm flipH="1">
            <a:off x="1454150" y="3385820"/>
            <a:ext cx="723265" cy="579755"/>
          </a:xfrm>
          <a:prstGeom prst="line">
            <a:avLst/>
          </a:prstGeom>
        </p:spPr>
        <p:style>
          <a:lnRef idx="1">
            <a:schemeClr val="dk1"/>
          </a:lnRef>
          <a:fillRef idx="0">
            <a:schemeClr val="dk1"/>
          </a:fillRef>
          <a:effectRef idx="0">
            <a:schemeClr val="dk1"/>
          </a:effectRef>
          <a:fontRef idx="minor">
            <a:schemeClr val="tx1"/>
          </a:fontRef>
        </p:style>
      </p:cxnSp>
      <p:sp>
        <p:nvSpPr>
          <p:cNvPr id="152" name="Rectangle 151"/>
          <p:cNvSpPr/>
          <p:nvPr/>
        </p:nvSpPr>
        <p:spPr>
          <a:xfrm>
            <a:off x="1142365" y="396621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7" name="Straight Connector 296"/>
          <p:cNvCxnSpPr>
            <a:stCxn id="104" idx="3"/>
            <a:endCxn id="107" idx="0"/>
          </p:cNvCxnSpPr>
          <p:nvPr/>
        </p:nvCxnSpPr>
        <p:spPr>
          <a:xfrm flipH="1">
            <a:off x="2420620" y="2294255"/>
            <a:ext cx="681355" cy="57213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a:endCxn id="124" idx="0"/>
          </p:cNvCxnSpPr>
          <p:nvPr/>
        </p:nvCxnSpPr>
        <p:spPr>
          <a:xfrm>
            <a:off x="2420620" y="3474720"/>
            <a:ext cx="344170" cy="490855"/>
          </a:xfrm>
          <a:prstGeom prst="line">
            <a:avLst/>
          </a:prstGeom>
        </p:spPr>
        <p:style>
          <a:lnRef idx="1">
            <a:schemeClr val="dk1"/>
          </a:lnRef>
          <a:fillRef idx="0">
            <a:schemeClr val="dk1"/>
          </a:fillRef>
          <a:effectRef idx="0">
            <a:schemeClr val="dk1"/>
          </a:effectRef>
          <a:fontRef idx="minor">
            <a:schemeClr val="tx1"/>
          </a:fontRef>
        </p:style>
      </p:cxn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9" name="Oval 8"/>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10" name="Straight Connector 9"/>
          <p:cNvCxnSpPr>
            <a:stCxn id="9"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p:cNvCxnSpPr>
            <a:stCxn id="148" idx="4"/>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8" name="Oval 17"/>
          <p:cNvSpPr/>
          <p:nvPr/>
        </p:nvSpPr>
        <p:spPr>
          <a:xfrm flipH="1">
            <a:off x="4759325"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0" name="Rectangle 29"/>
          <p:cNvSpPr/>
          <p:nvPr/>
        </p:nvSpPr>
        <p:spPr>
          <a:xfrm>
            <a:off x="4084320" y="51587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537464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2" name="Rectangle 31"/>
          <p:cNvSpPr/>
          <p:nvPr/>
        </p:nvSpPr>
        <p:spPr>
          <a:xfrm>
            <a:off x="4582795" y="574484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3" name="Straight Connector 32"/>
          <p:cNvCxnSpPr>
            <a:stCxn id="18" idx="4"/>
            <a:endCxn id="32" idx="0"/>
          </p:cNvCxnSpPr>
          <p:nvPr/>
        </p:nvCxnSpPr>
        <p:spPr>
          <a:xfrm flipH="1">
            <a:off x="4869815" y="5438775"/>
            <a:ext cx="196850" cy="306070"/>
          </a:xfrm>
          <a:prstGeom prst="line">
            <a:avLst/>
          </a:prstGeom>
        </p:spPr>
        <p:style>
          <a:lnRef idx="1">
            <a:schemeClr val="dk1"/>
          </a:lnRef>
          <a:fillRef idx="0">
            <a:schemeClr val="dk1"/>
          </a:fillRef>
          <a:effectRef idx="0">
            <a:schemeClr val="dk1"/>
          </a:effectRef>
          <a:fontRef idx="minor">
            <a:schemeClr val="tx1"/>
          </a:fontRef>
        </p:style>
      </p:cxnSp>
      <p:cxnSp>
        <p:nvCxnSpPr>
          <p:cNvPr id="52" name="Straight Connector 51"/>
          <p:cNvCxnSpPr>
            <a:stCxn id="18" idx="3"/>
            <a:endCxn id="31" idx="0"/>
          </p:cNvCxnSpPr>
          <p:nvPr/>
        </p:nvCxnSpPr>
        <p:spPr>
          <a:xfrm>
            <a:off x="5284470" y="5349875"/>
            <a:ext cx="339725" cy="394970"/>
          </a:xfrm>
          <a:prstGeom prst="line">
            <a:avLst/>
          </a:prstGeom>
        </p:spPr>
        <p:style>
          <a:lnRef idx="1">
            <a:schemeClr val="dk1"/>
          </a:lnRef>
          <a:fillRef idx="0">
            <a:schemeClr val="dk1"/>
          </a:fillRef>
          <a:effectRef idx="0">
            <a:schemeClr val="dk1"/>
          </a:effectRef>
          <a:fontRef idx="minor">
            <a:schemeClr val="tx1"/>
          </a:fontRef>
        </p:style>
      </p:cxnSp>
      <p:sp>
        <p:nvSpPr>
          <p:cNvPr id="53" name="Rectangle 52"/>
          <p:cNvSpPr/>
          <p:nvPr/>
        </p:nvSpPr>
        <p:spPr>
          <a:xfrm>
            <a:off x="5485130" y="47790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4" name="Text Box 53"/>
          <p:cNvSpPr txBox="1"/>
          <p:nvPr/>
        </p:nvSpPr>
        <p:spPr>
          <a:xfrm>
            <a:off x="1109980" y="877570"/>
            <a:ext cx="4763770" cy="368300"/>
          </a:xfrm>
          <a:prstGeom prst="rect">
            <a:avLst/>
          </a:prstGeom>
          <a:noFill/>
        </p:spPr>
        <p:txBody>
          <a:bodyPr wrap="square" rtlCol="0" anchor="t">
            <a:spAutoFit/>
          </a:bodyPr>
          <a:lstStyle/>
          <a:p>
            <a:r>
              <a:rPr lang="en-US">
                <a:sym typeface="+mn-ea"/>
              </a:rPr>
              <a:t>6) delete 45(take max value from left sub tree)</a:t>
            </a:r>
            <a:endParaRPr lang="en-US"/>
          </a:p>
        </p:txBody>
      </p:sp>
      <p:cxnSp>
        <p:nvCxnSpPr>
          <p:cNvPr id="55" name="Straight Connector 54"/>
          <p:cNvCxnSpPr>
            <a:stCxn id="67" idx="3"/>
            <a:endCxn id="27" idx="0"/>
          </p:cNvCxnSpPr>
          <p:nvPr/>
        </p:nvCxnSpPr>
        <p:spPr>
          <a:xfrm>
            <a:off x="11193145" y="4077970"/>
            <a:ext cx="513080" cy="652780"/>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p:cNvCxnSpPr/>
          <p:nvPr/>
        </p:nvCxnSpPr>
        <p:spPr>
          <a:xfrm>
            <a:off x="2794000" y="1717040"/>
            <a:ext cx="1127760" cy="68072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p:cNvCxnSpPr/>
          <p:nvPr/>
        </p:nvCxnSpPr>
        <p:spPr>
          <a:xfrm flipH="1">
            <a:off x="2743200" y="1808480"/>
            <a:ext cx="1188720" cy="508000"/>
          </a:xfrm>
          <a:prstGeom prst="line">
            <a:avLst/>
          </a:prstGeom>
        </p:spPr>
        <p:style>
          <a:lnRef idx="1">
            <a:schemeClr val="dk1"/>
          </a:lnRef>
          <a:fillRef idx="0">
            <a:schemeClr val="dk1"/>
          </a:fillRef>
          <a:effectRef idx="0">
            <a:schemeClr val="dk1"/>
          </a:effectRef>
          <a:fontRef idx="minor">
            <a:schemeClr val="tx1"/>
          </a:fontRef>
        </p:style>
      </p:cxnSp>
      <p:cxnSp>
        <p:nvCxnSpPr>
          <p:cNvPr id="69" name="Curved Connector 68"/>
          <p:cNvCxnSpPr/>
          <p:nvPr/>
        </p:nvCxnSpPr>
        <p:spPr>
          <a:xfrm rot="16200000">
            <a:off x="2311400" y="3124200"/>
            <a:ext cx="1686560" cy="396240"/>
          </a:xfrm>
          <a:prstGeom prst="curvedConnector3">
            <a:avLst>
              <a:gd name="adj1" fmla="val 49962"/>
            </a:avLst>
          </a:prstGeom>
          <a:ln>
            <a:tailEnd type="arrow" w="med" len="med"/>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xmlns="" val="736364865"/>
      </p:ext>
    </p:extLst>
  </p:cSld>
  <p:clrMapOvr>
    <a:masterClrMapping/>
  </p:clrMapOvr>
  <p:transition>
    <p:cut/>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11456670" y="473075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11517630" y="556768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endCxn id="40" idx="0"/>
          </p:cNvCxnSpPr>
          <p:nvPr/>
        </p:nvCxnSpPr>
        <p:spPr>
          <a:xfrm>
            <a:off x="10991850" y="5243830"/>
            <a:ext cx="775335" cy="323850"/>
          </a:xfrm>
          <a:prstGeom prst="line">
            <a:avLst/>
          </a:prstGeom>
        </p:spPr>
        <p:style>
          <a:lnRef idx="1">
            <a:schemeClr val="dk1"/>
          </a:lnRef>
          <a:fillRef idx="0">
            <a:schemeClr val="dk1"/>
          </a:fillRef>
          <a:effectRef idx="0">
            <a:schemeClr val="dk1"/>
          </a:effectRef>
          <a:fontRef idx="minor">
            <a:schemeClr val="tx1"/>
          </a:fontRef>
        </p:style>
      </p:cxnSp>
      <p:sp>
        <p:nvSpPr>
          <p:cNvPr id="2" name="Title 1"/>
          <p:cNvSpPr>
            <a:spLocks noGrp="1"/>
          </p:cNvSpPr>
          <p:nvPr>
            <p:ph type="ctrTitle"/>
          </p:nvPr>
        </p:nvSpPr>
        <p:spPr/>
        <p:txBody>
          <a:bodyPr/>
          <a:lstStyle/>
          <a:p>
            <a:r>
              <a:rPr lang="en-US"/>
              <a:t>  </a:t>
            </a:r>
          </a:p>
        </p:txBody>
      </p:sp>
      <p:sp>
        <p:nvSpPr>
          <p:cNvPr id="3" name="Subtitle 2"/>
          <p:cNvSpPr>
            <a:spLocks noGrp="1"/>
          </p:cNvSpPr>
          <p:nvPr>
            <p:ph type="subTitle" idx="1"/>
          </p:nvPr>
        </p:nvSpPr>
        <p:spPr/>
        <p:txBody>
          <a:bodyPr/>
          <a:lstStyle/>
          <a:p>
            <a:r>
              <a:rPr lang="en-US"/>
              <a:t>  </a:t>
            </a:r>
          </a:p>
        </p:txBody>
      </p:sp>
      <p:sp>
        <p:nvSpPr>
          <p:cNvPr id="8" name="Footer Placeholder 7"/>
          <p:cNvSpPr>
            <a:spLocks noGrp="1"/>
          </p:cNvSpPr>
          <p:nvPr>
            <p:ph type="ftr" sz="quarter" idx="11"/>
          </p:nvPr>
        </p:nvSpPr>
        <p:spPr/>
        <p:txBody>
          <a:bodyPr/>
          <a:lstStyle/>
          <a:p>
            <a:r>
              <a:rPr lang="en-US" smtClean="0"/>
              <a:t>Data Structures-T.Anil Kumar</a:t>
            </a:r>
            <a:endParaRPr lang="en-US"/>
          </a:p>
        </p:txBody>
      </p:sp>
      <p:sp>
        <p:nvSpPr>
          <p:cNvPr id="16" name="Slide Number Placeholder 15"/>
          <p:cNvSpPr>
            <a:spLocks noGrp="1"/>
          </p:cNvSpPr>
          <p:nvPr>
            <p:ph type="sldNum" sz="quarter" idx="12"/>
          </p:nvPr>
        </p:nvSpPr>
        <p:spPr/>
        <p:txBody>
          <a:bodyPr/>
          <a:lstStyle/>
          <a:p>
            <a:fld id="{659B9B6F-D550-41FB-97A3-3F5EDBC6875D}" type="slidenum">
              <a:rPr lang="en-US" smtClean="0"/>
              <a:pPr/>
              <a:t>83</a:t>
            </a:fld>
            <a:endParaRPr lang="en-US"/>
          </a:p>
        </p:txBody>
      </p:sp>
      <p:sp>
        <p:nvSpPr>
          <p:cNvPr id="4" name="Title 3"/>
          <p:cNvSpPr/>
          <p:nvPr/>
        </p:nvSpPr>
        <p:spPr>
          <a:xfrm>
            <a:off x="2139315" y="206375"/>
            <a:ext cx="9144000" cy="610235"/>
          </a:xfrm>
          <a:prstGeom prst="rect">
            <a:avLst/>
          </a:prstGeom>
        </p:spPr>
        <p:txBody>
          <a:bodyPr vert="horz" lIns="91440" tIns="45720" rIns="91440" bIns="45720" rtlCol="0" anchor="b">
            <a:normAutofit fontScale="8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1651000" y="37290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7" name="Oval 56"/>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9904095" y="2396490"/>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0" name="Straight Connector 59"/>
          <p:cNvCxnSpPr>
            <a:stCxn id="57" idx="5"/>
            <a:endCxn id="59" idx="0"/>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61" name="Straight Connector 60"/>
          <p:cNvCxnSpPr>
            <a:stCxn id="57" idx="3"/>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p:cNvCxnSpPr>
          <p:nvPr/>
        </p:nvCxnSpPr>
        <p:spPr>
          <a:xfrm flipH="1">
            <a:off x="9756140" y="2915920"/>
            <a:ext cx="248920" cy="65405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10668000" y="355854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1" name="Straight Connector 70"/>
          <p:cNvCxnSpPr>
            <a:stCxn id="67" idx="4"/>
          </p:cNvCxnSpPr>
          <p:nvPr/>
        </p:nvCxnSpPr>
        <p:spPr>
          <a:xfrm flipH="1">
            <a:off x="10771505" y="416687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10491470" y="2915920"/>
            <a:ext cx="483870" cy="642620"/>
          </a:xfrm>
          <a:prstGeom prst="line">
            <a:avLst/>
          </a:prstGeom>
        </p:spPr>
        <p:style>
          <a:lnRef idx="1">
            <a:schemeClr val="dk1"/>
          </a:lnRef>
          <a:fillRef idx="0">
            <a:schemeClr val="dk1"/>
          </a:fillRef>
          <a:effectRef idx="0">
            <a:schemeClr val="dk1"/>
          </a:effectRef>
          <a:fontRef idx="minor">
            <a:schemeClr val="tx1"/>
          </a:fontRef>
        </p:style>
      </p:cxnSp>
      <p:sp>
        <p:nvSpPr>
          <p:cNvPr id="80" name="Oval 79"/>
          <p:cNvSpPr/>
          <p:nvPr/>
        </p:nvSpPr>
        <p:spPr>
          <a:xfrm flipH="1">
            <a:off x="9495790" y="355854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a:endCxn id="84" idx="0"/>
          </p:cNvCxnSpPr>
          <p:nvPr/>
        </p:nvCxnSpPr>
        <p:spPr>
          <a:xfrm flipH="1">
            <a:off x="9347835" y="4166870"/>
            <a:ext cx="455295" cy="49085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p:nvPr/>
        </p:nvCxnSpPr>
        <p:spPr>
          <a:xfrm>
            <a:off x="9794240" y="4196080"/>
            <a:ext cx="316865" cy="572770"/>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10491470" y="467360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9098280" y="465772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0345420" y="55486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a:off x="9779635" y="4773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flipH="1">
            <a:off x="10594975" y="5281930"/>
            <a:ext cx="203835" cy="26670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4961890" y="2890520"/>
            <a:ext cx="1555750" cy="368300"/>
          </a:xfrm>
          <a:prstGeom prst="rect">
            <a:avLst/>
          </a:prstGeom>
          <a:noFill/>
        </p:spPr>
        <p:txBody>
          <a:bodyPr wrap="square" rtlCol="0" anchor="t">
            <a:spAutoFit/>
          </a:bodyPr>
          <a:lstStyle/>
          <a:p>
            <a:pPr algn="l"/>
            <a:r>
              <a:rPr lang="en-US"/>
              <a:t> deleting  34 </a:t>
            </a:r>
          </a:p>
        </p:txBody>
      </p:sp>
      <p:sp>
        <p:nvSpPr>
          <p:cNvPr id="239" name="Right Arrow 238"/>
          <p:cNvSpPr/>
          <p:nvPr/>
        </p:nvSpPr>
        <p:spPr>
          <a:xfrm>
            <a:off x="4869815" y="3278505"/>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3001010" y="177482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34</a:t>
            </a:r>
          </a:p>
        </p:txBody>
      </p:sp>
      <p:cxnSp>
        <p:nvCxnSpPr>
          <p:cNvPr id="105" name="Straight Connector 104"/>
          <p:cNvCxnSpPr>
            <a:stCxn id="104" idx="5"/>
            <a:endCxn id="116" idx="0"/>
          </p:cNvCxnSpPr>
          <p:nvPr/>
        </p:nvCxnSpPr>
        <p:spPr>
          <a:xfrm>
            <a:off x="3588385" y="2294255"/>
            <a:ext cx="589280" cy="614680"/>
          </a:xfrm>
          <a:prstGeom prst="line">
            <a:avLst/>
          </a:prstGeom>
        </p:spPr>
        <p:style>
          <a:lnRef idx="1">
            <a:schemeClr val="dk1"/>
          </a:lnRef>
          <a:fillRef idx="0">
            <a:schemeClr val="dk1"/>
          </a:fillRef>
          <a:effectRef idx="0">
            <a:schemeClr val="dk1"/>
          </a:effectRef>
          <a:fontRef idx="minor">
            <a:schemeClr val="tx1"/>
          </a:fontRef>
        </p:style>
      </p:cxnSp>
      <p:sp>
        <p:nvSpPr>
          <p:cNvPr id="107" name="Oval 106"/>
          <p:cNvSpPr/>
          <p:nvPr/>
        </p:nvSpPr>
        <p:spPr>
          <a:xfrm>
            <a:off x="2076450" y="2866390"/>
            <a:ext cx="688340" cy="608330"/>
          </a:xfrm>
          <a:prstGeom prst="ellipse">
            <a:avLst/>
          </a:prstGeom>
          <a:solidFill>
            <a:schemeClr val="tx1">
              <a:lumMod val="50000"/>
              <a:lumOff val="50000"/>
            </a:schemeClr>
          </a:solidFill>
          <a:ln>
            <a:solidFill>
              <a:schemeClr val="tx1">
                <a:lumMod val="95000"/>
                <a:lumOff val="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116" name="Oval 115"/>
          <p:cNvSpPr/>
          <p:nvPr/>
        </p:nvSpPr>
        <p:spPr>
          <a:xfrm>
            <a:off x="3833495" y="2908935"/>
            <a:ext cx="688340"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118" name="Straight Connector 117"/>
          <p:cNvCxnSpPr>
            <a:stCxn id="116" idx="5"/>
            <a:endCxn id="148" idx="7"/>
          </p:cNvCxnSpPr>
          <p:nvPr/>
        </p:nvCxnSpPr>
        <p:spPr>
          <a:xfrm>
            <a:off x="4420870" y="3428365"/>
            <a:ext cx="323850" cy="527050"/>
          </a:xfrm>
          <a:prstGeom prst="line">
            <a:avLst/>
          </a:prstGeom>
        </p:spPr>
        <p:style>
          <a:lnRef idx="1">
            <a:schemeClr val="dk1"/>
          </a:lnRef>
          <a:fillRef idx="0">
            <a:schemeClr val="dk1"/>
          </a:fillRef>
          <a:effectRef idx="0">
            <a:schemeClr val="dk1"/>
          </a:effectRef>
          <a:fontRef idx="minor">
            <a:schemeClr val="tx1"/>
          </a:fontRef>
        </p:style>
      </p:cxnSp>
      <p:sp>
        <p:nvSpPr>
          <p:cNvPr id="126" name="Rectangle 125"/>
          <p:cNvSpPr/>
          <p:nvPr/>
        </p:nvSpPr>
        <p:spPr>
          <a:xfrm>
            <a:off x="2492375" y="396621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29" name="Straight Connector 128"/>
          <p:cNvCxnSpPr>
            <a:stCxn id="116" idx="3"/>
            <a:endCxn id="116" idx="3"/>
          </p:cNvCxnSpPr>
          <p:nvPr/>
        </p:nvCxnSpPr>
        <p:spPr>
          <a:xfrm>
            <a:off x="3934460" y="3428365"/>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3934460" y="3525520"/>
            <a:ext cx="125730" cy="641350"/>
          </a:xfrm>
          <a:prstGeom prst="line">
            <a:avLst/>
          </a:prstGeom>
        </p:spPr>
        <p:style>
          <a:lnRef idx="1">
            <a:schemeClr val="dk1"/>
          </a:lnRef>
          <a:fillRef idx="0">
            <a:schemeClr val="dk1"/>
          </a:fillRef>
          <a:effectRef idx="0">
            <a:schemeClr val="dk1"/>
          </a:effectRef>
          <a:fontRef idx="minor">
            <a:schemeClr val="tx1"/>
          </a:fontRef>
        </p:style>
      </p:cxnSp>
      <p:sp>
        <p:nvSpPr>
          <p:cNvPr id="148" name="Oval 147"/>
          <p:cNvSpPr/>
          <p:nvPr/>
        </p:nvSpPr>
        <p:spPr>
          <a:xfrm flipH="1">
            <a:off x="4654550" y="3866515"/>
            <a:ext cx="615315" cy="608330"/>
          </a:xfrm>
          <a:prstGeom prst="ellipse">
            <a:avLst/>
          </a:prstGeom>
          <a:solidFill>
            <a:schemeClr val="tx1">
              <a:lumMod val="50000"/>
              <a:lumOff val="50000"/>
            </a:schemeClr>
          </a:solidFill>
          <a:ln>
            <a:solidFill>
              <a:schemeClr val="tx1">
                <a:lumMod val="65000"/>
                <a:lumOff val="3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149" name="Straight Connector 148"/>
          <p:cNvCxnSpPr>
            <a:stCxn id="107" idx="3"/>
          </p:cNvCxnSpPr>
          <p:nvPr/>
        </p:nvCxnSpPr>
        <p:spPr>
          <a:xfrm flipH="1">
            <a:off x="1454150" y="3385820"/>
            <a:ext cx="723265" cy="579755"/>
          </a:xfrm>
          <a:prstGeom prst="line">
            <a:avLst/>
          </a:prstGeom>
        </p:spPr>
        <p:style>
          <a:lnRef idx="1">
            <a:schemeClr val="dk1"/>
          </a:lnRef>
          <a:fillRef idx="0">
            <a:schemeClr val="dk1"/>
          </a:fillRef>
          <a:effectRef idx="0">
            <a:schemeClr val="dk1"/>
          </a:effectRef>
          <a:fontRef idx="minor">
            <a:schemeClr val="tx1"/>
          </a:fontRef>
        </p:style>
      </p:cxnSp>
      <p:sp>
        <p:nvSpPr>
          <p:cNvPr id="152" name="Rectangle 151"/>
          <p:cNvSpPr/>
          <p:nvPr/>
        </p:nvSpPr>
        <p:spPr>
          <a:xfrm>
            <a:off x="1142365" y="3966210"/>
            <a:ext cx="50863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97" name="Straight Connector 296"/>
          <p:cNvCxnSpPr>
            <a:stCxn id="104" idx="3"/>
            <a:endCxn id="107" idx="0"/>
          </p:cNvCxnSpPr>
          <p:nvPr/>
        </p:nvCxnSpPr>
        <p:spPr>
          <a:xfrm flipH="1">
            <a:off x="2420620" y="2294255"/>
            <a:ext cx="681355" cy="572135"/>
          </a:xfrm>
          <a:prstGeom prst="line">
            <a:avLst/>
          </a:prstGeom>
        </p:spPr>
        <p:style>
          <a:lnRef idx="1">
            <a:schemeClr val="dk1"/>
          </a:lnRef>
          <a:fillRef idx="0">
            <a:schemeClr val="dk1"/>
          </a:fillRef>
          <a:effectRef idx="0">
            <a:schemeClr val="dk1"/>
          </a:effectRef>
          <a:fontRef idx="minor">
            <a:schemeClr val="tx1"/>
          </a:fontRef>
        </p:style>
      </p:cxnSp>
      <p:cxnSp>
        <p:nvCxnSpPr>
          <p:cNvPr id="298" name="Straight Connector 297"/>
          <p:cNvCxnSpPr>
            <a:stCxn id="107" idx="4"/>
          </p:cNvCxnSpPr>
          <p:nvPr/>
        </p:nvCxnSpPr>
        <p:spPr>
          <a:xfrm>
            <a:off x="2420620" y="3474720"/>
            <a:ext cx="344170" cy="490855"/>
          </a:xfrm>
          <a:prstGeom prst="line">
            <a:avLst/>
          </a:prstGeom>
        </p:spPr>
        <p:style>
          <a:lnRef idx="1">
            <a:schemeClr val="dk1"/>
          </a:lnRef>
          <a:fillRef idx="0">
            <a:schemeClr val="dk1"/>
          </a:fillRef>
          <a:effectRef idx="0">
            <a:schemeClr val="dk1"/>
          </a:effectRef>
          <a:fontRef idx="minor">
            <a:schemeClr val="tx1"/>
          </a:fontRef>
        </p:style>
      </p:cxnSp>
      <p:sp>
        <p:nvSpPr>
          <p:cNvPr id="307" name="Rectangle 306"/>
          <p:cNvSpPr/>
          <p:nvPr/>
        </p:nvSpPr>
        <p:spPr>
          <a:xfrm>
            <a:off x="3435985" y="50590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9" name="Oval 8"/>
          <p:cNvSpPr/>
          <p:nvPr/>
        </p:nvSpPr>
        <p:spPr>
          <a:xfrm flipH="1">
            <a:off x="3689350" y="402590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10" name="Straight Connector 9"/>
          <p:cNvCxnSpPr>
            <a:stCxn id="9" idx="4"/>
          </p:cNvCxnSpPr>
          <p:nvPr/>
        </p:nvCxnSpPr>
        <p:spPr>
          <a:xfrm flipH="1">
            <a:off x="3752215" y="4634230"/>
            <a:ext cx="244475" cy="424815"/>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a:off x="4022090" y="4643120"/>
            <a:ext cx="464820" cy="49657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a:stCxn id="148" idx="4"/>
          </p:cNvCxnSpPr>
          <p:nvPr/>
        </p:nvCxnSpPr>
        <p:spPr>
          <a:xfrm>
            <a:off x="4961890" y="4474845"/>
            <a:ext cx="74295" cy="376555"/>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p:cNvCxnSpPr>
            <a:stCxn id="148" idx="4"/>
          </p:cNvCxnSpPr>
          <p:nvPr/>
        </p:nvCxnSpPr>
        <p:spPr>
          <a:xfrm>
            <a:off x="4961890" y="4474845"/>
            <a:ext cx="814705" cy="298450"/>
          </a:xfrm>
          <a:prstGeom prst="line">
            <a:avLst/>
          </a:prstGeom>
        </p:spPr>
        <p:style>
          <a:lnRef idx="1">
            <a:schemeClr val="dk1"/>
          </a:lnRef>
          <a:fillRef idx="0">
            <a:schemeClr val="dk1"/>
          </a:fillRef>
          <a:effectRef idx="0">
            <a:schemeClr val="dk1"/>
          </a:effectRef>
          <a:fontRef idx="minor">
            <a:schemeClr val="tx1"/>
          </a:fontRef>
        </p:style>
      </p:cxnSp>
      <p:sp>
        <p:nvSpPr>
          <p:cNvPr id="18" name="Oval 17"/>
          <p:cNvSpPr/>
          <p:nvPr/>
        </p:nvSpPr>
        <p:spPr>
          <a:xfrm flipH="1">
            <a:off x="4759325" y="483044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30" name="Rectangle 29"/>
          <p:cNvSpPr/>
          <p:nvPr/>
        </p:nvSpPr>
        <p:spPr>
          <a:xfrm>
            <a:off x="4084320" y="51587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1" name="Rectangle 30"/>
          <p:cNvSpPr/>
          <p:nvPr/>
        </p:nvSpPr>
        <p:spPr>
          <a:xfrm>
            <a:off x="5374640" y="574484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2" name="Rectangle 31"/>
          <p:cNvSpPr/>
          <p:nvPr/>
        </p:nvSpPr>
        <p:spPr>
          <a:xfrm>
            <a:off x="4582795" y="5744845"/>
            <a:ext cx="574040"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33" name="Straight Connector 32"/>
          <p:cNvCxnSpPr>
            <a:stCxn id="18" idx="4"/>
            <a:endCxn id="32" idx="0"/>
          </p:cNvCxnSpPr>
          <p:nvPr/>
        </p:nvCxnSpPr>
        <p:spPr>
          <a:xfrm flipH="1">
            <a:off x="4869815" y="5438775"/>
            <a:ext cx="196850" cy="306070"/>
          </a:xfrm>
          <a:prstGeom prst="line">
            <a:avLst/>
          </a:prstGeom>
        </p:spPr>
        <p:style>
          <a:lnRef idx="1">
            <a:schemeClr val="dk1"/>
          </a:lnRef>
          <a:fillRef idx="0">
            <a:schemeClr val="dk1"/>
          </a:fillRef>
          <a:effectRef idx="0">
            <a:schemeClr val="dk1"/>
          </a:effectRef>
          <a:fontRef idx="minor">
            <a:schemeClr val="tx1"/>
          </a:fontRef>
        </p:style>
      </p:cxnSp>
      <p:cxnSp>
        <p:nvCxnSpPr>
          <p:cNvPr id="52" name="Straight Connector 51"/>
          <p:cNvCxnSpPr>
            <a:stCxn id="18" idx="3"/>
            <a:endCxn id="31" idx="0"/>
          </p:cNvCxnSpPr>
          <p:nvPr/>
        </p:nvCxnSpPr>
        <p:spPr>
          <a:xfrm>
            <a:off x="5284470" y="5349875"/>
            <a:ext cx="339725" cy="394970"/>
          </a:xfrm>
          <a:prstGeom prst="line">
            <a:avLst/>
          </a:prstGeom>
        </p:spPr>
        <p:style>
          <a:lnRef idx="1">
            <a:schemeClr val="dk1"/>
          </a:lnRef>
          <a:fillRef idx="0">
            <a:schemeClr val="dk1"/>
          </a:fillRef>
          <a:effectRef idx="0">
            <a:schemeClr val="dk1"/>
          </a:effectRef>
          <a:fontRef idx="minor">
            <a:schemeClr val="tx1"/>
          </a:fontRef>
        </p:style>
      </p:cxnSp>
      <p:sp>
        <p:nvSpPr>
          <p:cNvPr id="53" name="Rectangle 52"/>
          <p:cNvSpPr/>
          <p:nvPr/>
        </p:nvSpPr>
        <p:spPr>
          <a:xfrm>
            <a:off x="5485130" y="477901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4" name="Text Box 53"/>
          <p:cNvSpPr txBox="1"/>
          <p:nvPr/>
        </p:nvSpPr>
        <p:spPr>
          <a:xfrm>
            <a:off x="899160" y="623570"/>
            <a:ext cx="5967730" cy="368300"/>
          </a:xfrm>
          <a:prstGeom prst="rect">
            <a:avLst/>
          </a:prstGeom>
          <a:noFill/>
        </p:spPr>
        <p:txBody>
          <a:bodyPr wrap="square" rtlCol="0" anchor="t">
            <a:spAutoFit/>
          </a:bodyPr>
          <a:lstStyle/>
          <a:p>
            <a:r>
              <a:rPr lang="en-US">
                <a:sym typeface="+mn-ea"/>
              </a:rPr>
              <a:t>7) delete 34(take max value from left sub tree)</a:t>
            </a:r>
            <a:endParaRPr lang="en-US"/>
          </a:p>
        </p:txBody>
      </p:sp>
      <p:cxnSp>
        <p:nvCxnSpPr>
          <p:cNvPr id="55" name="Straight Connector 54"/>
          <p:cNvCxnSpPr>
            <a:stCxn id="67" idx="3"/>
            <a:endCxn id="27" idx="0"/>
          </p:cNvCxnSpPr>
          <p:nvPr/>
        </p:nvCxnSpPr>
        <p:spPr>
          <a:xfrm>
            <a:off x="11193145" y="4077970"/>
            <a:ext cx="513080" cy="652780"/>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2722880" y="1574800"/>
            <a:ext cx="1280160" cy="822960"/>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H="1">
            <a:off x="2651760" y="1727200"/>
            <a:ext cx="1229360" cy="650240"/>
          </a:xfrm>
          <a:prstGeom prst="line">
            <a:avLst/>
          </a:prstGeom>
        </p:spPr>
        <p:style>
          <a:lnRef idx="1">
            <a:schemeClr val="dk1"/>
          </a:lnRef>
          <a:fillRef idx="0">
            <a:schemeClr val="dk1"/>
          </a:fillRef>
          <a:effectRef idx="0">
            <a:schemeClr val="dk1"/>
          </a:effectRef>
          <a:fontRef idx="minor">
            <a:schemeClr val="tx1"/>
          </a:fontRef>
        </p:style>
      </p:cxnSp>
      <p:cxnSp>
        <p:nvCxnSpPr>
          <p:cNvPr id="13" name="Curved Connector 12"/>
          <p:cNvCxnSpPr>
            <a:stCxn id="107" idx="6"/>
          </p:cNvCxnSpPr>
          <p:nvPr/>
        </p:nvCxnSpPr>
        <p:spPr>
          <a:xfrm flipV="1">
            <a:off x="2764790" y="2479040"/>
            <a:ext cx="537210" cy="691515"/>
          </a:xfrm>
          <a:prstGeom prst="curvedConnector2">
            <a:avLst/>
          </a:prstGeom>
          <a:ln>
            <a:tailEnd type="arrow" w="med" len="med"/>
          </a:ln>
        </p:spPr>
        <p:style>
          <a:lnRef idx="3">
            <a:schemeClr val="accent6"/>
          </a:lnRef>
          <a:fillRef idx="0">
            <a:schemeClr val="accent6"/>
          </a:fillRef>
          <a:effectRef idx="2">
            <a:schemeClr val="accent6"/>
          </a:effectRef>
          <a:fontRef idx="minor">
            <a:schemeClr val="tx1"/>
          </a:fontRef>
        </p:style>
      </p:cxnSp>
      <p:sp>
        <p:nvSpPr>
          <p:cNvPr id="14" name="Oval 13"/>
          <p:cNvSpPr/>
          <p:nvPr/>
        </p:nvSpPr>
        <p:spPr>
          <a:xfrm>
            <a:off x="7701280" y="2336800"/>
            <a:ext cx="792480" cy="7721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Oval 14"/>
          <p:cNvSpPr/>
          <p:nvPr/>
        </p:nvSpPr>
        <p:spPr>
          <a:xfrm>
            <a:off x="7872095" y="2506345"/>
            <a:ext cx="451485" cy="43370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Tree>
    <p:extLst>
      <p:ext uri="{BB962C8B-B14F-4D97-AF65-F5344CB8AC3E}">
        <p14:creationId xmlns:p14="http://schemas.microsoft.com/office/powerpoint/2010/main" xmlns="" val="462149305"/>
      </p:ext>
    </p:extLst>
  </p:cSld>
  <p:clrMapOvr>
    <a:masterClrMapping/>
  </p:clrMapOvr>
  <p:transition>
    <p:cut/>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4842510" y="33750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4712970" y="4759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endCxn id="40" idx="0"/>
          </p:cNvCxnSpPr>
          <p:nvPr/>
        </p:nvCxnSpPr>
        <p:spPr>
          <a:xfrm>
            <a:off x="4043680" y="4114800"/>
            <a:ext cx="918845" cy="645160"/>
          </a:xfrm>
          <a:prstGeom prst="line">
            <a:avLst/>
          </a:prstGeom>
        </p:spPr>
        <p:style>
          <a:lnRef idx="1">
            <a:schemeClr val="dk1"/>
          </a:lnRef>
          <a:fillRef idx="0">
            <a:schemeClr val="dk1"/>
          </a:fillRef>
          <a:effectRef idx="0">
            <a:schemeClr val="dk1"/>
          </a:effectRef>
          <a:fontRef idx="minor">
            <a:schemeClr val="tx1"/>
          </a:fontRef>
        </p:style>
      </p:cxnSp>
      <p:sp>
        <p:nvSpPr>
          <p:cNvPr id="2" name="Title 1"/>
          <p:cNvSpPr>
            <a:spLocks noGrp="1"/>
          </p:cNvSpPr>
          <p:nvPr>
            <p:ph type="ctrTitle"/>
          </p:nvPr>
        </p:nvSpPr>
        <p:spPr/>
        <p:txBody>
          <a:bodyPr/>
          <a:lstStyle/>
          <a:p>
            <a:r>
              <a:rPr lang="en-US"/>
              <a:t>  </a:t>
            </a:r>
          </a:p>
        </p:txBody>
      </p:sp>
      <p:sp>
        <p:nvSpPr>
          <p:cNvPr id="3" name="Subtitle 2"/>
          <p:cNvSpPr>
            <a:spLocks noGrp="1"/>
          </p:cNvSpPr>
          <p:nvPr>
            <p:ph type="subTitle" idx="1"/>
          </p:nvPr>
        </p:nvSpPr>
        <p:spPr>
          <a:xfrm>
            <a:off x="1028700" y="3630613"/>
            <a:ext cx="9144000" cy="1655762"/>
          </a:xfrm>
        </p:spPr>
        <p:txBody>
          <a:bodyPr/>
          <a:lstStyle/>
          <a:p>
            <a:r>
              <a:rPr lang="en-US"/>
              <a:t>  </a:t>
            </a:r>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84</a:t>
            </a:fld>
            <a:endParaRPr lang="en-US"/>
          </a:p>
        </p:txBody>
      </p:sp>
      <p:sp>
        <p:nvSpPr>
          <p:cNvPr id="4" name="Title 3"/>
          <p:cNvSpPr/>
          <p:nvPr/>
        </p:nvSpPr>
        <p:spPr>
          <a:xfrm>
            <a:off x="2139315" y="154940"/>
            <a:ext cx="9144000" cy="692150"/>
          </a:xfrm>
          <a:prstGeom prst="rect">
            <a:avLst/>
          </a:prstGeom>
        </p:spPr>
        <p:txBody>
          <a:bodyPr vert="horz" lIns="91440" tIns="45720" rIns="91440" bIns="45720" rtlCol="0" anchor="b">
            <a:normAutofit fontScale="8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1651000" y="37290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7" name="Oval 56"/>
          <p:cNvSpPr/>
          <p:nvPr/>
        </p:nvSpPr>
        <p:spPr>
          <a:xfrm>
            <a:off x="1826895" y="2332990"/>
            <a:ext cx="688340" cy="60706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2914015" y="11874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1" name="Straight Connector 60"/>
          <p:cNvCxnSpPr>
            <a:stCxn id="57" idx="3"/>
          </p:cNvCxnSpPr>
          <p:nvPr/>
        </p:nvCxnSpPr>
        <p:spPr>
          <a:xfrm flipH="1">
            <a:off x="1065530" y="2851150"/>
            <a:ext cx="862330" cy="63246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a:endCxn id="57" idx="0"/>
          </p:cNvCxnSpPr>
          <p:nvPr/>
        </p:nvCxnSpPr>
        <p:spPr>
          <a:xfrm flipH="1">
            <a:off x="2171065" y="1706880"/>
            <a:ext cx="843915" cy="62611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4043680" y="224282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1" name="Straight Connector 70"/>
          <p:cNvCxnSpPr>
            <a:stCxn id="67" idx="4"/>
          </p:cNvCxnSpPr>
          <p:nvPr/>
        </p:nvCxnSpPr>
        <p:spPr>
          <a:xfrm flipH="1">
            <a:off x="4147185" y="285115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3501390" y="1706880"/>
            <a:ext cx="849630" cy="535940"/>
          </a:xfrm>
          <a:prstGeom prst="line">
            <a:avLst/>
          </a:prstGeom>
        </p:spPr>
        <p:style>
          <a:lnRef idx="1">
            <a:schemeClr val="dk1"/>
          </a:lnRef>
          <a:fillRef idx="0">
            <a:schemeClr val="dk1"/>
          </a:fillRef>
          <a:effectRef idx="0">
            <a:schemeClr val="dk1"/>
          </a:effectRef>
          <a:fontRef idx="minor">
            <a:schemeClr val="tx1"/>
          </a:fontRef>
        </p:style>
      </p:cxnSp>
      <p:sp>
        <p:nvSpPr>
          <p:cNvPr id="80" name="Oval 79"/>
          <p:cNvSpPr/>
          <p:nvPr/>
        </p:nvSpPr>
        <p:spPr>
          <a:xfrm flipH="1">
            <a:off x="2298700" y="3510280"/>
            <a:ext cx="615315"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p:cNvCxnSpPr>
          <p:nvPr/>
        </p:nvCxnSpPr>
        <p:spPr>
          <a:xfrm flipH="1">
            <a:off x="1987550" y="411861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a:stCxn id="80" idx="4"/>
          </p:cNvCxnSpPr>
          <p:nvPr/>
        </p:nvCxnSpPr>
        <p:spPr>
          <a:xfrm>
            <a:off x="2606040" y="4118610"/>
            <a:ext cx="512445" cy="641350"/>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3735705" y="34632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1826895" y="473710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3794125" y="4759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flipH="1">
            <a:off x="2914015" y="4768850"/>
            <a:ext cx="56705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a:off x="4043045" y="4071620"/>
            <a:ext cx="635" cy="68834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5876290" y="3195320"/>
            <a:ext cx="1341120" cy="368300"/>
          </a:xfrm>
          <a:prstGeom prst="rect">
            <a:avLst/>
          </a:prstGeom>
          <a:noFill/>
        </p:spPr>
        <p:txBody>
          <a:bodyPr wrap="square" rtlCol="0" anchor="t">
            <a:spAutoFit/>
          </a:bodyPr>
          <a:lstStyle/>
          <a:p>
            <a:pPr algn="l"/>
            <a:r>
              <a:rPr lang="en-US"/>
              <a:t> case 4 </a:t>
            </a:r>
          </a:p>
        </p:txBody>
      </p:sp>
      <p:sp>
        <p:nvSpPr>
          <p:cNvPr id="239" name="Right Arrow 238"/>
          <p:cNvSpPr/>
          <p:nvPr/>
        </p:nvSpPr>
        <p:spPr>
          <a:xfrm>
            <a:off x="5560695" y="3667760"/>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p:cNvCxnSpPr>
            <a:endCxn id="27" idx="0"/>
          </p:cNvCxnSpPr>
          <p:nvPr/>
        </p:nvCxnSpPr>
        <p:spPr>
          <a:xfrm>
            <a:off x="4389120" y="2860675"/>
            <a:ext cx="702945" cy="514350"/>
          </a:xfrm>
          <a:prstGeom prst="line">
            <a:avLst/>
          </a:prstGeom>
        </p:spPr>
        <p:style>
          <a:lnRef idx="1">
            <a:schemeClr val="dk1"/>
          </a:lnRef>
          <a:fillRef idx="0">
            <a:schemeClr val="dk1"/>
          </a:fillRef>
          <a:effectRef idx="0">
            <a:schemeClr val="dk1"/>
          </a:effectRef>
          <a:fontRef idx="minor">
            <a:schemeClr val="tx1"/>
          </a:fontRef>
        </p:style>
      </p:cxnSp>
      <p:sp>
        <p:nvSpPr>
          <p:cNvPr id="14" name="Oval 13"/>
          <p:cNvSpPr/>
          <p:nvPr/>
        </p:nvSpPr>
        <p:spPr>
          <a:xfrm>
            <a:off x="858520" y="3394710"/>
            <a:ext cx="792480" cy="7721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Oval 14"/>
          <p:cNvSpPr/>
          <p:nvPr/>
        </p:nvSpPr>
        <p:spPr>
          <a:xfrm>
            <a:off x="1028700" y="3563620"/>
            <a:ext cx="451485" cy="43370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 name="Straight Connector 7"/>
          <p:cNvCxnSpPr>
            <a:stCxn id="57" idx="5"/>
            <a:endCxn id="80" idx="0"/>
          </p:cNvCxnSpPr>
          <p:nvPr/>
        </p:nvCxnSpPr>
        <p:spPr>
          <a:xfrm>
            <a:off x="2414270" y="2851150"/>
            <a:ext cx="191770" cy="659130"/>
          </a:xfrm>
          <a:prstGeom prst="line">
            <a:avLst/>
          </a:prstGeom>
        </p:spPr>
        <p:style>
          <a:lnRef idx="1">
            <a:schemeClr val="dk1"/>
          </a:lnRef>
          <a:fillRef idx="0">
            <a:schemeClr val="dk1"/>
          </a:fillRef>
          <a:effectRef idx="0">
            <a:schemeClr val="dk1"/>
          </a:effectRef>
          <a:fontRef idx="minor">
            <a:schemeClr val="tx1"/>
          </a:fontRef>
        </p:style>
      </p:cxnSp>
      <p:sp>
        <p:nvSpPr>
          <p:cNvPr id="16" name="Text Box 15"/>
          <p:cNvSpPr txBox="1"/>
          <p:nvPr/>
        </p:nvSpPr>
        <p:spPr>
          <a:xfrm>
            <a:off x="158750" y="2452370"/>
            <a:ext cx="1321435" cy="368300"/>
          </a:xfrm>
          <a:prstGeom prst="rect">
            <a:avLst/>
          </a:prstGeom>
          <a:noFill/>
        </p:spPr>
        <p:txBody>
          <a:bodyPr wrap="square" rtlCol="0" anchor="t">
            <a:spAutoFit/>
          </a:bodyPr>
          <a:lstStyle/>
          <a:p>
            <a:pPr algn="l"/>
            <a:r>
              <a:rPr lang="en-US"/>
              <a:t> case 2 </a:t>
            </a:r>
          </a:p>
        </p:txBody>
      </p:sp>
      <p:sp>
        <p:nvSpPr>
          <p:cNvPr id="19" name="Right Arrow 18"/>
          <p:cNvSpPr/>
          <p:nvPr/>
        </p:nvSpPr>
        <p:spPr>
          <a:xfrm>
            <a:off x="142240" y="2834640"/>
            <a:ext cx="104648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0594975" y="35763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436225" y="47371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22" name="Straight Connector 21"/>
          <p:cNvCxnSpPr>
            <a:endCxn id="44" idx="0"/>
          </p:cNvCxnSpPr>
          <p:nvPr/>
        </p:nvCxnSpPr>
        <p:spPr>
          <a:xfrm>
            <a:off x="9009380" y="4091940"/>
            <a:ext cx="405130" cy="594995"/>
          </a:xfrm>
          <a:prstGeom prst="line">
            <a:avLst/>
          </a:prstGeom>
        </p:spPr>
        <p:style>
          <a:lnRef idx="1">
            <a:schemeClr val="dk1"/>
          </a:lnRef>
          <a:fillRef idx="0">
            <a:schemeClr val="dk1"/>
          </a:fillRef>
          <a:effectRef idx="0">
            <a:schemeClr val="dk1"/>
          </a:effectRef>
          <a:fontRef idx="minor">
            <a:schemeClr val="tx1"/>
          </a:fontRef>
        </p:style>
      </p:cxnSp>
      <p:sp>
        <p:nvSpPr>
          <p:cNvPr id="23" name="Oval 22"/>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25" name="Straight Connector 24"/>
          <p:cNvCxnSpPr>
            <a:stCxn id="23" idx="5"/>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p:cNvCxnSpPr>
            <a:stCxn id="23" idx="3"/>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sp>
        <p:nvSpPr>
          <p:cNvPr id="29" name="Oval 28"/>
          <p:cNvSpPr/>
          <p:nvPr/>
        </p:nvSpPr>
        <p:spPr>
          <a:xfrm flipH="1">
            <a:off x="9979660" y="233299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34" name="Straight Connector 33"/>
          <p:cNvCxnSpPr>
            <a:stCxn id="29" idx="4"/>
          </p:cNvCxnSpPr>
          <p:nvPr/>
        </p:nvCxnSpPr>
        <p:spPr>
          <a:xfrm flipH="1">
            <a:off x="10083165" y="2941320"/>
            <a:ext cx="203835" cy="612140"/>
          </a:xfrm>
          <a:prstGeom prst="line">
            <a:avLst/>
          </a:prstGeom>
        </p:spPr>
        <p:style>
          <a:lnRef idx="1">
            <a:schemeClr val="dk1"/>
          </a:lnRef>
          <a:fillRef idx="0">
            <a:schemeClr val="dk1"/>
          </a:fillRef>
          <a:effectRef idx="0">
            <a:schemeClr val="dk1"/>
          </a:effectRef>
          <a:fontRef idx="minor">
            <a:schemeClr val="tx1"/>
          </a:fontRef>
        </p:style>
      </p:cxnSp>
      <p:sp>
        <p:nvSpPr>
          <p:cNvPr id="36" name="Oval 35"/>
          <p:cNvSpPr/>
          <p:nvPr/>
        </p:nvSpPr>
        <p:spPr>
          <a:xfrm flipH="1">
            <a:off x="8748395" y="348361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37" name="Straight Connector 36"/>
          <p:cNvCxnSpPr>
            <a:stCxn id="36" idx="4"/>
          </p:cNvCxnSpPr>
          <p:nvPr/>
        </p:nvCxnSpPr>
        <p:spPr>
          <a:xfrm flipH="1">
            <a:off x="8437245" y="409194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p:cNvCxnSpPr>
            <a:endCxn id="20" idx="0"/>
          </p:cNvCxnSpPr>
          <p:nvPr/>
        </p:nvCxnSpPr>
        <p:spPr>
          <a:xfrm>
            <a:off x="10436225" y="2870835"/>
            <a:ext cx="408305" cy="705485"/>
          </a:xfrm>
          <a:prstGeom prst="line">
            <a:avLst/>
          </a:prstGeom>
        </p:spPr>
        <p:style>
          <a:lnRef idx="1">
            <a:schemeClr val="dk1"/>
          </a:lnRef>
          <a:fillRef idx="0">
            <a:schemeClr val="dk1"/>
          </a:fillRef>
          <a:effectRef idx="0">
            <a:schemeClr val="dk1"/>
          </a:effectRef>
          <a:fontRef idx="minor">
            <a:schemeClr val="tx1"/>
          </a:fontRef>
        </p:style>
      </p:cxnSp>
      <p:sp>
        <p:nvSpPr>
          <p:cNvPr id="39" name="Oval 38"/>
          <p:cNvSpPr/>
          <p:nvPr/>
        </p:nvSpPr>
        <p:spPr>
          <a:xfrm flipH="1">
            <a:off x="9779635" y="35102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41" name="Rectangle 40"/>
          <p:cNvSpPr/>
          <p:nvPr/>
        </p:nvSpPr>
        <p:spPr>
          <a:xfrm>
            <a:off x="8249920" y="468693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2" name="Rectangle 41"/>
          <p:cNvSpPr/>
          <p:nvPr/>
        </p:nvSpPr>
        <p:spPr>
          <a:xfrm>
            <a:off x="9749790" y="47371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4" name="Rectangle 43"/>
          <p:cNvSpPr/>
          <p:nvPr/>
        </p:nvSpPr>
        <p:spPr>
          <a:xfrm>
            <a:off x="9159875" y="4686935"/>
            <a:ext cx="50863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9" idx="4"/>
            <a:endCxn id="42" idx="0"/>
          </p:cNvCxnSpPr>
          <p:nvPr/>
        </p:nvCxnSpPr>
        <p:spPr>
          <a:xfrm flipH="1">
            <a:off x="9999345" y="4118610"/>
            <a:ext cx="87630" cy="618490"/>
          </a:xfrm>
          <a:prstGeom prst="line">
            <a:avLst/>
          </a:prstGeom>
        </p:spPr>
        <p:style>
          <a:lnRef idx="1">
            <a:schemeClr val="dk1"/>
          </a:lnRef>
          <a:fillRef idx="0">
            <a:schemeClr val="dk1"/>
          </a:fillRef>
          <a:effectRef idx="0">
            <a:schemeClr val="dk1"/>
          </a:effectRef>
          <a:fontRef idx="minor">
            <a:schemeClr val="tx1"/>
          </a:fontRef>
        </p:style>
      </p:cxnSp>
      <p:sp>
        <p:nvSpPr>
          <p:cNvPr id="47" name="Oval 46"/>
          <p:cNvSpPr/>
          <p:nvPr/>
        </p:nvSpPr>
        <p:spPr>
          <a:xfrm>
            <a:off x="7887335" y="2396490"/>
            <a:ext cx="647065" cy="608965"/>
          </a:xfrm>
          <a:prstGeom prst="ellipse">
            <a:avLst/>
          </a:prstGeom>
          <a:solidFill>
            <a:schemeClr val="tx1">
              <a:lumMod val="50000"/>
              <a:lumOff val="50000"/>
            </a:schemeClr>
          </a:solidFill>
          <a:ln>
            <a:solidFill>
              <a:schemeClr val="tx1">
                <a:lumMod val="95000"/>
                <a:lumOff val="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a:t>10</a:t>
            </a:r>
          </a:p>
        </p:txBody>
      </p:sp>
      <p:cxnSp>
        <p:nvCxnSpPr>
          <p:cNvPr id="49" name="Straight Connector 48"/>
          <p:cNvCxnSpPr>
            <a:stCxn id="39" idx="4"/>
            <a:endCxn id="21" idx="0"/>
          </p:cNvCxnSpPr>
          <p:nvPr/>
        </p:nvCxnSpPr>
        <p:spPr>
          <a:xfrm>
            <a:off x="10086975" y="4118610"/>
            <a:ext cx="598805" cy="618490"/>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p:cNvCxnSpPr>
            <a:stCxn id="47" idx="5"/>
            <a:endCxn id="36" idx="0"/>
          </p:cNvCxnSpPr>
          <p:nvPr/>
        </p:nvCxnSpPr>
        <p:spPr>
          <a:xfrm>
            <a:off x="8439785" y="2916555"/>
            <a:ext cx="615950" cy="567055"/>
          </a:xfrm>
          <a:prstGeom prst="line">
            <a:avLst/>
          </a:prstGeom>
        </p:spPr>
        <p:style>
          <a:lnRef idx="1">
            <a:schemeClr val="dk1"/>
          </a:lnRef>
          <a:fillRef idx="0">
            <a:schemeClr val="dk1"/>
          </a:fillRef>
          <a:effectRef idx="0">
            <a:schemeClr val="dk1"/>
          </a:effectRef>
          <a:fontRef idx="minor">
            <a:schemeClr val="tx1"/>
          </a:fontRef>
        </p:style>
      </p:cxnSp>
      <p:sp>
        <p:nvSpPr>
          <p:cNvPr id="51" name="Rectangle 50"/>
          <p:cNvSpPr/>
          <p:nvPr/>
        </p:nvSpPr>
        <p:spPr>
          <a:xfrm>
            <a:off x="7648575" y="358965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56" name="Straight Connector 55"/>
          <p:cNvCxnSpPr>
            <a:stCxn id="47" idx="4"/>
            <a:endCxn id="51" idx="0"/>
          </p:cNvCxnSpPr>
          <p:nvPr/>
        </p:nvCxnSpPr>
        <p:spPr>
          <a:xfrm flipH="1">
            <a:off x="7898130" y="3005455"/>
            <a:ext cx="313055" cy="58420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036449227"/>
      </p:ext>
    </p:extLst>
  </p:cSld>
  <p:clrMapOvr>
    <a:masterClrMapping/>
  </p:clrMapOvr>
  <p:transition>
    <p:cut/>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4842510" y="337502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4712970" y="4759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endCxn id="40" idx="0"/>
          </p:cNvCxnSpPr>
          <p:nvPr/>
        </p:nvCxnSpPr>
        <p:spPr>
          <a:xfrm>
            <a:off x="4043680" y="4114800"/>
            <a:ext cx="918845" cy="645160"/>
          </a:xfrm>
          <a:prstGeom prst="line">
            <a:avLst/>
          </a:prstGeom>
        </p:spPr>
        <p:style>
          <a:lnRef idx="1">
            <a:schemeClr val="dk1"/>
          </a:lnRef>
          <a:fillRef idx="0">
            <a:schemeClr val="dk1"/>
          </a:fillRef>
          <a:effectRef idx="0">
            <a:schemeClr val="dk1"/>
          </a:effectRef>
          <a:fontRef idx="minor">
            <a:schemeClr val="tx1"/>
          </a:fontRef>
        </p:style>
      </p:cxnSp>
      <p:sp>
        <p:nvSpPr>
          <p:cNvPr id="2" name="Title 1"/>
          <p:cNvSpPr>
            <a:spLocks noGrp="1"/>
          </p:cNvSpPr>
          <p:nvPr>
            <p:ph type="ctrTitle"/>
          </p:nvPr>
        </p:nvSpPr>
        <p:spPr/>
        <p:txBody>
          <a:bodyPr/>
          <a:lstStyle/>
          <a:p>
            <a:r>
              <a:rPr lang="en-US"/>
              <a:t>  </a:t>
            </a:r>
          </a:p>
        </p:txBody>
      </p:sp>
      <p:sp>
        <p:nvSpPr>
          <p:cNvPr id="3" name="Subtitle 2"/>
          <p:cNvSpPr>
            <a:spLocks noGrp="1"/>
          </p:cNvSpPr>
          <p:nvPr>
            <p:ph type="subTitle" idx="1"/>
          </p:nvPr>
        </p:nvSpPr>
        <p:spPr>
          <a:xfrm>
            <a:off x="1028700" y="3630613"/>
            <a:ext cx="9144000" cy="1655762"/>
          </a:xfrm>
        </p:spPr>
        <p:txBody>
          <a:bodyPr/>
          <a:lstStyle/>
          <a:p>
            <a:r>
              <a:rPr lang="en-US"/>
              <a:t>  </a:t>
            </a:r>
          </a:p>
        </p:txBody>
      </p:sp>
      <p:sp>
        <p:nvSpPr>
          <p:cNvPr id="11" name="Footer Placeholder 10"/>
          <p:cNvSpPr>
            <a:spLocks noGrp="1"/>
          </p:cNvSpPr>
          <p:nvPr>
            <p:ph type="ftr" sz="quarter" idx="11"/>
          </p:nvPr>
        </p:nvSpPr>
        <p:spPr/>
        <p:txBody>
          <a:bodyPr/>
          <a:lstStyle/>
          <a:p>
            <a:r>
              <a:rPr lang="en-US" smtClean="0"/>
              <a:t>Data Structures-T.Anil Kumar</a:t>
            </a:r>
            <a:endParaRPr lang="en-US"/>
          </a:p>
        </p:txBody>
      </p:sp>
      <p:sp>
        <p:nvSpPr>
          <p:cNvPr id="12" name="Slide Number Placeholder 11"/>
          <p:cNvSpPr>
            <a:spLocks noGrp="1"/>
          </p:cNvSpPr>
          <p:nvPr>
            <p:ph type="sldNum" sz="quarter" idx="12"/>
          </p:nvPr>
        </p:nvSpPr>
        <p:spPr/>
        <p:txBody>
          <a:bodyPr/>
          <a:lstStyle/>
          <a:p>
            <a:fld id="{659B9B6F-D550-41FB-97A3-3F5EDBC6875D}" type="slidenum">
              <a:rPr lang="en-US" smtClean="0"/>
              <a:pPr/>
              <a:t>85</a:t>
            </a:fld>
            <a:endParaRPr lang="en-US"/>
          </a:p>
        </p:txBody>
      </p:sp>
      <p:sp>
        <p:nvSpPr>
          <p:cNvPr id="4" name="Title 3"/>
          <p:cNvSpPr/>
          <p:nvPr/>
        </p:nvSpPr>
        <p:spPr>
          <a:xfrm>
            <a:off x="2139315" y="185420"/>
            <a:ext cx="9144000" cy="57023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1651000" y="37290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7" name="Oval 56"/>
          <p:cNvSpPr/>
          <p:nvPr/>
        </p:nvSpPr>
        <p:spPr>
          <a:xfrm>
            <a:off x="1826895" y="233299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2914015" y="118745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78</a:t>
            </a:r>
          </a:p>
        </p:txBody>
      </p:sp>
      <p:cxnSp>
        <p:nvCxnSpPr>
          <p:cNvPr id="61" name="Straight Connector 60"/>
          <p:cNvCxnSpPr>
            <a:stCxn id="57" idx="3"/>
          </p:cNvCxnSpPr>
          <p:nvPr/>
        </p:nvCxnSpPr>
        <p:spPr>
          <a:xfrm flipH="1">
            <a:off x="1065530" y="2851150"/>
            <a:ext cx="862330" cy="63246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a:endCxn id="57" idx="0"/>
          </p:cNvCxnSpPr>
          <p:nvPr/>
        </p:nvCxnSpPr>
        <p:spPr>
          <a:xfrm flipH="1">
            <a:off x="2171065" y="1706880"/>
            <a:ext cx="843915" cy="626110"/>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4043680" y="224282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1" name="Straight Connector 70"/>
          <p:cNvCxnSpPr>
            <a:stCxn id="67" idx="4"/>
          </p:cNvCxnSpPr>
          <p:nvPr/>
        </p:nvCxnSpPr>
        <p:spPr>
          <a:xfrm flipH="1">
            <a:off x="4147185" y="285115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3501390" y="1706880"/>
            <a:ext cx="849630" cy="535940"/>
          </a:xfrm>
          <a:prstGeom prst="line">
            <a:avLst/>
          </a:prstGeom>
        </p:spPr>
        <p:style>
          <a:lnRef idx="1">
            <a:schemeClr val="dk1"/>
          </a:lnRef>
          <a:fillRef idx="0">
            <a:schemeClr val="dk1"/>
          </a:fillRef>
          <a:effectRef idx="0">
            <a:schemeClr val="dk1"/>
          </a:effectRef>
          <a:fontRef idx="minor">
            <a:schemeClr val="tx1"/>
          </a:fontRef>
        </p:style>
      </p:cxnSp>
      <p:sp>
        <p:nvSpPr>
          <p:cNvPr id="80" name="Oval 79"/>
          <p:cNvSpPr/>
          <p:nvPr/>
        </p:nvSpPr>
        <p:spPr>
          <a:xfrm flipH="1">
            <a:off x="2298700" y="35102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81" name="Straight Connector 80"/>
          <p:cNvCxnSpPr>
            <a:stCxn id="80" idx="4"/>
          </p:cNvCxnSpPr>
          <p:nvPr/>
        </p:nvCxnSpPr>
        <p:spPr>
          <a:xfrm flipH="1">
            <a:off x="1987550" y="4118610"/>
            <a:ext cx="618490" cy="680085"/>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p:cNvCxnSpPr>
            <a:stCxn id="80" idx="4"/>
          </p:cNvCxnSpPr>
          <p:nvPr/>
        </p:nvCxnSpPr>
        <p:spPr>
          <a:xfrm>
            <a:off x="2606040" y="4118610"/>
            <a:ext cx="512445" cy="641350"/>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3735705" y="34632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1826895" y="473710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3794125" y="47599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7" name="Rectangle 86"/>
          <p:cNvSpPr/>
          <p:nvPr/>
        </p:nvSpPr>
        <p:spPr>
          <a:xfrm flipH="1">
            <a:off x="2914015" y="4768850"/>
            <a:ext cx="56705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a:off x="4043045" y="4071620"/>
            <a:ext cx="635" cy="688340"/>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5876290" y="3195320"/>
            <a:ext cx="1341120" cy="368300"/>
          </a:xfrm>
          <a:prstGeom prst="rect">
            <a:avLst/>
          </a:prstGeom>
          <a:noFill/>
        </p:spPr>
        <p:txBody>
          <a:bodyPr wrap="square" rtlCol="0" anchor="t">
            <a:spAutoFit/>
          </a:bodyPr>
          <a:lstStyle/>
          <a:p>
            <a:pPr algn="l"/>
            <a:r>
              <a:rPr lang="en-US"/>
              <a:t> deleting 78</a:t>
            </a:r>
          </a:p>
        </p:txBody>
      </p:sp>
      <p:sp>
        <p:nvSpPr>
          <p:cNvPr id="239" name="Right Arrow 238"/>
          <p:cNvSpPr/>
          <p:nvPr/>
        </p:nvSpPr>
        <p:spPr>
          <a:xfrm>
            <a:off x="5560695" y="3667760"/>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p:cNvCxnSpPr>
            <a:endCxn id="27" idx="0"/>
          </p:cNvCxnSpPr>
          <p:nvPr/>
        </p:nvCxnSpPr>
        <p:spPr>
          <a:xfrm>
            <a:off x="4389120" y="2860675"/>
            <a:ext cx="702945" cy="51435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a:stCxn id="57" idx="5"/>
            <a:endCxn id="80" idx="0"/>
          </p:cNvCxnSpPr>
          <p:nvPr/>
        </p:nvCxnSpPr>
        <p:spPr>
          <a:xfrm>
            <a:off x="2414270" y="2851150"/>
            <a:ext cx="191770" cy="659130"/>
          </a:xfrm>
          <a:prstGeom prst="line">
            <a:avLst/>
          </a:prstGeom>
        </p:spPr>
        <p:style>
          <a:lnRef idx="1">
            <a:schemeClr val="dk1"/>
          </a:lnRef>
          <a:fillRef idx="0">
            <a:schemeClr val="dk1"/>
          </a:fillRef>
          <a:effectRef idx="0">
            <a:schemeClr val="dk1"/>
          </a:effectRef>
          <a:fontRef idx="minor">
            <a:schemeClr val="tx1"/>
          </a:fontRef>
        </p:style>
      </p:cxnSp>
      <p:sp>
        <p:nvSpPr>
          <p:cNvPr id="16" name="Text Box 15"/>
          <p:cNvSpPr txBox="1"/>
          <p:nvPr/>
        </p:nvSpPr>
        <p:spPr>
          <a:xfrm>
            <a:off x="1188720" y="532130"/>
            <a:ext cx="5072380" cy="368300"/>
          </a:xfrm>
          <a:prstGeom prst="rect">
            <a:avLst/>
          </a:prstGeom>
          <a:noFill/>
        </p:spPr>
        <p:txBody>
          <a:bodyPr wrap="square" rtlCol="0" anchor="t">
            <a:spAutoFit/>
          </a:bodyPr>
          <a:lstStyle/>
          <a:p>
            <a:pPr algn="l"/>
            <a:r>
              <a:rPr lang="en-US"/>
              <a:t> 8) delete 78 (take max value from left sub tree) </a:t>
            </a:r>
          </a:p>
        </p:txBody>
      </p:sp>
      <p:sp>
        <p:nvSpPr>
          <p:cNvPr id="20" name="Rectangle 19"/>
          <p:cNvSpPr/>
          <p:nvPr/>
        </p:nvSpPr>
        <p:spPr>
          <a:xfrm>
            <a:off x="10594975" y="35763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436225" y="47371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Oval 22"/>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25" name="Straight Connector 24"/>
          <p:cNvCxnSpPr>
            <a:stCxn id="23" idx="5"/>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p:cNvCxnSpPr>
            <a:stCxn id="23" idx="3"/>
          </p:cNvCxnSpPr>
          <p:nvPr/>
        </p:nvCxnSpPr>
        <p:spPr>
          <a:xfrm flipH="1">
            <a:off x="8147050" y="1764030"/>
            <a:ext cx="862330" cy="632460"/>
          </a:xfrm>
          <a:prstGeom prst="line">
            <a:avLst/>
          </a:prstGeom>
        </p:spPr>
        <p:style>
          <a:lnRef idx="1">
            <a:schemeClr val="dk1"/>
          </a:lnRef>
          <a:fillRef idx="0">
            <a:schemeClr val="dk1"/>
          </a:fillRef>
          <a:effectRef idx="0">
            <a:schemeClr val="dk1"/>
          </a:effectRef>
          <a:fontRef idx="minor">
            <a:schemeClr val="tx1"/>
          </a:fontRef>
        </p:style>
      </p:cxnSp>
      <p:sp>
        <p:nvSpPr>
          <p:cNvPr id="29" name="Oval 28"/>
          <p:cNvSpPr/>
          <p:nvPr/>
        </p:nvSpPr>
        <p:spPr>
          <a:xfrm flipH="1">
            <a:off x="9979660" y="233299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34" name="Straight Connector 33"/>
          <p:cNvCxnSpPr>
            <a:stCxn id="29" idx="4"/>
          </p:cNvCxnSpPr>
          <p:nvPr/>
        </p:nvCxnSpPr>
        <p:spPr>
          <a:xfrm flipH="1">
            <a:off x="10083165" y="294132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p:cNvCxnSpPr>
            <a:endCxn id="20" idx="0"/>
          </p:cNvCxnSpPr>
          <p:nvPr/>
        </p:nvCxnSpPr>
        <p:spPr>
          <a:xfrm>
            <a:off x="10436225" y="2870835"/>
            <a:ext cx="408305" cy="705485"/>
          </a:xfrm>
          <a:prstGeom prst="line">
            <a:avLst/>
          </a:prstGeom>
        </p:spPr>
        <p:style>
          <a:lnRef idx="1">
            <a:schemeClr val="dk1"/>
          </a:lnRef>
          <a:fillRef idx="0">
            <a:schemeClr val="dk1"/>
          </a:fillRef>
          <a:effectRef idx="0">
            <a:schemeClr val="dk1"/>
          </a:effectRef>
          <a:fontRef idx="minor">
            <a:schemeClr val="tx1"/>
          </a:fontRef>
        </p:style>
      </p:cxnSp>
      <p:sp>
        <p:nvSpPr>
          <p:cNvPr id="39" name="Oval 38"/>
          <p:cNvSpPr/>
          <p:nvPr/>
        </p:nvSpPr>
        <p:spPr>
          <a:xfrm flipH="1">
            <a:off x="9779635" y="35102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41" name="Rectangle 40"/>
          <p:cNvSpPr/>
          <p:nvPr/>
        </p:nvSpPr>
        <p:spPr>
          <a:xfrm>
            <a:off x="8778240" y="3484880"/>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2" name="Rectangle 41"/>
          <p:cNvSpPr/>
          <p:nvPr/>
        </p:nvSpPr>
        <p:spPr>
          <a:xfrm>
            <a:off x="9749790" y="473710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9" idx="4"/>
            <a:endCxn id="42" idx="0"/>
          </p:cNvCxnSpPr>
          <p:nvPr/>
        </p:nvCxnSpPr>
        <p:spPr>
          <a:xfrm flipH="1">
            <a:off x="9999345" y="4118610"/>
            <a:ext cx="87630" cy="618490"/>
          </a:xfrm>
          <a:prstGeom prst="line">
            <a:avLst/>
          </a:prstGeom>
        </p:spPr>
        <p:style>
          <a:lnRef idx="1">
            <a:schemeClr val="dk1"/>
          </a:lnRef>
          <a:fillRef idx="0">
            <a:schemeClr val="dk1"/>
          </a:fillRef>
          <a:effectRef idx="0">
            <a:schemeClr val="dk1"/>
          </a:effectRef>
          <a:fontRef idx="minor">
            <a:schemeClr val="tx1"/>
          </a:fontRef>
        </p:style>
      </p:cxnSp>
      <p:sp>
        <p:nvSpPr>
          <p:cNvPr id="47" name="Oval 46"/>
          <p:cNvSpPr/>
          <p:nvPr/>
        </p:nvSpPr>
        <p:spPr>
          <a:xfrm>
            <a:off x="7887335" y="2396490"/>
            <a:ext cx="647065" cy="608965"/>
          </a:xfrm>
          <a:prstGeom prst="ellipse">
            <a:avLst/>
          </a:prstGeom>
          <a:solidFill>
            <a:schemeClr val="tx1">
              <a:lumMod val="50000"/>
              <a:lumOff val="50000"/>
            </a:schemeClr>
          </a:solidFill>
          <a:ln>
            <a:solidFill>
              <a:schemeClr val="tx1">
                <a:lumMod val="95000"/>
                <a:lumOff val="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a:t>10</a:t>
            </a:r>
          </a:p>
        </p:txBody>
      </p:sp>
      <p:cxnSp>
        <p:nvCxnSpPr>
          <p:cNvPr id="49" name="Straight Connector 48"/>
          <p:cNvCxnSpPr>
            <a:stCxn id="39" idx="4"/>
            <a:endCxn id="21" idx="0"/>
          </p:cNvCxnSpPr>
          <p:nvPr/>
        </p:nvCxnSpPr>
        <p:spPr>
          <a:xfrm>
            <a:off x="10086975" y="4118610"/>
            <a:ext cx="598805" cy="618490"/>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p:cNvCxnSpPr>
            <a:stCxn id="47" idx="5"/>
          </p:cNvCxnSpPr>
          <p:nvPr/>
        </p:nvCxnSpPr>
        <p:spPr>
          <a:xfrm>
            <a:off x="8439785" y="2916555"/>
            <a:ext cx="615950" cy="567055"/>
          </a:xfrm>
          <a:prstGeom prst="line">
            <a:avLst/>
          </a:prstGeom>
        </p:spPr>
        <p:style>
          <a:lnRef idx="1">
            <a:schemeClr val="dk1"/>
          </a:lnRef>
          <a:fillRef idx="0">
            <a:schemeClr val="dk1"/>
          </a:fillRef>
          <a:effectRef idx="0">
            <a:schemeClr val="dk1"/>
          </a:effectRef>
          <a:fontRef idx="minor">
            <a:schemeClr val="tx1"/>
          </a:fontRef>
        </p:style>
      </p:cxnSp>
      <p:sp>
        <p:nvSpPr>
          <p:cNvPr id="51" name="Rectangle 50"/>
          <p:cNvSpPr/>
          <p:nvPr/>
        </p:nvSpPr>
        <p:spPr>
          <a:xfrm>
            <a:off x="7648575" y="3589655"/>
            <a:ext cx="498475"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56" name="Straight Connector 55"/>
          <p:cNvCxnSpPr>
            <a:stCxn id="47" idx="4"/>
            <a:endCxn id="51" idx="0"/>
          </p:cNvCxnSpPr>
          <p:nvPr/>
        </p:nvCxnSpPr>
        <p:spPr>
          <a:xfrm flipH="1">
            <a:off x="7898130" y="3005455"/>
            <a:ext cx="313055" cy="584200"/>
          </a:xfrm>
          <a:prstGeom prst="line">
            <a:avLst/>
          </a:prstGeom>
        </p:spPr>
        <p:style>
          <a:lnRef idx="1">
            <a:schemeClr val="dk1"/>
          </a:lnRef>
          <a:fillRef idx="0">
            <a:schemeClr val="dk1"/>
          </a:fillRef>
          <a:effectRef idx="0">
            <a:schemeClr val="dk1"/>
          </a:effectRef>
          <a:fontRef idx="minor">
            <a:schemeClr val="tx1"/>
          </a:fontRef>
        </p:style>
      </p:cxnSp>
      <p:sp>
        <p:nvSpPr>
          <p:cNvPr id="5" name="Rectangle 4"/>
          <p:cNvSpPr/>
          <p:nvPr/>
        </p:nvSpPr>
        <p:spPr>
          <a:xfrm>
            <a:off x="755015" y="348488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 name="Straight Connector 5"/>
          <p:cNvCxnSpPr/>
          <p:nvPr/>
        </p:nvCxnSpPr>
        <p:spPr>
          <a:xfrm>
            <a:off x="2753360" y="1046480"/>
            <a:ext cx="1198880" cy="77216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flipH="1">
            <a:off x="2661920" y="1168400"/>
            <a:ext cx="1178560" cy="579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Curved Connector 9"/>
          <p:cNvCxnSpPr>
            <a:stCxn id="80" idx="1"/>
          </p:cNvCxnSpPr>
          <p:nvPr/>
        </p:nvCxnSpPr>
        <p:spPr>
          <a:xfrm rot="16200000">
            <a:off x="2223135" y="2520950"/>
            <a:ext cx="1678940" cy="478155"/>
          </a:xfrm>
          <a:prstGeom prst="curvedConnector3">
            <a:avLst>
              <a:gd name="adj1" fmla="val 52629"/>
            </a:avLst>
          </a:prstGeom>
          <a:ln>
            <a:tailEnd type="arrow" w="med" len="med"/>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xmlns="" val="3298834951"/>
      </p:ext>
    </p:extLst>
  </p:cSld>
  <p:clrMapOvr>
    <a:masterClrMapping/>
  </p:clrMapOvr>
  <p:transition>
    <p:cut/>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230245" y="32588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2900045" y="43281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3" name="Straight Connector 42"/>
          <p:cNvCxnSpPr>
            <a:stCxn id="83" idx="4"/>
            <a:endCxn id="40" idx="0"/>
          </p:cNvCxnSpPr>
          <p:nvPr/>
        </p:nvCxnSpPr>
        <p:spPr>
          <a:xfrm>
            <a:off x="2592070" y="3966845"/>
            <a:ext cx="557530" cy="361315"/>
          </a:xfrm>
          <a:prstGeom prst="line">
            <a:avLst/>
          </a:prstGeom>
        </p:spPr>
        <p:style>
          <a:lnRef idx="1">
            <a:schemeClr val="dk1"/>
          </a:lnRef>
          <a:fillRef idx="0">
            <a:schemeClr val="dk1"/>
          </a:fillRef>
          <a:effectRef idx="0">
            <a:schemeClr val="dk1"/>
          </a:effectRef>
          <a:fontRef idx="minor">
            <a:schemeClr val="tx1"/>
          </a:fontRef>
        </p:style>
      </p:cxnSp>
      <p:sp>
        <p:nvSpPr>
          <p:cNvPr id="2" name="Title 1"/>
          <p:cNvSpPr>
            <a:spLocks noGrp="1"/>
          </p:cNvSpPr>
          <p:nvPr>
            <p:ph type="ctrTitle"/>
          </p:nvPr>
        </p:nvSpPr>
        <p:spPr>
          <a:xfrm>
            <a:off x="605790" y="1046163"/>
            <a:ext cx="9144000" cy="2387600"/>
          </a:xfrm>
        </p:spPr>
        <p:txBody>
          <a:bodyPr/>
          <a:lstStyle/>
          <a:p>
            <a:r>
              <a:rPr lang="en-US"/>
              <a:t>  </a:t>
            </a:r>
          </a:p>
        </p:txBody>
      </p:sp>
      <p:sp>
        <p:nvSpPr>
          <p:cNvPr id="3" name="Subtitle 2"/>
          <p:cNvSpPr>
            <a:spLocks noGrp="1"/>
          </p:cNvSpPr>
          <p:nvPr>
            <p:ph type="subTitle" idx="1"/>
          </p:nvPr>
        </p:nvSpPr>
        <p:spPr>
          <a:xfrm>
            <a:off x="605790" y="3667443"/>
            <a:ext cx="9144000" cy="1655762"/>
          </a:xfrm>
        </p:spPr>
        <p:txBody>
          <a:bodyPr/>
          <a:lstStyle/>
          <a:p>
            <a:r>
              <a:rPr lang="en-US"/>
              <a:t>  </a:t>
            </a:r>
          </a:p>
        </p:txBody>
      </p:sp>
      <p:sp>
        <p:nvSpPr>
          <p:cNvPr id="8" name="Footer Placeholder 7"/>
          <p:cNvSpPr>
            <a:spLocks noGrp="1"/>
          </p:cNvSpPr>
          <p:nvPr>
            <p:ph type="ftr" sz="quarter" idx="11"/>
          </p:nvPr>
        </p:nvSpPr>
        <p:spPr/>
        <p:txBody>
          <a:bodyPr/>
          <a:lstStyle/>
          <a:p>
            <a:r>
              <a:rPr lang="en-US" smtClean="0"/>
              <a:t>Data Structures-T.Anil Kumar</a:t>
            </a:r>
            <a:endParaRPr lang="en-US"/>
          </a:p>
        </p:txBody>
      </p:sp>
      <p:sp>
        <p:nvSpPr>
          <p:cNvPr id="10" name="Slide Number Placeholder 9"/>
          <p:cNvSpPr>
            <a:spLocks noGrp="1"/>
          </p:cNvSpPr>
          <p:nvPr>
            <p:ph type="sldNum" sz="quarter" idx="12"/>
          </p:nvPr>
        </p:nvSpPr>
        <p:spPr/>
        <p:txBody>
          <a:bodyPr/>
          <a:lstStyle/>
          <a:p>
            <a:fld id="{659B9B6F-D550-41FB-97A3-3F5EDBC6875D}" type="slidenum">
              <a:rPr lang="en-US" smtClean="0"/>
              <a:pPr/>
              <a:t>86</a:t>
            </a:fld>
            <a:endParaRPr lang="en-US"/>
          </a:p>
        </p:txBody>
      </p:sp>
      <p:sp>
        <p:nvSpPr>
          <p:cNvPr id="4" name="Title 3"/>
          <p:cNvSpPr/>
          <p:nvPr/>
        </p:nvSpPr>
        <p:spPr>
          <a:xfrm>
            <a:off x="2139315" y="185420"/>
            <a:ext cx="9144000" cy="570230"/>
          </a:xfrm>
          <a:prstGeom prst="rect">
            <a:avLst/>
          </a:prstGeom>
        </p:spPr>
        <p:txBody>
          <a:bodyPr vert="horz" lIns="91440" tIns="45720" rIns="91440" bIns="45720" rtlCol="0" anchor="b">
            <a:normAutofit fontScale="7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939165" y="3729673"/>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7" name="Oval 56"/>
          <p:cNvSpPr/>
          <p:nvPr/>
        </p:nvSpPr>
        <p:spPr>
          <a:xfrm>
            <a:off x="939165" y="21729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sp>
        <p:nvSpPr>
          <p:cNvPr id="59" name="Oval 58"/>
          <p:cNvSpPr/>
          <p:nvPr/>
        </p:nvSpPr>
        <p:spPr>
          <a:xfrm>
            <a:off x="1775460" y="115379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67</a:t>
            </a:r>
          </a:p>
        </p:txBody>
      </p:sp>
      <p:cxnSp>
        <p:nvCxnSpPr>
          <p:cNvPr id="61" name="Straight Connector 60"/>
          <p:cNvCxnSpPr>
            <a:stCxn id="57" idx="3"/>
          </p:cNvCxnSpPr>
          <p:nvPr/>
        </p:nvCxnSpPr>
        <p:spPr>
          <a:xfrm flipH="1">
            <a:off x="421005" y="2691130"/>
            <a:ext cx="619125" cy="70104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a:endCxn id="57" idx="0"/>
          </p:cNvCxnSpPr>
          <p:nvPr/>
        </p:nvCxnSpPr>
        <p:spPr>
          <a:xfrm flipH="1">
            <a:off x="1283335" y="1673225"/>
            <a:ext cx="593090" cy="499745"/>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2513965" y="217170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1" name="Straight Connector 70"/>
          <p:cNvCxnSpPr>
            <a:stCxn id="67" idx="4"/>
          </p:cNvCxnSpPr>
          <p:nvPr/>
        </p:nvCxnSpPr>
        <p:spPr>
          <a:xfrm flipH="1">
            <a:off x="2617470" y="278003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2362835" y="1673225"/>
            <a:ext cx="458470" cy="498475"/>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2284730" y="335851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1381760" y="3321685"/>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965325" y="43535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flipH="1">
            <a:off x="2214880" y="3966845"/>
            <a:ext cx="377190" cy="386715"/>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5193665" y="2890520"/>
            <a:ext cx="1341120" cy="368300"/>
          </a:xfrm>
          <a:prstGeom prst="rect">
            <a:avLst/>
          </a:prstGeom>
          <a:noFill/>
        </p:spPr>
        <p:txBody>
          <a:bodyPr wrap="square" rtlCol="0" anchor="t">
            <a:spAutoFit/>
          </a:bodyPr>
          <a:lstStyle/>
          <a:p>
            <a:pPr algn="l"/>
            <a:r>
              <a:rPr lang="en-US"/>
              <a:t>deleting 67 </a:t>
            </a:r>
          </a:p>
        </p:txBody>
      </p:sp>
      <p:sp>
        <p:nvSpPr>
          <p:cNvPr id="239" name="Right Arrow 238"/>
          <p:cNvSpPr/>
          <p:nvPr/>
        </p:nvSpPr>
        <p:spPr>
          <a:xfrm>
            <a:off x="5097145" y="3460115"/>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p:cNvCxnSpPr>
            <a:endCxn id="27" idx="0"/>
          </p:cNvCxnSpPr>
          <p:nvPr/>
        </p:nvCxnSpPr>
        <p:spPr>
          <a:xfrm>
            <a:off x="2776855" y="2744470"/>
            <a:ext cx="702945" cy="514350"/>
          </a:xfrm>
          <a:prstGeom prst="line">
            <a:avLst/>
          </a:prstGeom>
        </p:spPr>
        <p:style>
          <a:lnRef idx="1">
            <a:schemeClr val="dk1"/>
          </a:lnRef>
          <a:fillRef idx="0">
            <a:schemeClr val="dk1"/>
          </a:fillRef>
          <a:effectRef idx="0">
            <a:schemeClr val="dk1"/>
          </a:effectRef>
          <a:fontRef idx="minor">
            <a:schemeClr val="tx1"/>
          </a:fontRef>
        </p:style>
      </p:cxnSp>
      <p:sp>
        <p:nvSpPr>
          <p:cNvPr id="16" name="Text Box 15"/>
          <p:cNvSpPr txBox="1"/>
          <p:nvPr/>
        </p:nvSpPr>
        <p:spPr>
          <a:xfrm>
            <a:off x="1040130" y="539750"/>
            <a:ext cx="5886450" cy="368300"/>
          </a:xfrm>
          <a:prstGeom prst="rect">
            <a:avLst/>
          </a:prstGeom>
          <a:noFill/>
        </p:spPr>
        <p:txBody>
          <a:bodyPr wrap="square" rtlCol="0" anchor="t">
            <a:spAutoFit/>
          </a:bodyPr>
          <a:lstStyle/>
          <a:p>
            <a:pPr algn="l"/>
            <a:r>
              <a:rPr lang="en-US"/>
              <a:t> 9) delete 67 (take max value from left sub tree) </a:t>
            </a:r>
          </a:p>
        </p:txBody>
      </p:sp>
      <p:sp>
        <p:nvSpPr>
          <p:cNvPr id="20" name="Rectangle 19"/>
          <p:cNvSpPr/>
          <p:nvPr/>
        </p:nvSpPr>
        <p:spPr>
          <a:xfrm>
            <a:off x="10716895" y="35579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10391140" y="45237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Oval 22"/>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25" name="Straight Connector 24"/>
          <p:cNvCxnSpPr>
            <a:stCxn id="23" idx="5"/>
          </p:cNvCxnSpPr>
          <p:nvPr/>
        </p:nvCxnSpPr>
        <p:spPr>
          <a:xfrm>
            <a:off x="9495790" y="1764030"/>
            <a:ext cx="752475" cy="632460"/>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p:cNvCxnSpPr>
            <a:stCxn id="23" idx="3"/>
            <a:endCxn id="14" idx="0"/>
          </p:cNvCxnSpPr>
          <p:nvPr/>
        </p:nvCxnSpPr>
        <p:spPr>
          <a:xfrm flipH="1">
            <a:off x="8143240" y="1764030"/>
            <a:ext cx="866140" cy="685800"/>
          </a:xfrm>
          <a:prstGeom prst="line">
            <a:avLst/>
          </a:prstGeom>
        </p:spPr>
        <p:style>
          <a:lnRef idx="1">
            <a:schemeClr val="dk1"/>
          </a:lnRef>
          <a:fillRef idx="0">
            <a:schemeClr val="dk1"/>
          </a:fillRef>
          <a:effectRef idx="0">
            <a:schemeClr val="dk1"/>
          </a:effectRef>
          <a:fontRef idx="minor">
            <a:schemeClr val="tx1"/>
          </a:fontRef>
        </p:style>
      </p:cxnSp>
      <p:sp>
        <p:nvSpPr>
          <p:cNvPr id="29" name="Oval 28"/>
          <p:cNvSpPr/>
          <p:nvPr/>
        </p:nvSpPr>
        <p:spPr>
          <a:xfrm flipH="1">
            <a:off x="9979660" y="233299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34" name="Straight Connector 33"/>
          <p:cNvCxnSpPr>
            <a:stCxn id="29" idx="4"/>
          </p:cNvCxnSpPr>
          <p:nvPr/>
        </p:nvCxnSpPr>
        <p:spPr>
          <a:xfrm flipH="1">
            <a:off x="10083165" y="294132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p:cNvCxnSpPr>
            <a:endCxn id="20" idx="0"/>
          </p:cNvCxnSpPr>
          <p:nvPr/>
        </p:nvCxnSpPr>
        <p:spPr>
          <a:xfrm>
            <a:off x="10312400" y="2956560"/>
            <a:ext cx="654050" cy="601345"/>
          </a:xfrm>
          <a:prstGeom prst="line">
            <a:avLst/>
          </a:prstGeom>
        </p:spPr>
        <p:style>
          <a:lnRef idx="1">
            <a:schemeClr val="dk1"/>
          </a:lnRef>
          <a:fillRef idx="0">
            <a:schemeClr val="dk1"/>
          </a:fillRef>
          <a:effectRef idx="0">
            <a:schemeClr val="dk1"/>
          </a:effectRef>
          <a:fontRef idx="minor">
            <a:schemeClr val="tx1"/>
          </a:fontRef>
        </p:style>
      </p:cxnSp>
      <p:sp>
        <p:nvSpPr>
          <p:cNvPr id="39" name="Oval 38"/>
          <p:cNvSpPr/>
          <p:nvPr/>
        </p:nvSpPr>
        <p:spPr>
          <a:xfrm flipH="1">
            <a:off x="9779635" y="351028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42" name="Rectangle 41"/>
          <p:cNvSpPr/>
          <p:nvPr/>
        </p:nvSpPr>
        <p:spPr>
          <a:xfrm>
            <a:off x="9251315" y="452374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stCxn id="39" idx="4"/>
            <a:endCxn id="42" idx="0"/>
          </p:cNvCxnSpPr>
          <p:nvPr/>
        </p:nvCxnSpPr>
        <p:spPr>
          <a:xfrm flipH="1">
            <a:off x="9500870" y="4118610"/>
            <a:ext cx="586105" cy="405130"/>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Connector 48"/>
          <p:cNvCxnSpPr>
            <a:stCxn id="39" idx="4"/>
            <a:endCxn id="21" idx="0"/>
          </p:cNvCxnSpPr>
          <p:nvPr/>
        </p:nvCxnSpPr>
        <p:spPr>
          <a:xfrm>
            <a:off x="10086975" y="4118610"/>
            <a:ext cx="553720" cy="405130"/>
          </a:xfrm>
          <a:prstGeom prst="line">
            <a:avLst/>
          </a:prstGeom>
        </p:spPr>
        <p:style>
          <a:lnRef idx="1">
            <a:schemeClr val="dk1"/>
          </a:lnRef>
          <a:fillRef idx="0">
            <a:schemeClr val="dk1"/>
          </a:fillRef>
          <a:effectRef idx="0">
            <a:schemeClr val="dk1"/>
          </a:effectRef>
          <a:fontRef idx="minor">
            <a:schemeClr val="tx1"/>
          </a:fontRef>
        </p:style>
      </p:cxnSp>
      <p:sp>
        <p:nvSpPr>
          <p:cNvPr id="5" name="Rectangle 4"/>
          <p:cNvSpPr/>
          <p:nvPr/>
        </p:nvSpPr>
        <p:spPr>
          <a:xfrm>
            <a:off x="247015" y="339217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 name="Straight Connector 5"/>
          <p:cNvCxnSpPr/>
          <p:nvPr/>
        </p:nvCxnSpPr>
        <p:spPr>
          <a:xfrm>
            <a:off x="1577975" y="1080770"/>
            <a:ext cx="1198880" cy="77216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flipH="1">
            <a:off x="1438910" y="1184910"/>
            <a:ext cx="1178560" cy="579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57" idx="4"/>
            <a:endCxn id="84" idx="0"/>
          </p:cNvCxnSpPr>
          <p:nvPr/>
        </p:nvCxnSpPr>
        <p:spPr>
          <a:xfrm>
            <a:off x="1283335" y="2780030"/>
            <a:ext cx="377825" cy="541655"/>
          </a:xfrm>
          <a:prstGeom prst="line">
            <a:avLst/>
          </a:prstGeom>
        </p:spPr>
        <p:style>
          <a:lnRef idx="1">
            <a:schemeClr val="dk1"/>
          </a:lnRef>
          <a:fillRef idx="0">
            <a:schemeClr val="dk1"/>
          </a:fillRef>
          <a:effectRef idx="0">
            <a:schemeClr val="dk1"/>
          </a:effectRef>
          <a:fontRef idx="minor">
            <a:schemeClr val="tx1"/>
          </a:fontRef>
        </p:style>
      </p:cxnSp>
      <p:cxnSp>
        <p:nvCxnSpPr>
          <p:cNvPr id="13" name="Curved Connector 12"/>
          <p:cNvCxnSpPr/>
          <p:nvPr/>
        </p:nvCxnSpPr>
        <p:spPr>
          <a:xfrm flipV="1">
            <a:off x="1627505" y="1809750"/>
            <a:ext cx="475615" cy="586740"/>
          </a:xfrm>
          <a:prstGeom prst="curvedConnector2">
            <a:avLst/>
          </a:prstGeom>
          <a:ln>
            <a:tailEnd type="arrow" w="med" len="med"/>
          </a:ln>
        </p:spPr>
        <p:style>
          <a:lnRef idx="3">
            <a:schemeClr val="accent6"/>
          </a:lnRef>
          <a:fillRef idx="0">
            <a:schemeClr val="accent6"/>
          </a:fillRef>
          <a:effectRef idx="2">
            <a:schemeClr val="accent6"/>
          </a:effectRef>
          <a:fontRef idx="minor">
            <a:schemeClr val="tx1"/>
          </a:fontRef>
        </p:style>
      </p:cxnSp>
      <p:sp>
        <p:nvSpPr>
          <p:cNvPr id="14" name="Oval 13"/>
          <p:cNvSpPr/>
          <p:nvPr/>
        </p:nvSpPr>
        <p:spPr>
          <a:xfrm>
            <a:off x="7747000" y="2449830"/>
            <a:ext cx="792480" cy="7721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Oval 14"/>
          <p:cNvSpPr/>
          <p:nvPr/>
        </p:nvSpPr>
        <p:spPr>
          <a:xfrm>
            <a:off x="7917180" y="2618740"/>
            <a:ext cx="451485" cy="43370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Tree>
    <p:extLst>
      <p:ext uri="{BB962C8B-B14F-4D97-AF65-F5344CB8AC3E}">
        <p14:creationId xmlns:p14="http://schemas.microsoft.com/office/powerpoint/2010/main" xmlns="" val="2734312365"/>
      </p:ext>
    </p:extLst>
  </p:cSld>
  <p:clrMapOvr>
    <a:masterClrMapping/>
  </p:clrMapOvr>
  <p:transition>
    <p:cut/>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4353560" y="477837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0" name="Rectangle 39"/>
          <p:cNvSpPr/>
          <p:nvPr/>
        </p:nvSpPr>
        <p:spPr>
          <a:xfrm>
            <a:off x="3467100" y="477837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 name="Title 1"/>
          <p:cNvSpPr>
            <a:spLocks noGrp="1"/>
          </p:cNvSpPr>
          <p:nvPr>
            <p:ph type="ctrTitle"/>
          </p:nvPr>
        </p:nvSpPr>
        <p:spPr>
          <a:xfrm>
            <a:off x="1292225" y="-852487"/>
            <a:ext cx="9144000" cy="2387600"/>
          </a:xfrm>
        </p:spPr>
        <p:txBody>
          <a:bodyPr/>
          <a:lstStyle/>
          <a:p>
            <a:r>
              <a:rPr lang="en-US"/>
              <a:t>  </a:t>
            </a:r>
          </a:p>
        </p:txBody>
      </p:sp>
      <p:sp>
        <p:nvSpPr>
          <p:cNvPr id="3" name="Subtitle 2"/>
          <p:cNvSpPr>
            <a:spLocks noGrp="1"/>
          </p:cNvSpPr>
          <p:nvPr>
            <p:ph type="subTitle" idx="1"/>
          </p:nvPr>
        </p:nvSpPr>
        <p:spPr>
          <a:xfrm>
            <a:off x="605790" y="3667443"/>
            <a:ext cx="9144000" cy="1655762"/>
          </a:xfrm>
        </p:spPr>
        <p:txBody>
          <a:bodyPr/>
          <a:lstStyle/>
          <a:p>
            <a:r>
              <a:rPr lang="en-US"/>
              <a:t>  </a:t>
            </a:r>
          </a:p>
        </p:txBody>
      </p:sp>
      <p:sp>
        <p:nvSpPr>
          <p:cNvPr id="6" name="Footer Placeholder 5"/>
          <p:cNvSpPr>
            <a:spLocks noGrp="1"/>
          </p:cNvSpPr>
          <p:nvPr>
            <p:ph type="ftr" sz="quarter" idx="11"/>
          </p:nvPr>
        </p:nvSpPr>
        <p:spPr/>
        <p:txBody>
          <a:bodyPr/>
          <a:lstStyle/>
          <a:p>
            <a:r>
              <a:rPr lang="en-US" smtClean="0"/>
              <a:t>Data Structures-T.Anil Kumar</a:t>
            </a:r>
            <a:endParaRPr lang="en-US"/>
          </a:p>
        </p:txBody>
      </p:sp>
      <p:sp>
        <p:nvSpPr>
          <p:cNvPr id="8" name="Slide Number Placeholder 7"/>
          <p:cNvSpPr>
            <a:spLocks noGrp="1"/>
          </p:cNvSpPr>
          <p:nvPr>
            <p:ph type="sldNum" sz="quarter" idx="12"/>
          </p:nvPr>
        </p:nvSpPr>
        <p:spPr/>
        <p:txBody>
          <a:bodyPr/>
          <a:lstStyle/>
          <a:p>
            <a:fld id="{659B9B6F-D550-41FB-97A3-3F5EDBC6875D}" type="slidenum">
              <a:rPr lang="en-US" smtClean="0"/>
              <a:pPr/>
              <a:t>87</a:t>
            </a:fld>
            <a:endParaRPr lang="en-US"/>
          </a:p>
        </p:txBody>
      </p:sp>
      <p:sp>
        <p:nvSpPr>
          <p:cNvPr id="4" name="Title 3"/>
          <p:cNvSpPr/>
          <p:nvPr/>
        </p:nvSpPr>
        <p:spPr>
          <a:xfrm>
            <a:off x="939165" y="304800"/>
            <a:ext cx="9144000" cy="610235"/>
          </a:xfrm>
          <a:prstGeom prst="rect">
            <a:avLst/>
          </a:prstGeom>
        </p:spPr>
        <p:txBody>
          <a:bodyPr vert="horz" lIns="91440" tIns="45720" rIns="91440" bIns="45720" rtlCol="0" anchor="b">
            <a:normAutofit fontScale="8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939165" y="3729673"/>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9" name="Oval 58"/>
          <p:cNvSpPr/>
          <p:nvPr/>
        </p:nvSpPr>
        <p:spPr>
          <a:xfrm>
            <a:off x="1775460" y="1153795"/>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10</a:t>
            </a:r>
          </a:p>
        </p:txBody>
      </p:sp>
      <p:cxnSp>
        <p:nvCxnSpPr>
          <p:cNvPr id="61" name="Straight Connector 60"/>
          <p:cNvCxnSpPr/>
          <p:nvPr/>
        </p:nvCxnSpPr>
        <p:spPr>
          <a:xfrm flipH="1">
            <a:off x="605790" y="2941320"/>
            <a:ext cx="619125" cy="701040"/>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p:nvPr/>
        </p:nvCxnSpPr>
        <p:spPr>
          <a:xfrm flipH="1">
            <a:off x="1449705" y="1751965"/>
            <a:ext cx="593090" cy="499745"/>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3648710" y="3557905"/>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1" name="Straight Connector 70"/>
          <p:cNvCxnSpPr>
            <a:stCxn id="67" idx="4"/>
          </p:cNvCxnSpPr>
          <p:nvPr/>
        </p:nvCxnSpPr>
        <p:spPr>
          <a:xfrm flipH="1">
            <a:off x="3752215" y="4166235"/>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p:cNvCxnSpPr>
            <a:stCxn id="59" idx="5"/>
            <a:endCxn id="67" idx="0"/>
          </p:cNvCxnSpPr>
          <p:nvPr/>
        </p:nvCxnSpPr>
        <p:spPr>
          <a:xfrm>
            <a:off x="2362835" y="1673225"/>
            <a:ext cx="1593215" cy="1884680"/>
          </a:xfrm>
          <a:prstGeom prst="line">
            <a:avLst/>
          </a:prstGeom>
        </p:spPr>
        <p:style>
          <a:lnRef idx="1">
            <a:schemeClr val="dk1"/>
          </a:lnRef>
          <a:fillRef idx="0">
            <a:schemeClr val="dk1"/>
          </a:fillRef>
          <a:effectRef idx="0">
            <a:schemeClr val="dk1"/>
          </a:effectRef>
          <a:fontRef idx="minor">
            <a:schemeClr val="tx1"/>
          </a:fontRef>
        </p:style>
      </p:cxnSp>
      <p:sp>
        <p:nvSpPr>
          <p:cNvPr id="83" name="Oval 82"/>
          <p:cNvSpPr/>
          <p:nvPr/>
        </p:nvSpPr>
        <p:spPr>
          <a:xfrm flipH="1">
            <a:off x="2851785" y="2396490"/>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sp>
        <p:nvSpPr>
          <p:cNvPr id="84" name="Rectangle 83"/>
          <p:cNvSpPr/>
          <p:nvPr/>
        </p:nvSpPr>
        <p:spPr>
          <a:xfrm>
            <a:off x="1656080" y="348488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2595245" y="375729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stCxn id="83" idx="4"/>
            <a:endCxn id="86" idx="0"/>
          </p:cNvCxnSpPr>
          <p:nvPr/>
        </p:nvCxnSpPr>
        <p:spPr>
          <a:xfrm flipH="1">
            <a:off x="2844800" y="3004820"/>
            <a:ext cx="314325" cy="752475"/>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5285740" y="2854325"/>
            <a:ext cx="1341120" cy="368300"/>
          </a:xfrm>
          <a:prstGeom prst="rect">
            <a:avLst/>
          </a:prstGeom>
          <a:noFill/>
        </p:spPr>
        <p:txBody>
          <a:bodyPr wrap="square" rtlCol="0" anchor="t">
            <a:spAutoFit/>
          </a:bodyPr>
          <a:lstStyle/>
          <a:p>
            <a:pPr algn="l"/>
            <a:r>
              <a:rPr lang="en-US"/>
              <a:t>case 6 </a:t>
            </a:r>
          </a:p>
        </p:txBody>
      </p:sp>
      <p:sp>
        <p:nvSpPr>
          <p:cNvPr id="239" name="Right Arrow 238"/>
          <p:cNvSpPr/>
          <p:nvPr/>
        </p:nvSpPr>
        <p:spPr>
          <a:xfrm>
            <a:off x="5005070" y="3234055"/>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p:cNvCxnSpPr>
            <a:endCxn id="27" idx="0"/>
          </p:cNvCxnSpPr>
          <p:nvPr/>
        </p:nvCxnSpPr>
        <p:spPr>
          <a:xfrm>
            <a:off x="3961130" y="4205605"/>
            <a:ext cx="641985" cy="572770"/>
          </a:xfrm>
          <a:prstGeom prst="line">
            <a:avLst/>
          </a:prstGeom>
        </p:spPr>
        <p:style>
          <a:lnRef idx="1">
            <a:schemeClr val="dk1"/>
          </a:lnRef>
          <a:fillRef idx="0">
            <a:schemeClr val="dk1"/>
          </a:fillRef>
          <a:effectRef idx="0">
            <a:schemeClr val="dk1"/>
          </a:effectRef>
          <a:fontRef idx="minor">
            <a:schemeClr val="tx1"/>
          </a:fontRef>
        </p:style>
      </p:cxnSp>
      <p:sp>
        <p:nvSpPr>
          <p:cNvPr id="16" name="Text Box 15"/>
          <p:cNvSpPr txBox="1"/>
          <p:nvPr/>
        </p:nvSpPr>
        <p:spPr>
          <a:xfrm>
            <a:off x="1188720" y="532130"/>
            <a:ext cx="4371975" cy="368300"/>
          </a:xfrm>
          <a:prstGeom prst="rect">
            <a:avLst/>
          </a:prstGeom>
          <a:noFill/>
        </p:spPr>
        <p:txBody>
          <a:bodyPr wrap="square" rtlCol="0" anchor="t">
            <a:spAutoFit/>
          </a:bodyPr>
          <a:lstStyle/>
          <a:p>
            <a:pPr algn="l"/>
            <a:r>
              <a:rPr lang="en-US"/>
              <a:t> </a:t>
            </a:r>
          </a:p>
        </p:txBody>
      </p:sp>
      <p:sp>
        <p:nvSpPr>
          <p:cNvPr id="20" name="Rectangle 19"/>
          <p:cNvSpPr/>
          <p:nvPr/>
        </p:nvSpPr>
        <p:spPr>
          <a:xfrm>
            <a:off x="10716895" y="35579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1" name="Rectangle 20"/>
          <p:cNvSpPr/>
          <p:nvPr/>
        </p:nvSpPr>
        <p:spPr>
          <a:xfrm>
            <a:off x="8510905" y="33502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Oval 22"/>
          <p:cNvSpPr/>
          <p:nvPr/>
        </p:nvSpPr>
        <p:spPr>
          <a:xfrm>
            <a:off x="8908415"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cxnSp>
        <p:nvCxnSpPr>
          <p:cNvPr id="26" name="Straight Connector 25"/>
          <p:cNvCxnSpPr>
            <a:stCxn id="23" idx="3"/>
            <a:endCxn id="14" idx="0"/>
          </p:cNvCxnSpPr>
          <p:nvPr/>
        </p:nvCxnSpPr>
        <p:spPr>
          <a:xfrm flipH="1">
            <a:off x="8249920" y="1764030"/>
            <a:ext cx="759460" cy="568960"/>
          </a:xfrm>
          <a:prstGeom prst="line">
            <a:avLst/>
          </a:prstGeom>
        </p:spPr>
        <p:style>
          <a:lnRef idx="1">
            <a:schemeClr val="dk1"/>
          </a:lnRef>
          <a:fillRef idx="0">
            <a:schemeClr val="dk1"/>
          </a:fillRef>
          <a:effectRef idx="0">
            <a:schemeClr val="dk1"/>
          </a:effectRef>
          <a:fontRef idx="minor">
            <a:schemeClr val="tx1"/>
          </a:fontRef>
        </p:style>
      </p:cxnSp>
      <p:sp>
        <p:nvSpPr>
          <p:cNvPr id="29" name="Oval 28"/>
          <p:cNvSpPr/>
          <p:nvPr/>
        </p:nvSpPr>
        <p:spPr>
          <a:xfrm flipH="1">
            <a:off x="9979660" y="233299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34" name="Straight Connector 33"/>
          <p:cNvCxnSpPr>
            <a:stCxn id="29" idx="4"/>
          </p:cNvCxnSpPr>
          <p:nvPr/>
        </p:nvCxnSpPr>
        <p:spPr>
          <a:xfrm flipH="1">
            <a:off x="10083165" y="2941320"/>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p:cNvCxnSpPr>
            <a:endCxn id="20" idx="0"/>
          </p:cNvCxnSpPr>
          <p:nvPr/>
        </p:nvCxnSpPr>
        <p:spPr>
          <a:xfrm>
            <a:off x="10312400" y="2956560"/>
            <a:ext cx="654050" cy="601345"/>
          </a:xfrm>
          <a:prstGeom prst="line">
            <a:avLst/>
          </a:prstGeom>
        </p:spPr>
        <p:style>
          <a:lnRef idx="1">
            <a:schemeClr val="dk1"/>
          </a:lnRef>
          <a:fillRef idx="0">
            <a:schemeClr val="dk1"/>
          </a:fillRef>
          <a:effectRef idx="0">
            <a:schemeClr val="dk1"/>
          </a:effectRef>
          <a:fontRef idx="minor">
            <a:schemeClr val="tx1"/>
          </a:fontRef>
        </p:style>
      </p:cxnSp>
      <p:sp>
        <p:nvSpPr>
          <p:cNvPr id="42" name="Rectangle 41"/>
          <p:cNvSpPr/>
          <p:nvPr/>
        </p:nvSpPr>
        <p:spPr>
          <a:xfrm>
            <a:off x="7411085" y="33502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45" name="Straight Connector 44"/>
          <p:cNvCxnSpPr>
            <a:endCxn id="42" idx="0"/>
          </p:cNvCxnSpPr>
          <p:nvPr/>
        </p:nvCxnSpPr>
        <p:spPr>
          <a:xfrm flipH="1">
            <a:off x="7660640" y="2945130"/>
            <a:ext cx="586105" cy="405130"/>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Connector 48"/>
          <p:cNvCxnSpPr>
            <a:endCxn id="21" idx="0"/>
          </p:cNvCxnSpPr>
          <p:nvPr/>
        </p:nvCxnSpPr>
        <p:spPr>
          <a:xfrm>
            <a:off x="8206740" y="2945130"/>
            <a:ext cx="553720" cy="405130"/>
          </a:xfrm>
          <a:prstGeom prst="line">
            <a:avLst/>
          </a:prstGeom>
        </p:spPr>
        <p:style>
          <a:lnRef idx="1">
            <a:schemeClr val="dk1"/>
          </a:lnRef>
          <a:fillRef idx="0">
            <a:schemeClr val="dk1"/>
          </a:fillRef>
          <a:effectRef idx="0">
            <a:schemeClr val="dk1"/>
          </a:effectRef>
          <a:fontRef idx="minor">
            <a:schemeClr val="tx1"/>
          </a:fontRef>
        </p:style>
      </p:cxnSp>
      <p:sp>
        <p:nvSpPr>
          <p:cNvPr id="5" name="Rectangle 4"/>
          <p:cNvSpPr/>
          <p:nvPr/>
        </p:nvSpPr>
        <p:spPr>
          <a:xfrm>
            <a:off x="380365" y="359664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11" name="Straight Connector 10"/>
          <p:cNvCxnSpPr>
            <a:endCxn id="84" idx="0"/>
          </p:cNvCxnSpPr>
          <p:nvPr/>
        </p:nvCxnSpPr>
        <p:spPr>
          <a:xfrm>
            <a:off x="1557655" y="2943225"/>
            <a:ext cx="377825" cy="541655"/>
          </a:xfrm>
          <a:prstGeom prst="line">
            <a:avLst/>
          </a:prstGeom>
        </p:spPr>
        <p:style>
          <a:lnRef idx="1">
            <a:schemeClr val="dk1"/>
          </a:lnRef>
          <a:fillRef idx="0">
            <a:schemeClr val="dk1"/>
          </a:fillRef>
          <a:effectRef idx="0">
            <a:schemeClr val="dk1"/>
          </a:effectRef>
          <a:fontRef idx="minor">
            <a:schemeClr val="tx1"/>
          </a:fontRef>
        </p:style>
      </p:cxnSp>
      <p:sp>
        <p:nvSpPr>
          <p:cNvPr id="14" name="Oval 13"/>
          <p:cNvSpPr/>
          <p:nvPr/>
        </p:nvSpPr>
        <p:spPr>
          <a:xfrm>
            <a:off x="7909560" y="2332990"/>
            <a:ext cx="680720" cy="640080"/>
          </a:xfrm>
          <a:prstGeom prst="ellipse">
            <a:avLst/>
          </a:prstGeom>
          <a:solidFill>
            <a:schemeClr val="tx1">
              <a:lumMod val="50000"/>
              <a:lumOff val="50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a:t>10</a:t>
            </a:r>
          </a:p>
        </p:txBody>
      </p:sp>
      <p:sp>
        <p:nvSpPr>
          <p:cNvPr id="12" name="Oval 11"/>
          <p:cNvSpPr/>
          <p:nvPr/>
        </p:nvSpPr>
        <p:spPr>
          <a:xfrm>
            <a:off x="1038860" y="2251710"/>
            <a:ext cx="792480" cy="7721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Oval 16"/>
          <p:cNvSpPr/>
          <p:nvPr/>
        </p:nvSpPr>
        <p:spPr>
          <a:xfrm>
            <a:off x="1209675" y="2420620"/>
            <a:ext cx="451485" cy="43370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2" name="Text Box 21"/>
          <p:cNvSpPr txBox="1"/>
          <p:nvPr/>
        </p:nvSpPr>
        <p:spPr>
          <a:xfrm>
            <a:off x="177165" y="1852930"/>
            <a:ext cx="1047750" cy="368300"/>
          </a:xfrm>
          <a:prstGeom prst="rect">
            <a:avLst/>
          </a:prstGeom>
          <a:noFill/>
        </p:spPr>
        <p:txBody>
          <a:bodyPr wrap="square" rtlCol="0" anchor="t">
            <a:spAutoFit/>
          </a:bodyPr>
          <a:lstStyle/>
          <a:p>
            <a:pPr algn="l"/>
            <a:r>
              <a:rPr lang="en-US">
                <a:sym typeface="+mn-ea"/>
              </a:rPr>
              <a:t>case 5 </a:t>
            </a:r>
            <a:endParaRPr lang="en-US"/>
          </a:p>
        </p:txBody>
      </p:sp>
      <p:sp>
        <p:nvSpPr>
          <p:cNvPr id="24" name="Right Arrow 23"/>
          <p:cNvSpPr/>
          <p:nvPr/>
        </p:nvSpPr>
        <p:spPr>
          <a:xfrm>
            <a:off x="-778510" y="2332990"/>
            <a:ext cx="1717675" cy="1162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p:cNvCxnSpPr>
            <a:stCxn id="23" idx="5"/>
            <a:endCxn id="29" idx="0"/>
          </p:cNvCxnSpPr>
          <p:nvPr/>
        </p:nvCxnSpPr>
        <p:spPr>
          <a:xfrm>
            <a:off x="9495790" y="1764030"/>
            <a:ext cx="791210" cy="568960"/>
          </a:xfrm>
          <a:prstGeom prst="line">
            <a:avLst/>
          </a:prstGeom>
        </p:spPr>
        <p:style>
          <a:lnRef idx="1">
            <a:schemeClr val="dk1"/>
          </a:lnRef>
          <a:fillRef idx="0">
            <a:schemeClr val="dk1"/>
          </a:fillRef>
          <a:effectRef idx="0">
            <a:schemeClr val="dk1"/>
          </a:effectRef>
          <a:fontRef idx="minor">
            <a:schemeClr val="tx1"/>
          </a:fontRef>
        </p:style>
      </p:cxnSp>
      <p:sp>
        <p:nvSpPr>
          <p:cNvPr id="31" name="Rectangle 30"/>
          <p:cNvSpPr/>
          <p:nvPr/>
        </p:nvSpPr>
        <p:spPr>
          <a:xfrm>
            <a:off x="9788525" y="35534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Tree>
    <p:extLst>
      <p:ext uri="{BB962C8B-B14F-4D97-AF65-F5344CB8AC3E}">
        <p14:creationId xmlns:p14="http://schemas.microsoft.com/office/powerpoint/2010/main" xmlns="" val="1686298411"/>
      </p:ext>
    </p:extLst>
  </p:cSld>
  <p:clrMapOvr>
    <a:masterClrMapping/>
  </p:clrMapOvr>
  <p:transition>
    <p:cut/>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2753360" y="35534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 name="Title 1"/>
          <p:cNvSpPr>
            <a:spLocks noGrp="1"/>
          </p:cNvSpPr>
          <p:nvPr>
            <p:ph type="ctrTitle"/>
          </p:nvPr>
        </p:nvSpPr>
        <p:spPr>
          <a:xfrm>
            <a:off x="1292225" y="-852487"/>
            <a:ext cx="9144000" cy="2387600"/>
          </a:xfrm>
        </p:spPr>
        <p:txBody>
          <a:bodyPr/>
          <a:lstStyle/>
          <a:p>
            <a:r>
              <a:rPr lang="en-US"/>
              <a:t>  </a:t>
            </a:r>
          </a:p>
        </p:txBody>
      </p:sp>
      <p:sp>
        <p:nvSpPr>
          <p:cNvPr id="3" name="Subtitle 2"/>
          <p:cNvSpPr>
            <a:spLocks noGrp="1"/>
          </p:cNvSpPr>
          <p:nvPr>
            <p:ph type="subTitle" idx="1"/>
          </p:nvPr>
        </p:nvSpPr>
        <p:spPr>
          <a:xfrm>
            <a:off x="605790" y="3667443"/>
            <a:ext cx="9144000" cy="1655762"/>
          </a:xfrm>
        </p:spPr>
        <p:txBody>
          <a:bodyPr/>
          <a:lstStyle/>
          <a:p>
            <a:r>
              <a:rPr lang="en-US"/>
              <a:t>  </a:t>
            </a:r>
          </a:p>
        </p:txBody>
      </p:sp>
      <p:sp>
        <p:nvSpPr>
          <p:cNvPr id="11" name="Footer Placeholder 10"/>
          <p:cNvSpPr>
            <a:spLocks noGrp="1"/>
          </p:cNvSpPr>
          <p:nvPr>
            <p:ph type="ftr" sz="quarter" idx="11"/>
          </p:nvPr>
        </p:nvSpPr>
        <p:spPr/>
        <p:txBody>
          <a:bodyPr/>
          <a:lstStyle/>
          <a:p>
            <a:r>
              <a:rPr lang="en-US" smtClean="0"/>
              <a:t>Data Structures-T.Anil Kumar</a:t>
            </a:r>
            <a:endParaRPr lang="en-US"/>
          </a:p>
        </p:txBody>
      </p:sp>
      <p:sp>
        <p:nvSpPr>
          <p:cNvPr id="13" name="Slide Number Placeholder 12"/>
          <p:cNvSpPr>
            <a:spLocks noGrp="1"/>
          </p:cNvSpPr>
          <p:nvPr>
            <p:ph type="sldNum" sz="quarter" idx="12"/>
          </p:nvPr>
        </p:nvSpPr>
        <p:spPr/>
        <p:txBody>
          <a:bodyPr/>
          <a:lstStyle/>
          <a:p>
            <a:fld id="{659B9B6F-D550-41FB-97A3-3F5EDBC6875D}" type="slidenum">
              <a:rPr lang="en-US" smtClean="0"/>
              <a:pPr/>
              <a:t>88</a:t>
            </a:fld>
            <a:endParaRPr lang="en-US"/>
          </a:p>
        </p:txBody>
      </p:sp>
      <p:sp>
        <p:nvSpPr>
          <p:cNvPr id="4" name="Title 3"/>
          <p:cNvSpPr/>
          <p:nvPr/>
        </p:nvSpPr>
        <p:spPr>
          <a:xfrm>
            <a:off x="2139315" y="145415"/>
            <a:ext cx="9144000" cy="610235"/>
          </a:xfrm>
          <a:prstGeom prst="rect">
            <a:avLst/>
          </a:prstGeom>
        </p:spPr>
        <p:txBody>
          <a:bodyPr vert="horz" lIns="91440" tIns="45720" rIns="91440" bIns="45720" rtlCol="0" anchor="b">
            <a:normAutofit fontScale="8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solidFill>
                  <a:schemeClr val="accent1"/>
                </a:solidFill>
                <a:effectLst>
                  <a:outerShdw blurRad="38100" dist="25400" dir="5400000" algn="ctr" rotWithShape="0">
                    <a:srgbClr val="6E747A">
                      <a:alpha val="43000"/>
                    </a:srgbClr>
                  </a:outerShdw>
                </a:effectLst>
              </a:rPr>
              <a:t>DELETION</a:t>
            </a:r>
            <a:r>
              <a:rPr lang="en-US"/>
              <a:t> </a:t>
            </a:r>
          </a:p>
        </p:txBody>
      </p:sp>
      <p:sp>
        <p:nvSpPr>
          <p:cNvPr id="7" name="Subtitle 6"/>
          <p:cNvSpPr/>
          <p:nvPr/>
        </p:nvSpPr>
        <p:spPr>
          <a:xfrm>
            <a:off x="835660" y="3553143"/>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   </a:t>
            </a:r>
          </a:p>
        </p:txBody>
      </p:sp>
      <p:sp>
        <p:nvSpPr>
          <p:cNvPr id="59" name="Oval 58"/>
          <p:cNvSpPr/>
          <p:nvPr/>
        </p:nvSpPr>
        <p:spPr>
          <a:xfrm>
            <a:off x="1449705" y="1155700"/>
            <a:ext cx="688340" cy="60833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cxnSp>
        <p:nvCxnSpPr>
          <p:cNvPr id="61" name="Straight Connector 60"/>
          <p:cNvCxnSpPr>
            <a:stCxn id="12" idx="4"/>
            <a:endCxn id="5" idx="0"/>
          </p:cNvCxnSpPr>
          <p:nvPr/>
        </p:nvCxnSpPr>
        <p:spPr>
          <a:xfrm flipH="1">
            <a:off x="802005" y="2854325"/>
            <a:ext cx="474345" cy="49593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p:cNvCxnSpPr>
            <a:stCxn id="59" idx="3"/>
          </p:cNvCxnSpPr>
          <p:nvPr/>
        </p:nvCxnSpPr>
        <p:spPr>
          <a:xfrm flipH="1">
            <a:off x="1170305" y="1675130"/>
            <a:ext cx="380365" cy="588645"/>
          </a:xfrm>
          <a:prstGeom prst="line">
            <a:avLst/>
          </a:prstGeom>
        </p:spPr>
        <p:style>
          <a:lnRef idx="1">
            <a:schemeClr val="dk1"/>
          </a:lnRef>
          <a:fillRef idx="0">
            <a:schemeClr val="dk1"/>
          </a:fillRef>
          <a:effectRef idx="0">
            <a:schemeClr val="dk1"/>
          </a:effectRef>
          <a:fontRef idx="minor">
            <a:schemeClr val="tx1"/>
          </a:fontRef>
        </p:style>
      </p:cxnSp>
      <p:sp>
        <p:nvSpPr>
          <p:cNvPr id="67" name="Oval 66"/>
          <p:cNvSpPr/>
          <p:nvPr/>
        </p:nvSpPr>
        <p:spPr>
          <a:xfrm flipH="1">
            <a:off x="2138045" y="2263775"/>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74" name="Straight Connector 73"/>
          <p:cNvCxnSpPr>
            <a:stCxn id="59" idx="5"/>
            <a:endCxn id="67" idx="0"/>
          </p:cNvCxnSpPr>
          <p:nvPr/>
        </p:nvCxnSpPr>
        <p:spPr>
          <a:xfrm>
            <a:off x="2037080" y="1675130"/>
            <a:ext cx="408305" cy="588645"/>
          </a:xfrm>
          <a:prstGeom prst="line">
            <a:avLst/>
          </a:prstGeom>
        </p:spPr>
        <p:style>
          <a:lnRef idx="2">
            <a:schemeClr val="dk1"/>
          </a:lnRef>
          <a:fillRef idx="0">
            <a:schemeClr val="dk1"/>
          </a:fillRef>
          <a:effectRef idx="1">
            <a:schemeClr val="dk1"/>
          </a:effectRef>
          <a:fontRef idx="minor">
            <a:schemeClr val="tx1"/>
          </a:fontRef>
        </p:style>
      </p:cxnSp>
      <p:sp>
        <p:nvSpPr>
          <p:cNvPr id="84" name="Rectangle 83"/>
          <p:cNvSpPr/>
          <p:nvPr/>
        </p:nvSpPr>
        <p:spPr>
          <a:xfrm>
            <a:off x="1278255" y="335026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86" name="Rectangle 85"/>
          <p:cNvSpPr/>
          <p:nvPr/>
        </p:nvSpPr>
        <p:spPr>
          <a:xfrm>
            <a:off x="1946910" y="35579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89" name="Straight Connector 88"/>
          <p:cNvCxnSpPr>
            <a:endCxn id="86" idx="0"/>
          </p:cNvCxnSpPr>
          <p:nvPr/>
        </p:nvCxnSpPr>
        <p:spPr>
          <a:xfrm flipH="1">
            <a:off x="2196465" y="2805430"/>
            <a:ext cx="314325" cy="752475"/>
          </a:xfrm>
          <a:prstGeom prst="line">
            <a:avLst/>
          </a:prstGeom>
        </p:spPr>
        <p:style>
          <a:lnRef idx="1">
            <a:schemeClr val="dk1"/>
          </a:lnRef>
          <a:fillRef idx="0">
            <a:schemeClr val="dk1"/>
          </a:fillRef>
          <a:effectRef idx="0">
            <a:schemeClr val="dk1"/>
          </a:effectRef>
          <a:fontRef idx="minor">
            <a:schemeClr val="tx1"/>
          </a:fontRef>
        </p:style>
      </p:cxnSp>
      <p:sp>
        <p:nvSpPr>
          <p:cNvPr id="238" name="Text Box 237"/>
          <p:cNvSpPr txBox="1"/>
          <p:nvPr/>
        </p:nvSpPr>
        <p:spPr>
          <a:xfrm>
            <a:off x="3139440" y="2317115"/>
            <a:ext cx="1341120" cy="368300"/>
          </a:xfrm>
          <a:prstGeom prst="rect">
            <a:avLst/>
          </a:prstGeom>
          <a:noFill/>
        </p:spPr>
        <p:txBody>
          <a:bodyPr wrap="square" rtlCol="0" anchor="t">
            <a:spAutoFit/>
          </a:bodyPr>
          <a:lstStyle/>
          <a:p>
            <a:pPr algn="l"/>
            <a:r>
              <a:rPr lang="en-US">
                <a:sym typeface="+mn-ea"/>
              </a:rPr>
              <a:t>deleting 10</a:t>
            </a:r>
            <a:endParaRPr lang="en-US"/>
          </a:p>
        </p:txBody>
      </p:sp>
      <p:cxnSp>
        <p:nvCxnSpPr>
          <p:cNvPr id="55" name="Straight Connector 54"/>
          <p:cNvCxnSpPr>
            <a:stCxn id="67" idx="4"/>
            <a:endCxn id="27" idx="0"/>
          </p:cNvCxnSpPr>
          <p:nvPr/>
        </p:nvCxnSpPr>
        <p:spPr>
          <a:xfrm>
            <a:off x="2445385" y="2872105"/>
            <a:ext cx="557530" cy="681355"/>
          </a:xfrm>
          <a:prstGeom prst="line">
            <a:avLst/>
          </a:prstGeom>
        </p:spPr>
        <p:style>
          <a:lnRef idx="1">
            <a:schemeClr val="dk1"/>
          </a:lnRef>
          <a:fillRef idx="0">
            <a:schemeClr val="dk1"/>
          </a:fillRef>
          <a:effectRef idx="0">
            <a:schemeClr val="dk1"/>
          </a:effectRef>
          <a:fontRef idx="minor">
            <a:schemeClr val="tx1"/>
          </a:fontRef>
        </p:style>
      </p:cxnSp>
      <p:sp>
        <p:nvSpPr>
          <p:cNvPr id="16" name="Text Box 15"/>
          <p:cNvSpPr txBox="1"/>
          <p:nvPr/>
        </p:nvSpPr>
        <p:spPr>
          <a:xfrm>
            <a:off x="1188720" y="532130"/>
            <a:ext cx="4371975" cy="368300"/>
          </a:xfrm>
          <a:prstGeom prst="rect">
            <a:avLst/>
          </a:prstGeom>
          <a:noFill/>
        </p:spPr>
        <p:txBody>
          <a:bodyPr wrap="square" rtlCol="0" anchor="t">
            <a:spAutoFit/>
          </a:bodyPr>
          <a:lstStyle/>
          <a:p>
            <a:pPr algn="l"/>
            <a:r>
              <a:rPr lang="en-US"/>
              <a:t>10)  delete 10 </a:t>
            </a:r>
          </a:p>
        </p:txBody>
      </p:sp>
      <p:sp>
        <p:nvSpPr>
          <p:cNvPr id="21" name="Rectangle 20"/>
          <p:cNvSpPr/>
          <p:nvPr/>
        </p:nvSpPr>
        <p:spPr>
          <a:xfrm>
            <a:off x="6320790" y="36423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3" name="Oval 22"/>
          <p:cNvSpPr/>
          <p:nvPr/>
        </p:nvSpPr>
        <p:spPr>
          <a:xfrm>
            <a:off x="5238750" y="1245870"/>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cxnSp>
        <p:nvCxnSpPr>
          <p:cNvPr id="26" name="Straight Connector 25"/>
          <p:cNvCxnSpPr/>
          <p:nvPr/>
        </p:nvCxnSpPr>
        <p:spPr>
          <a:xfrm flipH="1">
            <a:off x="5069840" y="1764030"/>
            <a:ext cx="411480" cy="810895"/>
          </a:xfrm>
          <a:prstGeom prst="line">
            <a:avLst/>
          </a:prstGeom>
        </p:spPr>
        <p:style>
          <a:lnRef idx="1">
            <a:schemeClr val="dk1"/>
          </a:lnRef>
          <a:fillRef idx="0">
            <a:schemeClr val="dk1"/>
          </a:fillRef>
          <a:effectRef idx="0">
            <a:schemeClr val="dk1"/>
          </a:effectRef>
          <a:fontRef idx="minor">
            <a:schemeClr val="tx1"/>
          </a:fontRef>
        </p:style>
      </p:cxnSp>
      <p:sp>
        <p:nvSpPr>
          <p:cNvPr id="29" name="Oval 28"/>
          <p:cNvSpPr/>
          <p:nvPr/>
        </p:nvSpPr>
        <p:spPr>
          <a:xfrm flipH="1">
            <a:off x="5892800" y="2512060"/>
            <a:ext cx="615315" cy="608330"/>
          </a:xfrm>
          <a:prstGeom prst="ellipse">
            <a:avLst/>
          </a:prstGeom>
          <a:solidFill>
            <a:schemeClr val="tx1">
              <a:lumMod val="50000"/>
              <a:lumOff val="50000"/>
            </a:schemeClr>
          </a:solidFill>
          <a:ln>
            <a:solidFill>
              <a:schemeClr val="tx1">
                <a:lumMod val="85000"/>
                <a:lumOff val="1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42" name="Rectangle 41"/>
          <p:cNvSpPr/>
          <p:nvPr/>
        </p:nvSpPr>
        <p:spPr>
          <a:xfrm>
            <a:off x="5428615" y="36677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5" name="Rectangle 4"/>
          <p:cNvSpPr/>
          <p:nvPr/>
        </p:nvSpPr>
        <p:spPr>
          <a:xfrm>
            <a:off x="522605" y="3350260"/>
            <a:ext cx="558800" cy="4819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12" name="Oval 11"/>
          <p:cNvSpPr/>
          <p:nvPr/>
        </p:nvSpPr>
        <p:spPr>
          <a:xfrm>
            <a:off x="939165" y="2171065"/>
            <a:ext cx="673735" cy="683260"/>
          </a:xfrm>
          <a:prstGeom prst="ellipse">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t>10</a:t>
            </a:r>
          </a:p>
        </p:txBody>
      </p:sp>
      <p:cxnSp>
        <p:nvCxnSpPr>
          <p:cNvPr id="28" name="Straight Connector 27"/>
          <p:cNvCxnSpPr>
            <a:stCxn id="23" idx="5"/>
            <a:endCxn id="29" idx="0"/>
          </p:cNvCxnSpPr>
          <p:nvPr/>
        </p:nvCxnSpPr>
        <p:spPr>
          <a:xfrm>
            <a:off x="5826125" y="1764030"/>
            <a:ext cx="374015" cy="748030"/>
          </a:xfrm>
          <a:prstGeom prst="line">
            <a:avLst/>
          </a:prstGeom>
        </p:spPr>
        <p:style>
          <a:lnRef idx="1">
            <a:schemeClr val="dk1"/>
          </a:lnRef>
          <a:fillRef idx="0">
            <a:schemeClr val="dk1"/>
          </a:fillRef>
          <a:effectRef idx="0">
            <a:schemeClr val="dk1"/>
          </a:effectRef>
          <a:fontRef idx="minor">
            <a:schemeClr val="tx1"/>
          </a:fontRef>
        </p:style>
      </p:cxnSp>
      <p:sp>
        <p:nvSpPr>
          <p:cNvPr id="6" name="Oval 5"/>
          <p:cNvSpPr/>
          <p:nvPr/>
        </p:nvSpPr>
        <p:spPr>
          <a:xfrm>
            <a:off x="4678680" y="2477135"/>
            <a:ext cx="802640" cy="75184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p:cNvSpPr/>
          <p:nvPr/>
        </p:nvSpPr>
        <p:spPr>
          <a:xfrm>
            <a:off x="4851400" y="2644775"/>
            <a:ext cx="457200" cy="41656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9" name="Straight Connector 8"/>
          <p:cNvCxnSpPr>
            <a:stCxn id="29" idx="4"/>
            <a:endCxn id="42" idx="0"/>
          </p:cNvCxnSpPr>
          <p:nvPr/>
        </p:nvCxnSpPr>
        <p:spPr>
          <a:xfrm flipH="1">
            <a:off x="5678170" y="3120390"/>
            <a:ext cx="521970" cy="54737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p:cNvCxnSpPr>
            <a:stCxn id="29" idx="4"/>
            <a:endCxn id="21" idx="0"/>
          </p:cNvCxnSpPr>
          <p:nvPr/>
        </p:nvCxnSpPr>
        <p:spPr>
          <a:xfrm>
            <a:off x="6200140" y="3120390"/>
            <a:ext cx="370205" cy="521970"/>
          </a:xfrm>
          <a:prstGeom prst="line">
            <a:avLst/>
          </a:prstGeom>
        </p:spPr>
        <p:style>
          <a:lnRef idx="1">
            <a:schemeClr val="dk1"/>
          </a:lnRef>
          <a:fillRef idx="0">
            <a:schemeClr val="dk1"/>
          </a:fillRef>
          <a:effectRef idx="0">
            <a:schemeClr val="dk1"/>
          </a:effectRef>
          <a:fontRef idx="minor">
            <a:schemeClr val="tx1"/>
          </a:fontRef>
        </p:style>
      </p:cxnSp>
      <p:sp>
        <p:nvSpPr>
          <p:cNvPr id="18" name="Text Box 17"/>
          <p:cNvSpPr txBox="1"/>
          <p:nvPr/>
        </p:nvSpPr>
        <p:spPr>
          <a:xfrm>
            <a:off x="6666865" y="2108835"/>
            <a:ext cx="1341120" cy="368300"/>
          </a:xfrm>
          <a:prstGeom prst="rect">
            <a:avLst/>
          </a:prstGeom>
          <a:noFill/>
        </p:spPr>
        <p:txBody>
          <a:bodyPr wrap="square" rtlCol="0" anchor="t">
            <a:spAutoFit/>
          </a:bodyPr>
          <a:lstStyle/>
          <a:p>
            <a:pPr algn="l"/>
            <a:r>
              <a:rPr lang="en-US"/>
              <a:t>case 3</a:t>
            </a:r>
          </a:p>
        </p:txBody>
      </p:sp>
      <p:sp>
        <p:nvSpPr>
          <p:cNvPr id="19" name="Rectangle 18"/>
          <p:cNvSpPr/>
          <p:nvPr/>
        </p:nvSpPr>
        <p:spPr>
          <a:xfrm>
            <a:off x="10306685" y="322453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25" name="Rectangle 24"/>
          <p:cNvSpPr/>
          <p:nvPr/>
        </p:nvSpPr>
        <p:spPr>
          <a:xfrm>
            <a:off x="8568690" y="246316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33" name="Oval 32"/>
          <p:cNvSpPr/>
          <p:nvPr/>
        </p:nvSpPr>
        <p:spPr>
          <a:xfrm flipH="1">
            <a:off x="9691370" y="224599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cxnSp>
        <p:nvCxnSpPr>
          <p:cNvPr id="35" name="Straight Connector 34"/>
          <p:cNvCxnSpPr>
            <a:stCxn id="33" idx="4"/>
          </p:cNvCxnSpPr>
          <p:nvPr/>
        </p:nvCxnSpPr>
        <p:spPr>
          <a:xfrm flipH="1">
            <a:off x="9794875" y="2854325"/>
            <a:ext cx="203835" cy="612140"/>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p:cNvCxnSpPr/>
          <p:nvPr/>
        </p:nvCxnSpPr>
        <p:spPr>
          <a:xfrm>
            <a:off x="9998710" y="2808605"/>
            <a:ext cx="491490" cy="466090"/>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p:cNvCxnSpPr>
            <a:stCxn id="51" idx="5"/>
            <a:endCxn id="33" idx="0"/>
          </p:cNvCxnSpPr>
          <p:nvPr/>
        </p:nvCxnSpPr>
        <p:spPr>
          <a:xfrm>
            <a:off x="9724390" y="1730375"/>
            <a:ext cx="274320" cy="515620"/>
          </a:xfrm>
          <a:prstGeom prst="line">
            <a:avLst/>
          </a:prstGeom>
        </p:spPr>
        <p:style>
          <a:lnRef idx="1">
            <a:schemeClr val="dk1"/>
          </a:lnRef>
          <a:fillRef idx="0">
            <a:schemeClr val="dk1"/>
          </a:fillRef>
          <a:effectRef idx="0">
            <a:schemeClr val="dk1"/>
          </a:effectRef>
          <a:fontRef idx="minor">
            <a:schemeClr val="tx1"/>
          </a:fontRef>
        </p:style>
      </p:cxnSp>
      <p:sp>
        <p:nvSpPr>
          <p:cNvPr id="46" name="Rectangle 45"/>
          <p:cNvSpPr/>
          <p:nvPr/>
        </p:nvSpPr>
        <p:spPr>
          <a:xfrm>
            <a:off x="9500235" y="325882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47" name="Right Arrow 46"/>
          <p:cNvSpPr/>
          <p:nvPr/>
        </p:nvSpPr>
        <p:spPr>
          <a:xfrm>
            <a:off x="3139440" y="2778760"/>
            <a:ext cx="123952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p:cNvSpPr/>
          <p:nvPr/>
        </p:nvSpPr>
        <p:spPr>
          <a:xfrm>
            <a:off x="6644640" y="2565400"/>
            <a:ext cx="944880" cy="75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9067165" y="1115060"/>
            <a:ext cx="769620" cy="720725"/>
          </a:xfrm>
          <a:prstGeom prst="ellipse">
            <a:avLst/>
          </a:prstGeom>
          <a:solidFill>
            <a:schemeClr val="tx1">
              <a:lumMod val="50000"/>
              <a:lumOff val="50000"/>
            </a:scheme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2" name="Oval 51"/>
          <p:cNvSpPr/>
          <p:nvPr/>
        </p:nvSpPr>
        <p:spPr>
          <a:xfrm>
            <a:off x="9154160" y="1186180"/>
            <a:ext cx="595630" cy="577850"/>
          </a:xfrm>
          <a:prstGeom prst="ellipse">
            <a:avLst/>
          </a:prstGeom>
          <a:solidFill>
            <a:schemeClr val="tx1">
              <a:lumMod val="50000"/>
              <a:lumOff val="5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a:t>81</a:t>
            </a:r>
          </a:p>
        </p:txBody>
      </p:sp>
      <p:cxnSp>
        <p:nvCxnSpPr>
          <p:cNvPr id="53" name="Straight Connector 52"/>
          <p:cNvCxnSpPr>
            <a:stCxn id="51" idx="3"/>
            <a:endCxn id="25" idx="0"/>
          </p:cNvCxnSpPr>
          <p:nvPr/>
        </p:nvCxnSpPr>
        <p:spPr>
          <a:xfrm flipH="1">
            <a:off x="8818245" y="1730375"/>
            <a:ext cx="361315" cy="732790"/>
          </a:xfrm>
          <a:prstGeom prst="line">
            <a:avLst/>
          </a:prstGeom>
        </p:spPr>
        <p:style>
          <a:lnRef idx="1">
            <a:schemeClr val="dk1"/>
          </a:lnRef>
          <a:fillRef idx="0">
            <a:schemeClr val="dk1"/>
          </a:fillRef>
          <a:effectRef idx="0">
            <a:schemeClr val="dk1"/>
          </a:effectRef>
          <a:fontRef idx="minor">
            <a:schemeClr val="tx1"/>
          </a:fontRef>
        </p:style>
      </p:cxnSp>
      <p:sp>
        <p:nvSpPr>
          <p:cNvPr id="56" name="Bent-Up Arrow 55"/>
          <p:cNvSpPr/>
          <p:nvPr/>
        </p:nvSpPr>
        <p:spPr>
          <a:xfrm rot="10800000">
            <a:off x="8381365" y="3423285"/>
            <a:ext cx="436880" cy="931545"/>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8129905" y="4449445"/>
            <a:ext cx="688340" cy="607060"/>
          </a:xfrm>
          <a:prstGeom prst="ellipse">
            <a:avLst/>
          </a:prstGeom>
          <a:solidFill>
            <a:schemeClr val="tx1">
              <a:lumMod val="50000"/>
              <a:lumOff val="50000"/>
            </a:schemeClr>
          </a:solidFill>
          <a:ln>
            <a:solidFill>
              <a:schemeClr val="tx1"/>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81</a:t>
            </a:r>
          </a:p>
        </p:txBody>
      </p:sp>
      <p:cxnSp>
        <p:nvCxnSpPr>
          <p:cNvPr id="58" name="Straight Connector 57"/>
          <p:cNvCxnSpPr>
            <a:stCxn id="12" idx="4"/>
            <a:endCxn id="84" idx="0"/>
          </p:cNvCxnSpPr>
          <p:nvPr/>
        </p:nvCxnSpPr>
        <p:spPr>
          <a:xfrm>
            <a:off x="1276350" y="2854325"/>
            <a:ext cx="281305" cy="495935"/>
          </a:xfrm>
          <a:prstGeom prst="line">
            <a:avLst/>
          </a:prstGeom>
        </p:spPr>
        <p:style>
          <a:lnRef idx="1">
            <a:schemeClr val="dk1"/>
          </a:lnRef>
          <a:fillRef idx="0">
            <a:schemeClr val="dk1"/>
          </a:fillRef>
          <a:effectRef idx="0">
            <a:schemeClr val="dk1"/>
          </a:effectRef>
          <a:fontRef idx="minor">
            <a:schemeClr val="tx1"/>
          </a:fontRef>
        </p:style>
      </p:cxnSp>
      <p:sp>
        <p:nvSpPr>
          <p:cNvPr id="60" name="Oval 59"/>
          <p:cNvSpPr/>
          <p:nvPr/>
        </p:nvSpPr>
        <p:spPr>
          <a:xfrm flipH="1">
            <a:off x="8884920" y="5208905"/>
            <a:ext cx="615315" cy="608330"/>
          </a:xfrm>
          <a:prstGeom prst="ellipse">
            <a:avLst/>
          </a:prstGeom>
          <a:solidFill>
            <a:srgbClr val="FF0000"/>
          </a:solid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a:t>89</a:t>
            </a:r>
          </a:p>
        </p:txBody>
      </p:sp>
      <p:sp>
        <p:nvSpPr>
          <p:cNvPr id="65" name="Rectangle 64"/>
          <p:cNvSpPr/>
          <p:nvPr/>
        </p:nvSpPr>
        <p:spPr>
          <a:xfrm>
            <a:off x="7757795" y="5323205"/>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6" name="Rectangle 65"/>
          <p:cNvSpPr/>
          <p:nvPr/>
        </p:nvSpPr>
        <p:spPr>
          <a:xfrm>
            <a:off x="8568690" y="60680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sp>
        <p:nvSpPr>
          <p:cNvPr id="68" name="Rectangle 67"/>
          <p:cNvSpPr/>
          <p:nvPr/>
        </p:nvSpPr>
        <p:spPr>
          <a:xfrm>
            <a:off x="9611995" y="6068060"/>
            <a:ext cx="498475" cy="4089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a:t>
            </a:r>
          </a:p>
        </p:txBody>
      </p:sp>
      <p:cxnSp>
        <p:nvCxnSpPr>
          <p:cNvPr id="69" name="Straight Connector 68"/>
          <p:cNvCxnSpPr>
            <a:stCxn id="57" idx="3"/>
            <a:endCxn id="65" idx="0"/>
          </p:cNvCxnSpPr>
          <p:nvPr/>
        </p:nvCxnSpPr>
        <p:spPr>
          <a:xfrm flipH="1">
            <a:off x="8007350" y="4967605"/>
            <a:ext cx="223520" cy="355600"/>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p:cNvCxnSpPr>
            <a:stCxn id="57" idx="5"/>
            <a:endCxn id="60" idx="7"/>
          </p:cNvCxnSpPr>
          <p:nvPr/>
        </p:nvCxnSpPr>
        <p:spPr>
          <a:xfrm>
            <a:off x="8717280" y="4967605"/>
            <a:ext cx="257810" cy="330200"/>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p:cNvCxnSpPr>
            <a:stCxn id="60" idx="5"/>
            <a:endCxn id="66" idx="0"/>
          </p:cNvCxnSpPr>
          <p:nvPr/>
        </p:nvCxnSpPr>
        <p:spPr>
          <a:xfrm flipH="1">
            <a:off x="8818245" y="5728335"/>
            <a:ext cx="156845" cy="339725"/>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p:cNvCxnSpPr>
            <a:stCxn id="60" idx="3"/>
            <a:endCxn id="68" idx="0"/>
          </p:cNvCxnSpPr>
          <p:nvPr/>
        </p:nvCxnSpPr>
        <p:spPr>
          <a:xfrm>
            <a:off x="9410065" y="5728335"/>
            <a:ext cx="451485" cy="339725"/>
          </a:xfrm>
          <a:prstGeom prst="line">
            <a:avLst/>
          </a:prstGeom>
        </p:spPr>
        <p:style>
          <a:lnRef idx="1">
            <a:schemeClr val="dk1"/>
          </a:lnRef>
          <a:fillRef idx="0">
            <a:schemeClr val="dk1"/>
          </a:fillRef>
          <a:effectRef idx="0">
            <a:schemeClr val="dk1"/>
          </a:effectRef>
          <a:fontRef idx="minor">
            <a:schemeClr val="tx1"/>
          </a:fontRef>
        </p:style>
      </p:cxnSp>
      <p:sp>
        <p:nvSpPr>
          <p:cNvPr id="75" name="Text Box 74"/>
          <p:cNvSpPr txBox="1"/>
          <p:nvPr/>
        </p:nvSpPr>
        <p:spPr>
          <a:xfrm>
            <a:off x="8620760" y="3708400"/>
            <a:ext cx="756920" cy="368300"/>
          </a:xfrm>
          <a:prstGeom prst="rect">
            <a:avLst/>
          </a:prstGeom>
          <a:noFill/>
        </p:spPr>
        <p:txBody>
          <a:bodyPr wrap="none" rtlCol="0" anchor="t">
            <a:spAutoFit/>
          </a:bodyPr>
          <a:lstStyle/>
          <a:p>
            <a:r>
              <a:rPr lang="en-US">
                <a:sym typeface="+mn-ea"/>
              </a:rPr>
              <a:t>case 1</a:t>
            </a:r>
            <a:endParaRPr lang="en-US"/>
          </a:p>
        </p:txBody>
      </p:sp>
      <p:cxnSp>
        <p:nvCxnSpPr>
          <p:cNvPr id="76" name="Straight Connector 75"/>
          <p:cNvCxnSpPr/>
          <p:nvPr/>
        </p:nvCxnSpPr>
        <p:spPr>
          <a:xfrm>
            <a:off x="822960" y="2111375"/>
            <a:ext cx="863600" cy="792480"/>
          </a:xfrm>
          <a:prstGeom prst="line">
            <a:avLst/>
          </a:prstGeom>
        </p:spPr>
        <p:style>
          <a:lnRef idx="1">
            <a:schemeClr val="dk1"/>
          </a:lnRef>
          <a:fillRef idx="0">
            <a:schemeClr val="dk1"/>
          </a:fillRef>
          <a:effectRef idx="0">
            <a:schemeClr val="dk1"/>
          </a:effectRef>
          <a:fontRef idx="minor">
            <a:schemeClr val="tx1"/>
          </a:fontRef>
        </p:style>
      </p:cxnSp>
      <p:cxnSp>
        <p:nvCxnSpPr>
          <p:cNvPr id="77" name="Straight Connector 76"/>
          <p:cNvCxnSpPr/>
          <p:nvPr/>
        </p:nvCxnSpPr>
        <p:spPr>
          <a:xfrm flipH="1">
            <a:off x="822960" y="2202815"/>
            <a:ext cx="924560" cy="60960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927428494"/>
      </p:ext>
    </p:extLst>
  </p:cSld>
  <p:clrMapOvr>
    <a:masterClrMapping/>
  </p:clrMapOvr>
  <p:transition>
    <p:cut/>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DRAWBACKS OF RED BLACK TREE</a:t>
            </a:r>
            <a:endParaRPr lang="en-US" dirty="0"/>
          </a:p>
        </p:txBody>
      </p:sp>
      <p:sp>
        <p:nvSpPr>
          <p:cNvPr id="5" name="Content Placeholder 4"/>
          <p:cNvSpPr>
            <a:spLocks noGrp="1"/>
          </p:cNvSpPr>
          <p:nvPr>
            <p:ph idx="1"/>
          </p:nvPr>
        </p:nvSpPr>
        <p:spPr>
          <a:xfrm>
            <a:off x="588558" y="1548030"/>
            <a:ext cx="8596668" cy="3880773"/>
          </a:xfrm>
        </p:spPr>
        <p:txBody>
          <a:bodyPr/>
          <a:lstStyle/>
          <a:p>
            <a:r>
              <a:rPr lang="en-US" dirty="0" smtClean="0"/>
              <a:t>In Red Black Tree the searching complexity is O(log n).</a:t>
            </a:r>
          </a:p>
          <a:p>
            <a:r>
              <a:rPr lang="en-US" dirty="0" smtClean="0"/>
              <a:t>When we are searching a node for multiple times or different people searching for a same node for each searching the time complexity is O(log n).</a:t>
            </a:r>
          </a:p>
          <a:p>
            <a:r>
              <a:rPr lang="en-US" dirty="0" smtClean="0"/>
              <a:t>To overcome this draw back we are moving to Splay tree.</a:t>
            </a:r>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89</a:t>
            </a:fld>
            <a:endParaRPr lang="en-US"/>
          </a:p>
        </p:txBody>
      </p:sp>
      <p:sp>
        <p:nvSpPr>
          <p:cNvPr id="2" name="TextBox 1"/>
          <p:cNvSpPr txBox="1"/>
          <p:nvPr/>
        </p:nvSpPr>
        <p:spPr>
          <a:xfrm>
            <a:off x="852254" y="3303750"/>
            <a:ext cx="7767963" cy="3139321"/>
          </a:xfrm>
          <a:prstGeom prst="rect">
            <a:avLst/>
          </a:prstGeom>
          <a:noFill/>
        </p:spPr>
        <p:txBody>
          <a:bodyPr wrap="square" rtlCol="0">
            <a:spAutoFit/>
          </a:bodyPr>
          <a:lstStyle/>
          <a:p>
            <a:pPr marL="1774825" indent="-1774825"/>
            <a:r>
              <a:rPr lang="en-US" dirty="0" smtClean="0"/>
              <a:t>You can check red black tree introduction, Creation:                      </a:t>
            </a:r>
            <a:r>
              <a:rPr lang="en-US" dirty="0" smtClean="0">
                <a:hlinkClick r:id="rId2"/>
              </a:rPr>
              <a:t>https://www.youtube.com/watch?v=5KY_byy8kKU</a:t>
            </a:r>
            <a:endParaRPr lang="en-US" dirty="0" smtClean="0"/>
          </a:p>
          <a:p>
            <a:pPr marL="1774825" indent="-1774825"/>
            <a:endParaRPr lang="en-US" dirty="0"/>
          </a:p>
          <a:p>
            <a:pPr marL="1774825" indent="-1774825"/>
            <a:r>
              <a:rPr lang="en-US" dirty="0" smtClean="0"/>
              <a:t>You can check red black tree </a:t>
            </a:r>
            <a:r>
              <a:rPr lang="en-US" dirty="0" err="1" smtClean="0"/>
              <a:t>analyzation</a:t>
            </a:r>
            <a:r>
              <a:rPr lang="en-US" dirty="0" smtClean="0"/>
              <a:t>:</a:t>
            </a:r>
          </a:p>
          <a:p>
            <a:pPr marL="1774825" indent="-1774825"/>
            <a:r>
              <a:rPr lang="en-US" dirty="0"/>
              <a:t> </a:t>
            </a:r>
            <a:r>
              <a:rPr lang="en-US" dirty="0" smtClean="0"/>
              <a:t>                        </a:t>
            </a:r>
            <a:r>
              <a:rPr lang="en-US" dirty="0" smtClean="0">
                <a:hlinkClick r:id="rId3"/>
              </a:rPr>
              <a:t>https://www.youtube.com/watch?v=HzxjohFympI</a:t>
            </a:r>
            <a:endParaRPr lang="en-US" dirty="0" smtClean="0"/>
          </a:p>
          <a:p>
            <a:pPr marL="1774825" indent="-1774825"/>
            <a:endParaRPr lang="en-US" dirty="0" smtClean="0"/>
          </a:p>
          <a:p>
            <a:pPr marL="1774825" indent="-1774825"/>
            <a:r>
              <a:rPr lang="en-US" dirty="0"/>
              <a:t> You can check red black tree </a:t>
            </a:r>
            <a:r>
              <a:rPr lang="en-US" dirty="0" smtClean="0"/>
              <a:t>Deletion part-1:</a:t>
            </a:r>
            <a:endParaRPr lang="en-US" dirty="0"/>
          </a:p>
          <a:p>
            <a:pPr marL="1774825" indent="-1774825"/>
            <a:r>
              <a:rPr lang="en-US" dirty="0" smtClean="0"/>
              <a:t>                        </a:t>
            </a:r>
            <a:r>
              <a:rPr lang="en-US" dirty="0" smtClean="0">
                <a:hlinkClick r:id="rId4"/>
              </a:rPr>
              <a:t>https://youtu.be/vLQRWhfd1V4</a:t>
            </a:r>
            <a:endParaRPr lang="en-US" dirty="0" smtClean="0"/>
          </a:p>
          <a:p>
            <a:pPr marL="1774825" indent="-1774825"/>
            <a:endParaRPr lang="en-US" dirty="0" smtClean="0"/>
          </a:p>
          <a:p>
            <a:pPr marL="1774825" indent="-1774825"/>
            <a:r>
              <a:rPr lang="en-US" dirty="0"/>
              <a:t>You can check red black tree Deletion </a:t>
            </a:r>
            <a:r>
              <a:rPr lang="en-US" dirty="0" smtClean="0"/>
              <a:t>part-2:</a:t>
            </a:r>
            <a:endParaRPr lang="en-US" dirty="0"/>
          </a:p>
          <a:p>
            <a:pPr marL="1774825" indent="-1774825"/>
            <a:r>
              <a:rPr lang="en-US" dirty="0" smtClean="0"/>
              <a:t>                        </a:t>
            </a:r>
            <a:r>
              <a:rPr lang="en-US" dirty="0" smtClean="0">
                <a:hlinkClick r:id="rId5"/>
              </a:rPr>
              <a:t>https://youtu.be/YVNWewo3QKc</a:t>
            </a:r>
            <a:endParaRPr lang="en-US" dirty="0"/>
          </a:p>
        </p:txBody>
      </p:sp>
    </p:spTree>
    <p:extLst>
      <p:ext uri="{BB962C8B-B14F-4D97-AF65-F5344CB8AC3E}">
        <p14:creationId xmlns:p14="http://schemas.microsoft.com/office/powerpoint/2010/main" xmlns="" val="1200300902"/>
      </p:ext>
    </p:extLst>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20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20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Rectangle 2"/>
          <p:cNvSpPr>
            <a:spLocks noGrp="1" noChangeArrowheads="1"/>
          </p:cNvSpPr>
          <p:nvPr>
            <p:ph type="title"/>
          </p:nvPr>
        </p:nvSpPr>
        <p:spPr/>
        <p:txBody>
          <a:bodyPr/>
          <a:lstStyle/>
          <a:p>
            <a:r>
              <a:rPr lang="en-US"/>
              <a:t>Deletion - Two Child Case</a:t>
            </a:r>
          </a:p>
        </p:txBody>
      </p:sp>
      <p:sp>
        <p:nvSpPr>
          <p:cNvPr id="313347" name="Oval 3"/>
          <p:cNvSpPr>
            <a:spLocks noChangeAspect="1" noChangeArrowheads="1"/>
          </p:cNvSpPr>
          <p:nvPr/>
        </p:nvSpPr>
        <p:spPr bwMode="auto">
          <a:xfrm>
            <a:off x="9753600" y="3733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30</a:t>
            </a:r>
          </a:p>
        </p:txBody>
      </p:sp>
      <p:sp>
        <p:nvSpPr>
          <p:cNvPr id="313348" name="Oval 4"/>
          <p:cNvSpPr>
            <a:spLocks noChangeAspect="1" noChangeArrowheads="1"/>
          </p:cNvSpPr>
          <p:nvPr/>
        </p:nvSpPr>
        <p:spPr bwMode="auto">
          <a:xfrm>
            <a:off x="7620000" y="3733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9</a:t>
            </a:r>
          </a:p>
        </p:txBody>
      </p:sp>
      <p:sp>
        <p:nvSpPr>
          <p:cNvPr id="313349" name="Oval 5"/>
          <p:cNvSpPr>
            <a:spLocks noChangeAspect="1" noChangeArrowheads="1"/>
          </p:cNvSpPr>
          <p:nvPr/>
        </p:nvSpPr>
        <p:spPr bwMode="auto">
          <a:xfrm>
            <a:off x="6553200" y="3733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a:latin typeface="Times New Roman" panose="02020603050405020304" pitchFamily="18" charset="0"/>
              </a:rPr>
              <a:t>2</a:t>
            </a:r>
          </a:p>
        </p:txBody>
      </p:sp>
      <p:sp>
        <p:nvSpPr>
          <p:cNvPr id="313350" name="Oval 6"/>
          <p:cNvSpPr>
            <a:spLocks noChangeAspect="1" noChangeArrowheads="1"/>
          </p:cNvSpPr>
          <p:nvPr/>
        </p:nvSpPr>
        <p:spPr bwMode="auto">
          <a:xfrm>
            <a:off x="9220200" y="2844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20</a:t>
            </a:r>
          </a:p>
        </p:txBody>
      </p:sp>
      <p:sp>
        <p:nvSpPr>
          <p:cNvPr id="313351" name="Oval 7"/>
          <p:cNvSpPr>
            <a:spLocks noChangeAspect="1" noChangeArrowheads="1"/>
          </p:cNvSpPr>
          <p:nvPr/>
        </p:nvSpPr>
        <p:spPr bwMode="auto">
          <a:xfrm>
            <a:off x="7086600" y="2844800"/>
            <a:ext cx="381000" cy="381000"/>
          </a:xfrm>
          <a:prstGeom prst="ellipse">
            <a:avLst/>
          </a:prstGeom>
          <a:noFill/>
          <a:ln w="38100">
            <a:solidFill>
              <a:schemeClr val="hlink"/>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5</a:t>
            </a:r>
          </a:p>
        </p:txBody>
      </p:sp>
      <p:sp>
        <p:nvSpPr>
          <p:cNvPr id="313352" name="Oval 8"/>
          <p:cNvSpPr>
            <a:spLocks noChangeAspect="1" noChangeArrowheads="1"/>
          </p:cNvSpPr>
          <p:nvPr/>
        </p:nvSpPr>
        <p:spPr bwMode="auto">
          <a:xfrm>
            <a:off x="8153400" y="1955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smtClean="0">
                <a:latin typeface="Times New Roman" panose="02020603050405020304" pitchFamily="18" charset="0"/>
              </a:rPr>
              <a:t>10</a:t>
            </a:r>
            <a:endParaRPr lang="en-US" sz="2400" dirty="0">
              <a:latin typeface="Times New Roman" panose="02020603050405020304" pitchFamily="18" charset="0"/>
            </a:endParaRPr>
          </a:p>
        </p:txBody>
      </p:sp>
      <p:cxnSp>
        <p:nvCxnSpPr>
          <p:cNvPr id="313353" name="AutoShape 9"/>
          <p:cNvCxnSpPr>
            <a:cxnSpLocks noChangeShapeType="1"/>
            <a:stCxn id="313352" idx="3"/>
            <a:endCxn id="313351" idx="0"/>
          </p:cNvCxnSpPr>
          <p:nvPr/>
        </p:nvCxnSpPr>
        <p:spPr bwMode="auto">
          <a:xfrm flipH="1">
            <a:off x="7277101" y="2300288"/>
            <a:ext cx="9318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13354" name="AutoShape 10"/>
          <p:cNvCxnSpPr>
            <a:cxnSpLocks noChangeShapeType="1"/>
            <a:stCxn id="313352" idx="5"/>
            <a:endCxn id="313350" idx="0"/>
          </p:cNvCxnSpPr>
          <p:nvPr/>
        </p:nvCxnSpPr>
        <p:spPr bwMode="auto">
          <a:xfrm>
            <a:off x="8478838" y="2300288"/>
            <a:ext cx="9318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13355" name="AutoShape 11"/>
          <p:cNvCxnSpPr>
            <a:cxnSpLocks noChangeShapeType="1"/>
            <a:stCxn id="313350" idx="5"/>
            <a:endCxn id="313347" idx="0"/>
          </p:cNvCxnSpPr>
          <p:nvPr/>
        </p:nvCxnSpPr>
        <p:spPr bwMode="auto">
          <a:xfrm>
            <a:off x="9545638" y="31892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13356" name="AutoShape 12"/>
          <p:cNvCxnSpPr>
            <a:cxnSpLocks noChangeShapeType="1"/>
            <a:stCxn id="313351" idx="3"/>
            <a:endCxn id="313349" idx="0"/>
          </p:cNvCxnSpPr>
          <p:nvPr/>
        </p:nvCxnSpPr>
        <p:spPr bwMode="auto">
          <a:xfrm flipH="1">
            <a:off x="6743701" y="3189288"/>
            <a:ext cx="3984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13357" name="AutoShape 13"/>
          <p:cNvCxnSpPr>
            <a:cxnSpLocks noChangeShapeType="1"/>
            <a:stCxn id="313351" idx="5"/>
            <a:endCxn id="313348" idx="0"/>
          </p:cNvCxnSpPr>
          <p:nvPr/>
        </p:nvCxnSpPr>
        <p:spPr bwMode="auto">
          <a:xfrm>
            <a:off x="7412038" y="3189288"/>
            <a:ext cx="398462"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13358" name="Oval 14"/>
          <p:cNvSpPr>
            <a:spLocks noChangeAspect="1" noChangeArrowheads="1"/>
          </p:cNvSpPr>
          <p:nvPr/>
        </p:nvSpPr>
        <p:spPr bwMode="auto">
          <a:xfrm>
            <a:off x="7353300" y="4622800"/>
            <a:ext cx="381000" cy="3810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algn="ctr" eaLnBrk="0" hangingPunct="0"/>
            <a:r>
              <a:rPr lang="en-US" sz="2400" dirty="0">
                <a:latin typeface="Times New Roman" panose="02020603050405020304" pitchFamily="18" charset="0"/>
              </a:rPr>
              <a:t>7</a:t>
            </a:r>
          </a:p>
        </p:txBody>
      </p:sp>
      <p:cxnSp>
        <p:nvCxnSpPr>
          <p:cNvPr id="313359" name="AutoShape 15"/>
          <p:cNvCxnSpPr>
            <a:cxnSpLocks noChangeShapeType="1"/>
            <a:stCxn id="313348" idx="3"/>
            <a:endCxn id="313358" idx="0"/>
          </p:cNvCxnSpPr>
          <p:nvPr/>
        </p:nvCxnSpPr>
        <p:spPr bwMode="auto">
          <a:xfrm flipH="1">
            <a:off x="7543801" y="4078288"/>
            <a:ext cx="131763" cy="525462"/>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313360" name="Text Box 16"/>
          <p:cNvSpPr txBox="1">
            <a:spLocks noChangeArrowheads="1"/>
          </p:cNvSpPr>
          <p:nvPr/>
        </p:nvSpPr>
        <p:spPr bwMode="auto">
          <a:xfrm>
            <a:off x="5029200" y="4343400"/>
            <a:ext cx="13335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eaLnBrk="0" hangingPunct="0"/>
            <a:r>
              <a:rPr lang="en-US" sz="2400">
                <a:latin typeface="Times New Roman" panose="02020603050405020304" pitchFamily="18" charset="0"/>
              </a:rPr>
              <a:t>Delete(5)</a:t>
            </a:r>
          </a:p>
        </p:txBody>
      </p:sp>
      <p:sp>
        <p:nvSpPr>
          <p:cNvPr id="313361" name="Text Box 17"/>
          <p:cNvSpPr txBox="1">
            <a:spLocks noChangeArrowheads="1"/>
          </p:cNvSpPr>
          <p:nvPr/>
        </p:nvSpPr>
        <p:spPr bwMode="auto">
          <a:xfrm>
            <a:off x="2133600" y="5257800"/>
            <a:ext cx="79248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eaLnBrk="0" hangingPunct="0">
              <a:spcBef>
                <a:spcPct val="50000"/>
              </a:spcBef>
            </a:pPr>
            <a:endParaRPr lang="en-US" sz="2400">
              <a:latin typeface="Times New Roman" panose="02020603050405020304" pitchFamily="18" charset="0"/>
            </a:endParaRPr>
          </a:p>
        </p:txBody>
      </p:sp>
      <p:sp>
        <p:nvSpPr>
          <p:cNvPr id="22" name="TextBox 21"/>
          <p:cNvSpPr txBox="1"/>
          <p:nvPr/>
        </p:nvSpPr>
        <p:spPr>
          <a:xfrm>
            <a:off x="1145219" y="2794000"/>
            <a:ext cx="2817181" cy="1754326"/>
          </a:xfrm>
          <a:prstGeom prst="rect">
            <a:avLst/>
          </a:prstGeom>
          <a:noFill/>
        </p:spPr>
        <p:txBody>
          <a:bodyPr wrap="square" rtlCol="0">
            <a:spAutoFit/>
          </a:bodyPr>
          <a:lstStyle/>
          <a:p>
            <a:pPr algn="just"/>
            <a:r>
              <a:rPr lang="en-US" b="1" dirty="0" smtClean="0"/>
              <a:t>Procedure:</a:t>
            </a:r>
          </a:p>
          <a:p>
            <a:pPr algn="just"/>
            <a:r>
              <a:rPr lang="en-US" dirty="0" smtClean="0"/>
              <a:t>Take left sub tree maximum or right sub tree minimum and replace with the deleted element </a:t>
            </a:r>
          </a:p>
        </p:txBody>
      </p:sp>
      <p:sp>
        <p:nvSpPr>
          <p:cNvPr id="2" name="Footer Placeholder 1"/>
          <p:cNvSpPr>
            <a:spLocks noGrp="1"/>
          </p:cNvSpPr>
          <p:nvPr>
            <p:ph type="ftr" sz="quarter" idx="11"/>
          </p:nvPr>
        </p:nvSpPr>
        <p:spPr/>
        <p:txBody>
          <a:bodyPr/>
          <a:lstStyle/>
          <a:p>
            <a:r>
              <a:rPr lang="en-US" smtClean="0"/>
              <a:t>Data Structures-T.Anil Kumar</a:t>
            </a:r>
            <a:endParaRPr lang="en-US"/>
          </a:p>
        </p:txBody>
      </p:sp>
      <p:sp>
        <p:nvSpPr>
          <p:cNvPr id="3" name="Slide Number Placeholder 2"/>
          <p:cNvSpPr>
            <a:spLocks noGrp="1"/>
          </p:cNvSpPr>
          <p:nvPr>
            <p:ph type="sldNum" sz="quarter" idx="12"/>
          </p:nvPr>
        </p:nvSpPr>
        <p:spPr/>
        <p:txBody>
          <a:bodyPr/>
          <a:lstStyle/>
          <a:p>
            <a:fld id="{50DE8771-3B84-4C4F-A500-BE10BE4A7570}" type="slidenum">
              <a:rPr lang="en-US" smtClean="0"/>
              <a:pPr/>
              <a:t>9</a:t>
            </a:fld>
            <a:endParaRPr lang="en-US"/>
          </a:p>
        </p:txBody>
      </p:sp>
    </p:spTree>
    <p:extLst>
      <p:ext uri="{BB962C8B-B14F-4D97-AF65-F5344CB8AC3E}">
        <p14:creationId xmlns:p14="http://schemas.microsoft.com/office/powerpoint/2010/main" xmlns="" val="1071588626"/>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868" y="248575"/>
            <a:ext cx="8657208" cy="1293904"/>
          </a:xfrm>
        </p:spPr>
        <p:txBody>
          <a:bodyPr/>
          <a:lstStyle/>
          <a:p>
            <a:r>
              <a:rPr lang="en-GB" dirty="0" smtClean="0"/>
              <a:t>TRIE: </a:t>
            </a:r>
            <a:endParaRPr lang="en-GB" dirty="0"/>
          </a:p>
        </p:txBody>
      </p:sp>
      <p:sp>
        <p:nvSpPr>
          <p:cNvPr id="3" name="Content Placeholder 2"/>
          <p:cNvSpPr>
            <a:spLocks noGrp="1"/>
          </p:cNvSpPr>
          <p:nvPr>
            <p:ph idx="1"/>
          </p:nvPr>
        </p:nvSpPr>
        <p:spPr>
          <a:xfrm>
            <a:off x="392096" y="1099013"/>
            <a:ext cx="10127943" cy="5857916"/>
          </a:xfrm>
        </p:spPr>
        <p:txBody>
          <a:bodyPr>
            <a:normAutofit/>
          </a:bodyPr>
          <a:lstStyle/>
          <a:p>
            <a:r>
              <a:rPr lang="en-GB" dirty="0"/>
              <a:t>A </a:t>
            </a:r>
            <a:r>
              <a:rPr lang="en-GB" dirty="0" err="1"/>
              <a:t>trie</a:t>
            </a:r>
            <a:r>
              <a:rPr lang="en-GB" dirty="0"/>
              <a:t> is an ordered tree data structure, which was introduced in the 1960s by Edward </a:t>
            </a:r>
            <a:r>
              <a:rPr lang="en-GB" dirty="0" err="1"/>
              <a:t>Fredkin</a:t>
            </a:r>
            <a:r>
              <a:rPr lang="en-GB" dirty="0"/>
              <a:t>.</a:t>
            </a:r>
          </a:p>
          <a:p>
            <a:r>
              <a:rPr lang="en-GB" dirty="0" err="1"/>
              <a:t>Trie</a:t>
            </a:r>
            <a:r>
              <a:rPr lang="en-GB" dirty="0"/>
              <a:t> stores keys that are usually strings.</a:t>
            </a:r>
          </a:p>
          <a:p>
            <a:r>
              <a:rPr lang="en-GB" dirty="0"/>
              <a:t>A </a:t>
            </a:r>
            <a:r>
              <a:rPr lang="en-GB" dirty="0" err="1"/>
              <a:t>trie</a:t>
            </a:r>
            <a:r>
              <a:rPr lang="en-GB" dirty="0"/>
              <a:t> node contains two fields </a:t>
            </a:r>
          </a:p>
          <a:p>
            <a:pPr>
              <a:buNone/>
            </a:pPr>
            <a:r>
              <a:rPr lang="en-GB" dirty="0"/>
              <a:t>		-map character  and</a:t>
            </a:r>
          </a:p>
          <a:p>
            <a:pPr>
              <a:buNone/>
            </a:pPr>
            <a:r>
              <a:rPr lang="en-GB" dirty="0"/>
              <a:t>		-a </a:t>
            </a:r>
            <a:r>
              <a:rPr lang="en-GB" dirty="0" err="1"/>
              <a:t>boolean</a:t>
            </a:r>
            <a:r>
              <a:rPr lang="en-GB" dirty="0"/>
              <a:t> value(</a:t>
            </a:r>
            <a:r>
              <a:rPr lang="en-GB" dirty="0" err="1"/>
              <a:t>i.e</a:t>
            </a:r>
            <a:r>
              <a:rPr lang="en-GB" dirty="0"/>
              <a:t> end of word)</a:t>
            </a:r>
          </a:p>
          <a:p>
            <a:pPr>
              <a:buFont typeface="Wingdings" panose="05000000000000000000" pitchFamily="2" charset="2"/>
              <a:buChar char="Ø"/>
            </a:pPr>
            <a:r>
              <a:rPr lang="en-GB" dirty="0"/>
              <a:t>Maximum height of a </a:t>
            </a:r>
            <a:r>
              <a:rPr lang="en-GB" dirty="0" err="1"/>
              <a:t>trie</a:t>
            </a:r>
            <a:r>
              <a:rPr lang="en-GB" dirty="0"/>
              <a:t> tree is 25(because there are 26 alphabets are there to form strings).</a:t>
            </a:r>
          </a:p>
          <a:p>
            <a:pPr>
              <a:buFont typeface="Wingdings" panose="05000000000000000000" pitchFamily="2" charset="2"/>
              <a:buChar char="Ø"/>
            </a:pPr>
            <a:r>
              <a:rPr lang="en-GB" dirty="0"/>
              <a:t>Maximum or worst case time complexity required to search for a string is O(26).</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90</a:t>
            </a:fld>
            <a:endParaRPr lang="en-US"/>
          </a:p>
        </p:txBody>
      </p:sp>
    </p:spTree>
    <p:extLst>
      <p:ext uri="{BB962C8B-B14F-4D97-AF65-F5344CB8AC3E}">
        <p14:creationId xmlns:p14="http://schemas.microsoft.com/office/powerpoint/2010/main" xmlns="" val="4132964074"/>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92424" y="78208"/>
            <a:ext cx="8229600" cy="1143000"/>
          </a:xfrm>
        </p:spPr>
        <p:txBody>
          <a:bodyPr/>
          <a:lstStyle/>
          <a:p>
            <a:r>
              <a:rPr lang="en-GB" u="sng" dirty="0" smtClean="0">
                <a:solidFill>
                  <a:srgbClr val="92D050"/>
                </a:solidFill>
              </a:rPr>
              <a:t>Creation of </a:t>
            </a:r>
            <a:r>
              <a:rPr lang="en-GB" u="sng" dirty="0" err="1" smtClean="0">
                <a:solidFill>
                  <a:srgbClr val="92D050"/>
                </a:solidFill>
              </a:rPr>
              <a:t>trie</a:t>
            </a:r>
            <a:endParaRPr lang="en-GB" u="sng" dirty="0">
              <a:solidFill>
                <a:srgbClr val="92D050"/>
              </a:solidFill>
            </a:endParaRPr>
          </a:p>
        </p:txBody>
      </p:sp>
      <p:sp>
        <p:nvSpPr>
          <p:cNvPr id="3" name="Content Placeholder 2"/>
          <p:cNvSpPr>
            <a:spLocks noGrp="1"/>
          </p:cNvSpPr>
          <p:nvPr>
            <p:ph idx="1"/>
          </p:nvPr>
        </p:nvSpPr>
        <p:spPr>
          <a:xfrm>
            <a:off x="1572827" y="779573"/>
            <a:ext cx="8258204" cy="6286520"/>
          </a:xfrm>
        </p:spPr>
        <p:txBody>
          <a:bodyPr/>
          <a:lstStyle/>
          <a:p>
            <a:r>
              <a:rPr lang="en-GB" u="sng" dirty="0" smtClean="0"/>
              <a:t>Ex</a:t>
            </a:r>
            <a:r>
              <a:rPr lang="en-GB" dirty="0" smtClean="0"/>
              <a:t>: </a:t>
            </a:r>
            <a:r>
              <a:rPr lang="en-GB" dirty="0" err="1" smtClean="0"/>
              <a:t>abc</a:t>
            </a:r>
            <a:r>
              <a:rPr lang="en-GB" dirty="0" err="1"/>
              <a:t>d</a:t>
            </a:r>
            <a:r>
              <a:rPr lang="en-GB" dirty="0" smtClean="0"/>
              <a:t>, </a:t>
            </a:r>
            <a:r>
              <a:rPr lang="en-GB" dirty="0" err="1" smtClean="0"/>
              <a:t>abgl</a:t>
            </a:r>
            <a:r>
              <a:rPr lang="en-GB" dirty="0" smtClean="0"/>
              <a:t> , </a:t>
            </a:r>
            <a:r>
              <a:rPr lang="en-GB" dirty="0" err="1" smtClean="0"/>
              <a:t>cdf</a:t>
            </a:r>
            <a:r>
              <a:rPr lang="en-GB" dirty="0" smtClean="0"/>
              <a:t> , </a:t>
            </a:r>
            <a:r>
              <a:rPr lang="en-GB" dirty="0" err="1" smtClean="0"/>
              <a:t>abcde</a:t>
            </a:r>
            <a:r>
              <a:rPr lang="en-GB" dirty="0" smtClean="0"/>
              <a:t> , </a:t>
            </a:r>
            <a:r>
              <a:rPr lang="en-GB" dirty="0" err="1" smtClean="0"/>
              <a:t>lmn</a:t>
            </a:r>
            <a:endParaRPr lang="en-GB"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91</a:t>
            </a:fld>
            <a:endParaRPr lang="en-US"/>
          </a:p>
        </p:txBody>
      </p:sp>
      <p:pic>
        <p:nvPicPr>
          <p:cNvPr id="8" name="Picture 7" descr="Screenshot_2019-04-14-19-00-43 (2).png"/>
          <p:cNvPicPr>
            <a:picLocks noChangeAspect="1"/>
          </p:cNvPicPr>
          <p:nvPr/>
        </p:nvPicPr>
        <p:blipFill>
          <a:blip r:embed="rId2"/>
          <a:stretch>
            <a:fillRect/>
          </a:stretch>
        </p:blipFill>
        <p:spPr>
          <a:xfrm>
            <a:off x="3095604" y="1285861"/>
            <a:ext cx="3653054" cy="5273945"/>
          </a:xfrm>
          <a:prstGeom prst="rect">
            <a:avLst/>
          </a:prstGeom>
        </p:spPr>
      </p:pic>
    </p:spTree>
    <p:extLst>
      <p:ext uri="{BB962C8B-B14F-4D97-AF65-F5344CB8AC3E}">
        <p14:creationId xmlns:p14="http://schemas.microsoft.com/office/powerpoint/2010/main" xmlns="" val="336418860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Deletion in </a:t>
            </a:r>
            <a:r>
              <a:rPr lang="en-GB" dirty="0" err="1" smtClean="0"/>
              <a:t>trie</a:t>
            </a:r>
            <a:endParaRPr lang="en-GB" dirty="0"/>
          </a:p>
        </p:txBody>
      </p:sp>
      <p:sp>
        <p:nvSpPr>
          <p:cNvPr id="3" name="Content Placeholder 2"/>
          <p:cNvSpPr>
            <a:spLocks noGrp="1"/>
          </p:cNvSpPr>
          <p:nvPr>
            <p:ph idx="1"/>
          </p:nvPr>
        </p:nvSpPr>
        <p:spPr>
          <a:xfrm>
            <a:off x="677334" y="1725584"/>
            <a:ext cx="8596668" cy="3880773"/>
          </a:xfrm>
        </p:spPr>
        <p:txBody>
          <a:bodyPr>
            <a:normAutofit/>
          </a:bodyPr>
          <a:lstStyle/>
          <a:p>
            <a:pPr algn="just">
              <a:buNone/>
            </a:pPr>
            <a:r>
              <a:rPr lang="en-GB" dirty="0"/>
              <a:t>Delete “</a:t>
            </a:r>
            <a:r>
              <a:rPr lang="en-GB" dirty="0" err="1"/>
              <a:t>abcd</a:t>
            </a:r>
            <a:r>
              <a:rPr lang="en-GB" dirty="0"/>
              <a:t>” in the above example:</a:t>
            </a:r>
          </a:p>
          <a:p>
            <a:pPr algn="just">
              <a:buNone/>
            </a:pPr>
            <a:r>
              <a:rPr lang="en-GB" dirty="0"/>
              <a:t> 	as “</a:t>
            </a:r>
            <a:r>
              <a:rPr lang="en-GB" dirty="0" err="1"/>
              <a:t>abcd</a:t>
            </a:r>
            <a:r>
              <a:rPr lang="en-GB" dirty="0"/>
              <a:t>” and “</a:t>
            </a:r>
            <a:r>
              <a:rPr lang="en-GB" dirty="0" err="1"/>
              <a:t>abcde</a:t>
            </a:r>
            <a:r>
              <a:rPr lang="en-GB" dirty="0"/>
              <a:t>” both are having same ancestors if we delete “</a:t>
            </a:r>
            <a:r>
              <a:rPr lang="en-GB" dirty="0" err="1"/>
              <a:t>abcd</a:t>
            </a:r>
            <a:r>
              <a:rPr lang="en-GB" dirty="0"/>
              <a:t>” we loose “</a:t>
            </a:r>
            <a:r>
              <a:rPr lang="en-GB" dirty="0" err="1"/>
              <a:t>abcde</a:t>
            </a:r>
            <a:r>
              <a:rPr lang="en-GB" dirty="0"/>
              <a:t>” so place false in the </a:t>
            </a:r>
            <a:r>
              <a:rPr lang="en-GB" dirty="0" err="1"/>
              <a:t>boolean</a:t>
            </a:r>
            <a:r>
              <a:rPr lang="en-GB" dirty="0"/>
              <a:t> value of “e”</a:t>
            </a:r>
          </a:p>
          <a:p>
            <a:pPr algn="just">
              <a:buNone/>
            </a:pPr>
            <a:r>
              <a:rPr lang="en-GB" dirty="0"/>
              <a:t>Delete “</a:t>
            </a:r>
            <a:r>
              <a:rPr lang="en-GB" dirty="0" err="1"/>
              <a:t>abgl</a:t>
            </a:r>
            <a:r>
              <a:rPr lang="en-GB" dirty="0"/>
              <a:t>” in the above example:</a:t>
            </a:r>
          </a:p>
          <a:p>
            <a:pPr algn="just">
              <a:buNone/>
            </a:pPr>
            <a:r>
              <a:rPr lang="en-GB" dirty="0"/>
              <a:t>   as “</a:t>
            </a:r>
            <a:r>
              <a:rPr lang="en-GB" dirty="0" err="1"/>
              <a:t>abcd</a:t>
            </a:r>
            <a:r>
              <a:rPr lang="en-GB" dirty="0"/>
              <a:t>” and “</a:t>
            </a:r>
            <a:r>
              <a:rPr lang="en-GB" dirty="0" err="1"/>
              <a:t>abgl</a:t>
            </a:r>
            <a:r>
              <a:rPr lang="en-GB" dirty="0"/>
              <a:t>” both are having same ancestors as “</a:t>
            </a:r>
            <a:r>
              <a:rPr lang="en-GB" dirty="0" err="1"/>
              <a:t>ab</a:t>
            </a:r>
            <a:r>
              <a:rPr lang="en-GB" dirty="0"/>
              <a:t>”</a:t>
            </a:r>
          </a:p>
          <a:p>
            <a:pPr algn="just">
              <a:buNone/>
            </a:pPr>
            <a:r>
              <a:rPr lang="en-GB" dirty="0"/>
              <a:t>So delete ‘g’ ,before deleting ‘g’ you must have to delete its map character and its </a:t>
            </a:r>
            <a:r>
              <a:rPr lang="en-GB" dirty="0" err="1"/>
              <a:t>boolean</a:t>
            </a:r>
            <a:r>
              <a:rPr lang="en-GB" dirty="0"/>
              <a:t> value </a:t>
            </a:r>
            <a:r>
              <a:rPr lang="en-GB" dirty="0" err="1"/>
              <a:t>i.e</a:t>
            </a:r>
            <a:r>
              <a:rPr lang="en-GB" dirty="0"/>
              <a:t> delete ‘l’ first and then delete ‘g’.</a:t>
            </a:r>
          </a:p>
          <a:p>
            <a:pPr algn="just">
              <a:buNone/>
            </a:pPr>
            <a:r>
              <a:rPr lang="en-GB" dirty="0"/>
              <a:t>See  the  following  tree for better understanding........</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92</a:t>
            </a:fld>
            <a:endParaRPr lang="en-US"/>
          </a:p>
        </p:txBody>
      </p:sp>
    </p:spTree>
    <p:extLst>
      <p:ext uri="{BB962C8B-B14F-4D97-AF65-F5344CB8AC3E}">
        <p14:creationId xmlns:p14="http://schemas.microsoft.com/office/powerpoint/2010/main" xmlns="" val="2203392472"/>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577" y="358008"/>
            <a:ext cx="8229600" cy="1143000"/>
          </a:xfrm>
        </p:spPr>
        <p:txBody>
          <a:bodyPr/>
          <a:lstStyle/>
          <a:p>
            <a:r>
              <a:rPr lang="en-GB" dirty="0" smtClean="0"/>
              <a:t>Deletion example</a:t>
            </a:r>
            <a:endParaRPr lang="en-GB" dirty="0"/>
          </a:p>
        </p:txBody>
      </p:sp>
      <p:sp>
        <p:nvSpPr>
          <p:cNvPr id="3" name="Content Placeholder 2"/>
          <p:cNvSpPr>
            <a:spLocks noGrp="1"/>
          </p:cNvSpPr>
          <p:nvPr>
            <p:ph idx="1"/>
          </p:nvPr>
        </p:nvSpPr>
        <p:spPr>
          <a:xfrm>
            <a:off x="2081242" y="1040144"/>
            <a:ext cx="8229600" cy="4389120"/>
          </a:xfrm>
        </p:spPr>
        <p:txBody>
          <a:bodyPr/>
          <a:lstStyle/>
          <a:p>
            <a:r>
              <a:rPr lang="en-GB" dirty="0" smtClean="0"/>
              <a:t>Delete </a:t>
            </a:r>
            <a:r>
              <a:rPr lang="en-GB" dirty="0" err="1" smtClean="0"/>
              <a:t>abcd,abgl</a:t>
            </a:r>
            <a:r>
              <a:rPr lang="en-GB" dirty="0" smtClean="0"/>
              <a:t> and </a:t>
            </a:r>
            <a:r>
              <a:rPr lang="en-GB" dirty="0" err="1" smtClean="0"/>
              <a:t>lmn</a:t>
            </a:r>
            <a:endParaRPr lang="en-GB" dirty="0"/>
          </a:p>
        </p:txBody>
      </p:sp>
      <p:sp>
        <p:nvSpPr>
          <p:cNvPr id="5" name="Footer Placeholder 4"/>
          <p:cNvSpPr>
            <a:spLocks noGrp="1"/>
          </p:cNvSpPr>
          <p:nvPr>
            <p:ph type="ftr" sz="quarter" idx="11"/>
          </p:nvPr>
        </p:nvSpPr>
        <p:spPr/>
        <p:txBody>
          <a:bodyPr/>
          <a:lstStyle/>
          <a:p>
            <a:r>
              <a:rPr lang="en-US" smtClean="0"/>
              <a:t>Data Structures-T.Anil Kumar</a:t>
            </a:r>
            <a:endParaRPr lang="en-US"/>
          </a:p>
        </p:txBody>
      </p:sp>
      <p:sp>
        <p:nvSpPr>
          <p:cNvPr id="6" name="Slide Number Placeholder 5"/>
          <p:cNvSpPr>
            <a:spLocks noGrp="1"/>
          </p:cNvSpPr>
          <p:nvPr>
            <p:ph type="sldNum" sz="quarter" idx="12"/>
          </p:nvPr>
        </p:nvSpPr>
        <p:spPr/>
        <p:txBody>
          <a:bodyPr/>
          <a:lstStyle/>
          <a:p>
            <a:fld id="{659B9B6F-D550-41FB-97A3-3F5EDBC6875D}" type="slidenum">
              <a:rPr lang="en-US" smtClean="0"/>
              <a:pPr/>
              <a:t>93</a:t>
            </a:fld>
            <a:endParaRPr lang="en-US"/>
          </a:p>
        </p:txBody>
      </p:sp>
      <p:pic>
        <p:nvPicPr>
          <p:cNvPr id="4" name="Picture 3" descr="Screenshot_2019-04-14-19-00-29.png"/>
          <p:cNvPicPr>
            <a:picLocks noChangeAspect="1"/>
          </p:cNvPicPr>
          <p:nvPr/>
        </p:nvPicPr>
        <p:blipFill>
          <a:blip r:embed="rId2"/>
          <a:stretch>
            <a:fillRect/>
          </a:stretch>
        </p:blipFill>
        <p:spPr>
          <a:xfrm>
            <a:off x="3114193" y="1501008"/>
            <a:ext cx="5143536" cy="5214950"/>
          </a:xfrm>
          <a:prstGeom prst="rect">
            <a:avLst/>
          </a:prstGeom>
        </p:spPr>
      </p:pic>
    </p:spTree>
    <p:extLst>
      <p:ext uri="{BB962C8B-B14F-4D97-AF65-F5344CB8AC3E}">
        <p14:creationId xmlns:p14="http://schemas.microsoft.com/office/powerpoint/2010/main" xmlns="" val="379615338"/>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580373"/>
          </a:xfrm>
        </p:spPr>
        <p:txBody>
          <a:bodyPr>
            <a:normAutofit fontScale="90000"/>
          </a:bodyPr>
          <a:lstStyle/>
          <a:p>
            <a:r>
              <a:rPr lang="en-US" dirty="0" smtClean="0"/>
              <a:t>Advantages</a:t>
            </a:r>
            <a:endParaRPr lang="en-US" dirty="0"/>
          </a:p>
        </p:txBody>
      </p:sp>
      <p:sp>
        <p:nvSpPr>
          <p:cNvPr id="3" name="Content Placeholder 2"/>
          <p:cNvSpPr>
            <a:spLocks noGrp="1"/>
          </p:cNvSpPr>
          <p:nvPr>
            <p:ph idx="1"/>
          </p:nvPr>
        </p:nvSpPr>
        <p:spPr>
          <a:xfrm>
            <a:off x="677334" y="1509235"/>
            <a:ext cx="8596668" cy="1246491"/>
          </a:xfrm>
        </p:spPr>
        <p:txBody>
          <a:bodyPr/>
          <a:lstStyle/>
          <a:p>
            <a:r>
              <a:rPr lang="en-US" dirty="0" smtClean="0"/>
              <a:t>Faster Search</a:t>
            </a:r>
          </a:p>
          <a:p>
            <a:r>
              <a:rPr lang="en-US" dirty="0" smtClean="0"/>
              <a:t>Less space</a:t>
            </a:r>
          </a:p>
          <a:p>
            <a:r>
              <a:rPr lang="en-US" dirty="0" smtClean="0"/>
              <a:t>Easily find longest prefix matching</a:t>
            </a:r>
            <a:endParaRPr lang="en-US" dirty="0"/>
          </a:p>
        </p:txBody>
      </p:sp>
      <p:sp>
        <p:nvSpPr>
          <p:cNvPr id="4" name="Title 1"/>
          <p:cNvSpPr txBox="1">
            <a:spLocks/>
          </p:cNvSpPr>
          <p:nvPr/>
        </p:nvSpPr>
        <p:spPr>
          <a:xfrm>
            <a:off x="677334" y="2903950"/>
            <a:ext cx="8596668" cy="580373"/>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t>Applications:</a:t>
            </a:r>
            <a:endParaRPr lang="en-US" dirty="0"/>
          </a:p>
        </p:txBody>
      </p:sp>
      <p:sp>
        <p:nvSpPr>
          <p:cNvPr id="5" name="Content Placeholder 2"/>
          <p:cNvSpPr txBox="1">
            <a:spLocks/>
          </p:cNvSpPr>
          <p:nvPr/>
        </p:nvSpPr>
        <p:spPr>
          <a:xfrm>
            <a:off x="767104" y="3632547"/>
            <a:ext cx="8596668" cy="124649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To store Dictionary ( ex: mobile telephone)</a:t>
            </a:r>
          </a:p>
          <a:p>
            <a:r>
              <a:rPr lang="en-US" dirty="0" smtClean="0"/>
              <a:t>Matching algorithms</a:t>
            </a:r>
          </a:p>
          <a:p>
            <a:r>
              <a:rPr lang="en-US" dirty="0" smtClean="0"/>
              <a:t>Spell  checking software's</a:t>
            </a:r>
            <a:endParaRPr lang="en-US" dirty="0"/>
          </a:p>
        </p:txBody>
      </p:sp>
      <p:sp>
        <p:nvSpPr>
          <p:cNvPr id="6" name="Slide Number Placeholder 5"/>
          <p:cNvSpPr>
            <a:spLocks noGrp="1"/>
          </p:cNvSpPr>
          <p:nvPr>
            <p:ph type="sldNum" sz="quarter" idx="12"/>
          </p:nvPr>
        </p:nvSpPr>
        <p:spPr/>
        <p:txBody>
          <a:bodyPr/>
          <a:lstStyle/>
          <a:p>
            <a:fld id="{659B9B6F-D550-41FB-97A3-3F5EDBC6875D}" type="slidenum">
              <a:rPr lang="en-US" smtClean="0"/>
              <a:pPr/>
              <a:t>94</a:t>
            </a:fld>
            <a:endParaRPr lang="en-US"/>
          </a:p>
        </p:txBody>
      </p:sp>
      <p:sp>
        <p:nvSpPr>
          <p:cNvPr id="7" name="Footer Placeholder 6"/>
          <p:cNvSpPr>
            <a:spLocks noGrp="1"/>
          </p:cNvSpPr>
          <p:nvPr>
            <p:ph type="ftr" sz="quarter" idx="11"/>
          </p:nvPr>
        </p:nvSpPr>
        <p:spPr/>
        <p:txBody>
          <a:bodyPr/>
          <a:lstStyle/>
          <a:p>
            <a:r>
              <a:rPr lang="en-US" smtClean="0"/>
              <a:t>Data Structures-T.Anil Kumar</a:t>
            </a:r>
            <a:endParaRPr lang="en-US"/>
          </a:p>
        </p:txBody>
      </p:sp>
    </p:spTree>
    <p:extLst>
      <p:ext uri="{BB962C8B-B14F-4D97-AF65-F5344CB8AC3E}">
        <p14:creationId xmlns:p14="http://schemas.microsoft.com/office/powerpoint/2010/main" xmlns="" val="1681832229"/>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Summarization of </a:t>
            </a:r>
            <a:r>
              <a:rPr lang="en-GB" dirty="0" err="1" smtClean="0"/>
              <a:t>trie</a:t>
            </a:r>
            <a:endParaRPr lang="en-GB" dirty="0"/>
          </a:p>
        </p:txBody>
      </p:sp>
      <p:sp>
        <p:nvSpPr>
          <p:cNvPr id="3" name="Content Placeholder 2"/>
          <p:cNvSpPr>
            <a:spLocks noGrp="1"/>
          </p:cNvSpPr>
          <p:nvPr>
            <p:ph idx="1"/>
          </p:nvPr>
        </p:nvSpPr>
        <p:spPr/>
        <p:txBody>
          <a:bodyPr>
            <a:normAutofit/>
          </a:bodyPr>
          <a:lstStyle/>
          <a:p>
            <a:r>
              <a:rPr lang="en-GB" dirty="0" smtClean="0"/>
              <a:t>If two strings having a common prefix then they will have a same </a:t>
            </a:r>
            <a:r>
              <a:rPr lang="en-GB" dirty="0" err="1" smtClean="0"/>
              <a:t>ancestrors</a:t>
            </a:r>
            <a:r>
              <a:rPr lang="en-GB" dirty="0" smtClean="0"/>
              <a:t>.</a:t>
            </a:r>
          </a:p>
          <a:p>
            <a:r>
              <a:rPr lang="en-GB" dirty="0" smtClean="0"/>
              <a:t>While performing </a:t>
            </a:r>
            <a:r>
              <a:rPr lang="en-GB" dirty="0" err="1" smtClean="0"/>
              <a:t>inserion</a:t>
            </a:r>
            <a:r>
              <a:rPr lang="en-GB" dirty="0" smtClean="0"/>
              <a:t> of some keys you can place a key in existing </a:t>
            </a:r>
            <a:r>
              <a:rPr lang="en-GB" dirty="0" err="1" smtClean="0"/>
              <a:t>trie</a:t>
            </a:r>
            <a:r>
              <a:rPr lang="en-GB" dirty="0" smtClean="0"/>
              <a:t> node if they both have same ancestors. </a:t>
            </a:r>
            <a:r>
              <a:rPr lang="en-GB" dirty="0" err="1" smtClean="0"/>
              <a:t>i.e</a:t>
            </a:r>
            <a:r>
              <a:rPr lang="en-GB" dirty="0" smtClean="0"/>
              <a:t> while creating </a:t>
            </a:r>
            <a:r>
              <a:rPr lang="en-GB" dirty="0" err="1" smtClean="0"/>
              <a:t>abcde,abgl</a:t>
            </a:r>
            <a:r>
              <a:rPr lang="en-GB" dirty="0" smtClean="0"/>
              <a:t> you can place letter ‘g’ in ‘c’ node.</a:t>
            </a:r>
          </a:p>
          <a:p>
            <a:r>
              <a:rPr lang="en-GB" dirty="0" smtClean="0"/>
              <a:t>While performing deletion first delete the corresponding map character or </a:t>
            </a:r>
            <a:r>
              <a:rPr lang="en-GB" dirty="0" err="1" smtClean="0"/>
              <a:t>boolean</a:t>
            </a:r>
            <a:r>
              <a:rPr lang="en-GB" dirty="0" smtClean="0"/>
              <a:t> value.</a:t>
            </a:r>
          </a:p>
          <a:p>
            <a:endParaRPr lang="en-GB" dirty="0"/>
          </a:p>
          <a:p>
            <a:endParaRPr lang="en-GB" dirty="0" smtClean="0"/>
          </a:p>
          <a:p>
            <a:pPr marL="0" indent="0">
              <a:buNone/>
            </a:pPr>
            <a:r>
              <a:rPr lang="en-GB" dirty="0" smtClean="0"/>
              <a:t>                                                                                          </a:t>
            </a:r>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95</a:t>
            </a:fld>
            <a:endParaRPr lang="en-US"/>
          </a:p>
        </p:txBody>
      </p:sp>
    </p:spTree>
    <p:extLst>
      <p:ext uri="{BB962C8B-B14F-4D97-AF65-F5344CB8AC3E}">
        <p14:creationId xmlns:p14="http://schemas.microsoft.com/office/powerpoint/2010/main" xmlns="" val="2867680966"/>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70120"/>
          </a:xfrm>
        </p:spPr>
        <p:txBody>
          <a:bodyPr>
            <a:normAutofit fontScale="90000"/>
          </a:bodyPr>
          <a:lstStyle/>
          <a:p>
            <a:r>
              <a:rPr lang="en-US" dirty="0" smtClean="0"/>
              <a:t>Augmented Data Structures:</a:t>
            </a:r>
            <a:br>
              <a:rPr lang="en-US" dirty="0" smtClean="0"/>
            </a:br>
            <a:r>
              <a:rPr lang="en-US" dirty="0"/>
              <a:t> </a:t>
            </a:r>
            <a:r>
              <a:rPr lang="en-US" dirty="0" smtClean="0"/>
              <a:t>1)Ordered Statistics</a:t>
            </a:r>
            <a:br>
              <a:rPr lang="en-US" dirty="0" smtClean="0"/>
            </a:br>
            <a:r>
              <a:rPr lang="en-US" dirty="0"/>
              <a:t> </a:t>
            </a:r>
            <a:r>
              <a:rPr lang="en-US" dirty="0" smtClean="0"/>
              <a:t>2)Interval </a:t>
            </a:r>
            <a:r>
              <a:rPr lang="en-US" dirty="0"/>
              <a:t>Trees.</a:t>
            </a:r>
            <a:br>
              <a:rPr lang="en-US" dirty="0"/>
            </a:br>
            <a:endParaRPr lang="en-US" dirty="0"/>
          </a:p>
        </p:txBody>
      </p:sp>
      <p:sp>
        <p:nvSpPr>
          <p:cNvPr id="3" name="Content Placeholder 2"/>
          <p:cNvSpPr>
            <a:spLocks noGrp="1"/>
          </p:cNvSpPr>
          <p:nvPr>
            <p:ph idx="1"/>
          </p:nvPr>
        </p:nvSpPr>
        <p:spPr>
          <a:xfrm>
            <a:off x="671087" y="1979720"/>
            <a:ext cx="8596668" cy="3880773"/>
          </a:xfrm>
        </p:spPr>
        <p:txBody>
          <a:bodyPr>
            <a:normAutofit/>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For </a:t>
            </a:r>
            <a:r>
              <a:rPr lang="en-US" dirty="0"/>
              <a:t>ordered </a:t>
            </a:r>
            <a:r>
              <a:rPr lang="en-US" dirty="0" smtClean="0"/>
              <a:t>statistics: </a:t>
            </a:r>
            <a:r>
              <a:rPr lang="en-US" dirty="0" smtClean="0">
                <a:hlinkClick r:id="rId2"/>
              </a:rPr>
              <a:t>https://youtu.be/P-pDEJB6ITs</a:t>
            </a:r>
            <a:endParaRPr lang="en-US" dirty="0" smtClean="0"/>
          </a:p>
          <a:p>
            <a:pPr marL="0" indent="0">
              <a:buNone/>
            </a:pPr>
            <a:endParaRPr lang="en-US" dirty="0"/>
          </a:p>
          <a:p>
            <a:pPr marL="0" indent="0">
              <a:buNone/>
            </a:pPr>
            <a:r>
              <a:rPr lang="en-US" dirty="0" smtClean="0"/>
              <a:t>For Interval Trees: </a:t>
            </a:r>
            <a:r>
              <a:rPr lang="en-US" dirty="0" smtClean="0">
                <a:hlinkClick r:id="rId3"/>
              </a:rPr>
              <a:t>https://youtu.be/D1b7q2TMrWY</a:t>
            </a:r>
            <a:endParaRPr lang="en-US" dirty="0" smtClean="0"/>
          </a:p>
          <a:p>
            <a:pPr marL="0" indent="0">
              <a:buNone/>
            </a:pPr>
            <a:endParaRPr lang="en-US" dirty="0"/>
          </a:p>
          <a:p>
            <a:pPr marL="0" indent="0">
              <a:buNone/>
            </a:pPr>
            <a:r>
              <a:rPr lang="en-US" dirty="0" smtClean="0"/>
              <a:t>For Skip List : Refer the class notes</a:t>
            </a: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96</a:t>
            </a:fld>
            <a:endParaRPr lang="en-US"/>
          </a:p>
        </p:txBody>
      </p:sp>
    </p:spTree>
    <p:extLst>
      <p:ext uri="{BB962C8B-B14F-4D97-AF65-F5344CB8AC3E}">
        <p14:creationId xmlns:p14="http://schemas.microsoft.com/office/powerpoint/2010/main" xmlns="" val="4785681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SPLAY TREE</a:t>
            </a:r>
            <a:endParaRPr lang="en-US" dirty="0"/>
          </a:p>
        </p:txBody>
      </p:sp>
      <p:sp>
        <p:nvSpPr>
          <p:cNvPr id="2" name="Content Placeholder 1"/>
          <p:cNvSpPr>
            <a:spLocks noGrp="1"/>
          </p:cNvSpPr>
          <p:nvPr>
            <p:ph idx="1"/>
          </p:nvPr>
        </p:nvSpPr>
        <p:spPr/>
        <p:txBody>
          <a:bodyPr/>
          <a:lstStyle/>
          <a:p>
            <a:r>
              <a:rPr lang="en-US" dirty="0" smtClean="0"/>
              <a:t>Like AVL and Red Black Tree, Splay tree is also a self balancing Binary Search Tree.</a:t>
            </a:r>
          </a:p>
          <a:p>
            <a:pPr>
              <a:buNone/>
            </a:pPr>
            <a:endParaRPr lang="en-US" dirty="0" smtClean="0"/>
          </a:p>
          <a:p>
            <a:r>
              <a:rPr lang="en-US" dirty="0" smtClean="0"/>
              <a:t>The main idea of Splay tree is to bring the recently accessed element  to root node of the tree.</a:t>
            </a:r>
          </a:p>
          <a:p>
            <a:pPr>
              <a:buNone/>
            </a:pPr>
            <a:endParaRPr lang="en-US" dirty="0" smtClean="0"/>
          </a:p>
          <a:p>
            <a:r>
              <a:rPr lang="en-US" dirty="0" smtClean="0"/>
              <a:t>This makes the recently searched element to be accessible in O(1) time if accessed again.</a:t>
            </a:r>
            <a:endParaRPr lang="en-US" dirty="0"/>
          </a:p>
        </p:txBody>
      </p:sp>
      <p:sp>
        <p:nvSpPr>
          <p:cNvPr id="4" name="Footer Placeholder 3"/>
          <p:cNvSpPr>
            <a:spLocks noGrp="1"/>
          </p:cNvSpPr>
          <p:nvPr>
            <p:ph type="ftr" sz="quarter" idx="11"/>
          </p:nvPr>
        </p:nvSpPr>
        <p:spPr/>
        <p:txBody>
          <a:bodyPr/>
          <a:lstStyle/>
          <a:p>
            <a:r>
              <a:rPr lang="en-US" smtClean="0"/>
              <a:t>Data Structures-T.Anil Kumar</a:t>
            </a:r>
            <a:endParaRPr lang="en-US"/>
          </a:p>
        </p:txBody>
      </p:sp>
      <p:sp>
        <p:nvSpPr>
          <p:cNvPr id="5" name="Slide Number Placeholder 4"/>
          <p:cNvSpPr>
            <a:spLocks noGrp="1"/>
          </p:cNvSpPr>
          <p:nvPr>
            <p:ph type="sldNum" sz="quarter" idx="12"/>
          </p:nvPr>
        </p:nvSpPr>
        <p:spPr/>
        <p:txBody>
          <a:bodyPr/>
          <a:lstStyle/>
          <a:p>
            <a:fld id="{659B9B6F-D550-41FB-97A3-3F5EDBC6875D}" type="slidenum">
              <a:rPr lang="en-US" smtClean="0"/>
              <a:pPr/>
              <a:t>97</a:t>
            </a:fld>
            <a:endParaRPr lang="en-US"/>
          </a:p>
        </p:txBody>
      </p:sp>
    </p:spTree>
    <p:extLst>
      <p:ext uri="{BB962C8B-B14F-4D97-AF65-F5344CB8AC3E}">
        <p14:creationId xmlns:p14="http://schemas.microsoft.com/office/powerpoint/2010/main" xmlns="" val="390231277"/>
      </p:ext>
    </p:extLst>
  </p:cSld>
  <p:clrMapOvr>
    <a:masterClrMapping/>
  </p:clrMapOvr>
  <p:transition>
    <p:wedge/>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97435" y="1255067"/>
            <a:ext cx="8596668" cy="3880773"/>
          </a:xfrm>
        </p:spPr>
        <p:txBody>
          <a:bodyPr>
            <a:normAutofit/>
          </a:bodyPr>
          <a:lstStyle/>
          <a:p>
            <a:r>
              <a:rPr lang="en-US" dirty="0" smtClean="0"/>
              <a:t>In Splay Tree we can perform  insertion, deletion ,searching .</a:t>
            </a:r>
          </a:p>
          <a:p>
            <a:endParaRPr lang="en-US" dirty="0" smtClean="0"/>
          </a:p>
          <a:p>
            <a:r>
              <a:rPr lang="en-US" dirty="0" smtClean="0"/>
              <a:t>After performing operations in a Splay Tree we follow some notations depending upon the created tree or previous </a:t>
            </a:r>
            <a:r>
              <a:rPr lang="en-US" dirty="0" err="1" smtClean="0"/>
              <a:t>nodes.They</a:t>
            </a:r>
            <a:r>
              <a:rPr lang="en-US" dirty="0" smtClean="0"/>
              <a:t> are:</a:t>
            </a:r>
          </a:p>
          <a:p>
            <a:pPr>
              <a:buNone/>
            </a:pPr>
            <a:endParaRPr lang="en-US" dirty="0" smtClean="0"/>
          </a:p>
          <a:p>
            <a:r>
              <a:rPr lang="en-US" dirty="0" err="1" smtClean="0">
                <a:solidFill>
                  <a:srgbClr val="C00000"/>
                </a:solidFill>
              </a:rPr>
              <a:t>Zig</a:t>
            </a:r>
            <a:r>
              <a:rPr lang="en-US" dirty="0" smtClean="0"/>
              <a:t> notation(rotating in clock wise)</a:t>
            </a:r>
          </a:p>
          <a:p>
            <a:pPr>
              <a:buNone/>
            </a:pPr>
            <a:endParaRPr lang="en-US" dirty="0" smtClean="0"/>
          </a:p>
          <a:p>
            <a:r>
              <a:rPr lang="en-US" dirty="0" err="1" smtClean="0">
                <a:solidFill>
                  <a:srgbClr val="00B050"/>
                </a:solidFill>
              </a:rPr>
              <a:t>Zag</a:t>
            </a:r>
            <a:r>
              <a:rPr lang="en-US" dirty="0" smtClean="0"/>
              <a:t> notation (rotating in anti-clock wise)</a:t>
            </a:r>
          </a:p>
          <a:p>
            <a:pPr>
              <a:buNone/>
            </a:pPr>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98</a:t>
            </a:fld>
            <a:endParaRPr lang="en-US"/>
          </a:p>
        </p:txBody>
      </p:sp>
    </p:spTree>
    <p:extLst>
      <p:ext uri="{BB962C8B-B14F-4D97-AF65-F5344CB8AC3E}">
        <p14:creationId xmlns:p14="http://schemas.microsoft.com/office/powerpoint/2010/main" xmlns="" val="162983638"/>
      </p:ext>
    </p:extLst>
  </p:cSld>
  <p:clrMapOvr>
    <a:masterClrMapping/>
  </p:clrMapOvr>
  <p:transition>
    <p:wedge/>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err="1" smtClean="0">
                <a:solidFill>
                  <a:srgbClr val="FFC000"/>
                </a:solidFill>
              </a:rPr>
              <a:t>Zig-Zig</a:t>
            </a:r>
            <a:r>
              <a:rPr lang="en-US" dirty="0" smtClean="0"/>
              <a:t>  notation( rotating clock wise and again clock wise).</a:t>
            </a:r>
          </a:p>
          <a:p>
            <a:endParaRPr lang="en-US" dirty="0" smtClean="0"/>
          </a:p>
          <a:p>
            <a:r>
              <a:rPr lang="en-US" dirty="0" err="1" smtClean="0">
                <a:solidFill>
                  <a:srgbClr val="00B0F0"/>
                </a:solidFill>
              </a:rPr>
              <a:t>Zag-Zag</a:t>
            </a:r>
            <a:r>
              <a:rPr lang="en-US" dirty="0" smtClean="0"/>
              <a:t> notation(rotating anti-clock wise and again anti-clock wise).</a:t>
            </a:r>
          </a:p>
          <a:p>
            <a:endParaRPr lang="en-US" dirty="0" smtClean="0"/>
          </a:p>
          <a:p>
            <a:r>
              <a:rPr lang="en-US" dirty="0" err="1" smtClean="0">
                <a:solidFill>
                  <a:srgbClr val="7030A0"/>
                </a:solidFill>
              </a:rPr>
              <a:t>Zig-Zag</a:t>
            </a:r>
            <a:r>
              <a:rPr lang="en-US" dirty="0" smtClean="0"/>
              <a:t> notation (rotating first clock wise and then anti-clock wise).</a:t>
            </a:r>
          </a:p>
          <a:p>
            <a:pPr>
              <a:buNone/>
            </a:pPr>
            <a:endParaRPr lang="en-US" dirty="0" smtClean="0"/>
          </a:p>
          <a:p>
            <a:r>
              <a:rPr lang="en-US" dirty="0" err="1" smtClean="0">
                <a:solidFill>
                  <a:srgbClr val="FF0000"/>
                </a:solidFill>
              </a:rPr>
              <a:t>Zag-Zig</a:t>
            </a:r>
            <a:r>
              <a:rPr lang="en-US" dirty="0" smtClean="0"/>
              <a:t> notation(rotating first anti-clock wise and then clock wise).</a:t>
            </a:r>
          </a:p>
          <a:p>
            <a:endParaRPr lang="en-US" dirty="0"/>
          </a:p>
        </p:txBody>
      </p:sp>
      <p:sp>
        <p:nvSpPr>
          <p:cNvPr id="3" name="Footer Placeholder 2"/>
          <p:cNvSpPr>
            <a:spLocks noGrp="1"/>
          </p:cNvSpPr>
          <p:nvPr>
            <p:ph type="ftr" sz="quarter" idx="11"/>
          </p:nvPr>
        </p:nvSpPr>
        <p:spPr/>
        <p:txBody>
          <a:bodyPr/>
          <a:lstStyle/>
          <a:p>
            <a:r>
              <a:rPr lang="en-US" smtClean="0"/>
              <a:t>Data Structures-T.Anil Kumar</a:t>
            </a:r>
            <a:endParaRPr lang="en-US"/>
          </a:p>
        </p:txBody>
      </p:sp>
      <p:sp>
        <p:nvSpPr>
          <p:cNvPr id="4" name="Slide Number Placeholder 3"/>
          <p:cNvSpPr>
            <a:spLocks noGrp="1"/>
          </p:cNvSpPr>
          <p:nvPr>
            <p:ph type="sldNum" sz="quarter" idx="12"/>
          </p:nvPr>
        </p:nvSpPr>
        <p:spPr/>
        <p:txBody>
          <a:bodyPr/>
          <a:lstStyle/>
          <a:p>
            <a:fld id="{659B9B6F-D550-41FB-97A3-3F5EDBC6875D}" type="slidenum">
              <a:rPr lang="en-US" smtClean="0"/>
              <a:pPr/>
              <a:t>99</a:t>
            </a:fld>
            <a:endParaRPr lang="en-US"/>
          </a:p>
        </p:txBody>
      </p:sp>
    </p:spTree>
    <p:extLst>
      <p:ext uri="{BB962C8B-B14F-4D97-AF65-F5344CB8AC3E}">
        <p14:creationId xmlns:p14="http://schemas.microsoft.com/office/powerpoint/2010/main" xmlns="" val="2467125119"/>
      </p:ext>
    </p:extLst>
  </p:cSld>
  <p:clrMapOvr>
    <a:masterClrMapping/>
  </p:clrMapOvr>
  <p:transition>
    <p:wedge/>
  </p:transition>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320</TotalTime>
  <Words>8940</Words>
  <Application>Microsoft Office PowerPoint</Application>
  <PresentationFormat>Custom</PresentationFormat>
  <Paragraphs>2527</Paragraphs>
  <Slides>159</Slides>
  <Notes>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159</vt:i4>
      </vt:variant>
    </vt:vector>
  </HeadingPairs>
  <TitlesOfParts>
    <vt:vector size="161" baseType="lpstr">
      <vt:lpstr>Facet</vt:lpstr>
      <vt:lpstr>Microsoft Equation 3.0</vt:lpstr>
      <vt:lpstr>Slide 1</vt:lpstr>
      <vt:lpstr>Binary Search Trees(BST)</vt:lpstr>
      <vt:lpstr>BST:-</vt:lpstr>
      <vt:lpstr>Example and Counter-Example</vt:lpstr>
      <vt:lpstr>BST:-</vt:lpstr>
      <vt:lpstr>Insert</vt:lpstr>
      <vt:lpstr>Deletion - Leaf Case            You can directly delete if it is leaf node</vt:lpstr>
      <vt:lpstr>Deletion - One Child Case</vt:lpstr>
      <vt:lpstr>Deletion - Two Child Case</vt:lpstr>
      <vt:lpstr>Slide 10</vt:lpstr>
      <vt:lpstr>Slide 11</vt:lpstr>
      <vt:lpstr>Slide 12</vt:lpstr>
      <vt:lpstr>Slide 13</vt:lpstr>
      <vt:lpstr>Slide 14</vt:lpstr>
      <vt:lpstr>Slide 15</vt:lpstr>
      <vt:lpstr>Slide 16</vt:lpstr>
      <vt:lpstr>DOUBLE ROTATION</vt:lpstr>
      <vt:lpstr>Slide 18</vt:lpstr>
      <vt:lpstr>Slide 19</vt:lpstr>
      <vt:lpstr>Slide 20</vt:lpstr>
      <vt:lpstr>Slide 21</vt:lpstr>
      <vt:lpstr>Slide 22</vt:lpstr>
      <vt:lpstr>Slide 23</vt:lpstr>
      <vt:lpstr>Slide 24</vt:lpstr>
      <vt:lpstr>Slide 25</vt:lpstr>
      <vt:lpstr>Slide 26</vt:lpstr>
      <vt:lpstr>   DELETION</vt:lpstr>
      <vt:lpstr>Balancing the AVL Tree after deleting a node: </vt:lpstr>
      <vt:lpstr>Deletion at right side:- </vt:lpstr>
      <vt:lpstr>Slide 30</vt:lpstr>
      <vt:lpstr>Slide 31</vt:lpstr>
      <vt:lpstr>2.Deletion at left side  </vt:lpstr>
      <vt:lpstr>Slide 33</vt:lpstr>
      <vt:lpstr>Slide 34</vt:lpstr>
      <vt:lpstr>Eg:-INSERT 50,20,60,10,8,15,32,46,11,42 AND THEN DELETE THE NODES 46,15,50. </vt:lpstr>
      <vt:lpstr>Slide 36</vt:lpstr>
      <vt:lpstr>Slide 37</vt:lpstr>
      <vt:lpstr>Slide 38</vt:lpstr>
      <vt:lpstr>Slide 39</vt:lpstr>
      <vt:lpstr>Slide 40</vt:lpstr>
      <vt:lpstr>Slide 41</vt:lpstr>
      <vt:lpstr>RED BLACK TREES</vt:lpstr>
      <vt:lpstr>RED BLACK TREE :</vt:lpstr>
      <vt:lpstr>Insertion Cases :</vt:lpstr>
      <vt:lpstr>Slide 45</vt:lpstr>
      <vt:lpstr>Case 2  (RR Notation):</vt:lpstr>
      <vt:lpstr>CASE 3 ( LR NOTATION):</vt:lpstr>
      <vt:lpstr>CASE 3 ( RL NOTATION )</vt:lpstr>
      <vt:lpstr>CASE 4 (LL NOTATION) :</vt:lpstr>
      <vt:lpstr>Case 4 (RR Notation)</vt:lpstr>
      <vt:lpstr>Deletion Cases :</vt:lpstr>
      <vt:lpstr>Slide 52</vt:lpstr>
      <vt:lpstr>Slide 53</vt:lpstr>
      <vt:lpstr>Slide 54</vt:lpstr>
      <vt:lpstr>Slide 55</vt:lpstr>
      <vt:lpstr>Slide 56</vt:lpstr>
      <vt:lpstr>Slide 57</vt:lpstr>
      <vt:lpstr>Deletion of Double black nodes </vt:lpstr>
      <vt:lpstr>Slide 59</vt:lpstr>
      <vt:lpstr>Slide 60</vt:lpstr>
      <vt:lpstr>Slide 61</vt:lpstr>
      <vt:lpstr>Slide 62</vt:lpstr>
      <vt:lpstr>Slide 63</vt:lpstr>
      <vt:lpstr>Properties</vt:lpstr>
      <vt:lpstr>INSERTION</vt:lpstr>
      <vt:lpstr>INSERTION</vt:lpstr>
      <vt:lpstr>INSERTION</vt:lpstr>
      <vt:lpstr>INSERTION</vt:lpstr>
      <vt:lpstr>INSERTION</vt:lpstr>
      <vt:lpstr>INSERTION</vt:lpstr>
      <vt:lpstr>INSERTION</vt:lpstr>
      <vt:lpstr> </vt:lpstr>
      <vt:lpstr> </vt:lpstr>
      <vt:lpstr>  </vt:lpstr>
      <vt:lpstr>  </vt:lpstr>
      <vt:lpstr>  </vt:lpstr>
      <vt:lpstr>  </vt:lpstr>
      <vt:lpstr>  </vt:lpstr>
      <vt:lpstr> </vt:lpstr>
      <vt:lpstr>DELETION </vt:lpstr>
      <vt:lpstr> </vt:lpstr>
      <vt:lpstr>  </vt:lpstr>
      <vt:lpstr>  </vt:lpstr>
      <vt:lpstr>  </vt:lpstr>
      <vt:lpstr>  </vt:lpstr>
      <vt:lpstr>  </vt:lpstr>
      <vt:lpstr>  </vt:lpstr>
      <vt:lpstr>  </vt:lpstr>
      <vt:lpstr>DRAWBACKS OF RED BLACK TREE</vt:lpstr>
      <vt:lpstr>TRIE: </vt:lpstr>
      <vt:lpstr>Creation of trie</vt:lpstr>
      <vt:lpstr>Deletion in trie</vt:lpstr>
      <vt:lpstr>Deletion example</vt:lpstr>
      <vt:lpstr>Advantages</vt:lpstr>
      <vt:lpstr>Summarization of trie</vt:lpstr>
      <vt:lpstr>Augmented Data Structures:  1)Ordered Statistics  2)Interval Trees. </vt:lpstr>
      <vt:lpstr>                    SPLAY TREE</vt:lpstr>
      <vt:lpstr>Slide 98</vt:lpstr>
      <vt:lpstr>Slide 99</vt:lpstr>
      <vt:lpstr>  TIME COMPLEXITY</vt:lpstr>
      <vt:lpstr>  NOTATIONS</vt:lpstr>
      <vt:lpstr>Slide 102</vt:lpstr>
      <vt:lpstr> DRAWBACK IN SPLAY TREE</vt:lpstr>
      <vt:lpstr> MULTIWAY SEARCH TREE</vt:lpstr>
      <vt:lpstr>Slide 105</vt:lpstr>
      <vt:lpstr>Example :</vt:lpstr>
      <vt:lpstr>DRAW BACK IN M-WAY SEARCH  TREE</vt:lpstr>
      <vt:lpstr>B-Trees </vt:lpstr>
      <vt:lpstr>Motivation for B-Trees</vt:lpstr>
      <vt:lpstr>Motivation (cont.)</vt:lpstr>
      <vt:lpstr>Definition of a B-tree</vt:lpstr>
      <vt:lpstr>An example B-Tree</vt:lpstr>
      <vt:lpstr>Constructing a B-tree</vt:lpstr>
      <vt:lpstr>Constructing a B-tree (contd.)</vt:lpstr>
      <vt:lpstr>Constructing a B-tree (contd.)</vt:lpstr>
      <vt:lpstr>Constructing a B-tree (contd.)</vt:lpstr>
      <vt:lpstr>Constructing a B-tree (contd.)</vt:lpstr>
      <vt:lpstr>Inserting into a B-Tree</vt:lpstr>
      <vt:lpstr>Exercise in Inserting a B-Tree </vt:lpstr>
      <vt:lpstr>Removal from a B-tree</vt:lpstr>
      <vt:lpstr>Removal from a B-tree (2)</vt:lpstr>
      <vt:lpstr>Type #1: Simple leaf deletion</vt:lpstr>
      <vt:lpstr>Type #2: Simple non-leaf deletion</vt:lpstr>
      <vt:lpstr>Type #4: Too few keys in node and its siblings</vt:lpstr>
      <vt:lpstr>Type #4: Too few keys in node and its siblings</vt:lpstr>
      <vt:lpstr>Type #3: Enough siblings</vt:lpstr>
      <vt:lpstr>Type #3: Enough siblings</vt:lpstr>
      <vt:lpstr>Analysis of B-Trees</vt:lpstr>
      <vt:lpstr>Reasons for using B-Trees</vt:lpstr>
      <vt:lpstr>Comparing Trees</vt:lpstr>
      <vt:lpstr>Applications of B-Trees</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lpstr>Slide 149</vt:lpstr>
      <vt:lpstr>Slide 150</vt:lpstr>
      <vt:lpstr>Slide 151</vt:lpstr>
      <vt:lpstr>Slide 152</vt:lpstr>
      <vt:lpstr>Slide 153</vt:lpstr>
      <vt:lpstr>Slide 154</vt:lpstr>
      <vt:lpstr>Slide 155</vt:lpstr>
      <vt:lpstr>Slide 156</vt:lpstr>
      <vt:lpstr>Slide 157</vt:lpstr>
      <vt:lpstr>Slide 158</vt:lpstr>
      <vt:lpstr>Slide 159</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iiits</dc:creator>
  <cp:lastModifiedBy>Windows User</cp:lastModifiedBy>
  <cp:revision>30</cp:revision>
  <cp:lastPrinted>2019-05-04T13:08:28Z</cp:lastPrinted>
  <dcterms:created xsi:type="dcterms:W3CDTF">2019-04-24T16:35:05Z</dcterms:created>
  <dcterms:modified xsi:type="dcterms:W3CDTF">2020-09-09T04:32:13Z</dcterms:modified>
</cp:coreProperties>
</file>

<file path=docProps/thumbnail.jpeg>
</file>